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2"/>
  </p:notesMasterIdLst>
  <p:handoutMasterIdLst>
    <p:handoutMasterId r:id="rId33"/>
  </p:handoutMasterIdLst>
  <p:sldIdLst>
    <p:sldId id="256" r:id="rId2"/>
    <p:sldId id="259" r:id="rId3"/>
    <p:sldId id="261" r:id="rId4"/>
    <p:sldId id="260" r:id="rId5"/>
    <p:sldId id="262" r:id="rId6"/>
    <p:sldId id="263" r:id="rId7"/>
    <p:sldId id="272" r:id="rId8"/>
    <p:sldId id="273" r:id="rId9"/>
    <p:sldId id="277" r:id="rId10"/>
    <p:sldId id="275" r:id="rId11"/>
    <p:sldId id="305" r:id="rId12"/>
    <p:sldId id="278" r:id="rId13"/>
    <p:sldId id="310" r:id="rId14"/>
    <p:sldId id="311" r:id="rId15"/>
    <p:sldId id="309" r:id="rId16"/>
    <p:sldId id="297" r:id="rId17"/>
    <p:sldId id="304" r:id="rId18"/>
    <p:sldId id="307" r:id="rId19"/>
    <p:sldId id="276" r:id="rId20"/>
    <p:sldId id="280" r:id="rId21"/>
    <p:sldId id="282" r:id="rId22"/>
    <p:sldId id="284" r:id="rId23"/>
    <p:sldId id="299" r:id="rId24"/>
    <p:sldId id="300" r:id="rId25"/>
    <p:sldId id="301" r:id="rId26"/>
    <p:sldId id="302" r:id="rId27"/>
    <p:sldId id="303" r:id="rId28"/>
    <p:sldId id="279" r:id="rId29"/>
    <p:sldId id="281" r:id="rId30"/>
    <p:sldId id="283" r:id="rId31"/>
  </p:sldIdLst>
  <p:sldSz cx="12192000" cy="6858000"/>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0EFED035-3783-49F0-ABA5-14D732588845}">
          <p14:sldIdLst>
            <p14:sldId id="256"/>
          </p14:sldIdLst>
        </p14:section>
        <p14:section name="Background" id="{2399443E-60DD-4445-AE4F-1DAB7DD7E9F6}">
          <p14:sldIdLst>
            <p14:sldId id="259"/>
            <p14:sldId id="261"/>
            <p14:sldId id="260"/>
            <p14:sldId id="262"/>
            <p14:sldId id="263"/>
          </p14:sldIdLst>
        </p14:section>
        <p14:section name="QA System" id="{9A8DB60E-AC79-49D8-B3ED-35D7B360AC42}">
          <p14:sldIdLst>
            <p14:sldId id="272"/>
          </p14:sldIdLst>
        </p14:section>
        <p14:section name="Data Creation" id="{1ECDAD26-DE69-4435-B104-A63FE2909D02}">
          <p14:sldIdLst>
            <p14:sldId id="273"/>
            <p14:sldId id="277"/>
          </p14:sldIdLst>
        </p14:section>
        <p14:section name="Exp. Results" id="{218C7CF6-CEFC-4F87-AE78-78AF23C0251A}">
          <p14:sldIdLst>
            <p14:sldId id="275"/>
            <p14:sldId id="305"/>
            <p14:sldId id="278"/>
            <p14:sldId id="310"/>
            <p14:sldId id="311"/>
            <p14:sldId id="309"/>
            <p14:sldId id="297"/>
            <p14:sldId id="304"/>
            <p14:sldId id="307"/>
          </p14:sldIdLst>
        </p14:section>
        <p14:section name="Case Studies" id="{2251DECE-5EDC-4D76-A967-AFD01A521FCA}">
          <p14:sldIdLst>
            <p14:sldId id="276"/>
            <p14:sldId id="280"/>
            <p14:sldId id="282"/>
          </p14:sldIdLst>
        </p14:section>
        <p14:section name="Conclusion" id="{BBEA9D10-2250-4F88-AFDA-22B47F3B6578}">
          <p14:sldIdLst>
            <p14:sldId id="284"/>
          </p14:sldIdLst>
        </p14:section>
        <p14:section name="Appendix" id="{C24ABEC8-2766-438E-AE0C-1F91237E94F8}">
          <p14:sldIdLst>
            <p14:sldId id="299"/>
            <p14:sldId id="300"/>
            <p14:sldId id="301"/>
            <p14:sldId id="302"/>
            <p14:sldId id="303"/>
            <p14:sldId id="279"/>
            <p14:sldId id="281"/>
            <p14:sldId id="283"/>
          </p14:sldIdLst>
        </p14:section>
      </p14:sectionLst>
    </p:ex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11" autoAdjust="0"/>
    <p:restoredTop sz="47122" autoAdjust="0"/>
  </p:normalViewPr>
  <p:slideViewPr>
    <p:cSldViewPr snapToGrid="0" showGuides="1">
      <p:cViewPr varScale="1">
        <p:scale>
          <a:sx n="35" d="100"/>
          <a:sy n="35" d="100"/>
        </p:scale>
        <p:origin x="812" y="24"/>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6363" cy="513508"/>
          </a:xfrm>
          <a:prstGeom prst="rect">
            <a:avLst/>
          </a:prstGeom>
        </p:spPr>
        <p:txBody>
          <a:bodyPr vert="horz" lIns="94650" tIns="47325" rIns="94650" bIns="4732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1294" y="1"/>
            <a:ext cx="3076363" cy="513508"/>
          </a:xfrm>
          <a:prstGeom prst="rect">
            <a:avLst/>
          </a:prstGeom>
        </p:spPr>
        <p:txBody>
          <a:bodyPr vert="horz" lIns="94650" tIns="47325" rIns="94650" bIns="47325" rtlCol="0"/>
          <a:lstStyle>
            <a:lvl1pPr algn="r">
              <a:defRPr sz="1200"/>
            </a:lvl1pPr>
          </a:lstStyle>
          <a:p>
            <a:fld id="{D7AF7C65-7DDB-4B9E-B777-5179F85A398E}" type="datetimeFigureOut">
              <a:rPr kumimoji="1" lang="ja-JP" altLang="en-US" smtClean="0"/>
              <a:t>2015/9/17</a:t>
            </a:fld>
            <a:endParaRPr kumimoji="1" lang="ja-JP" altLang="en-US"/>
          </a:p>
        </p:txBody>
      </p:sp>
      <p:sp>
        <p:nvSpPr>
          <p:cNvPr id="4" name="フッター プレースホルダー 3"/>
          <p:cNvSpPr>
            <a:spLocks noGrp="1"/>
          </p:cNvSpPr>
          <p:nvPr>
            <p:ph type="ftr" sz="quarter" idx="2"/>
          </p:nvPr>
        </p:nvSpPr>
        <p:spPr>
          <a:xfrm>
            <a:off x="1" y="9721107"/>
            <a:ext cx="3076363" cy="513507"/>
          </a:xfrm>
          <a:prstGeom prst="rect">
            <a:avLst/>
          </a:prstGeom>
        </p:spPr>
        <p:txBody>
          <a:bodyPr vert="horz" lIns="94650" tIns="47325" rIns="94650" bIns="4732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1294" y="9721107"/>
            <a:ext cx="3076363" cy="513507"/>
          </a:xfrm>
          <a:prstGeom prst="rect">
            <a:avLst/>
          </a:prstGeom>
        </p:spPr>
        <p:txBody>
          <a:bodyPr vert="horz" lIns="94650" tIns="47325" rIns="94650" bIns="47325" rtlCol="0" anchor="b"/>
          <a:lstStyle>
            <a:lvl1pPr algn="r">
              <a:defRPr sz="1200"/>
            </a:lvl1pPr>
          </a:lstStyle>
          <a:p>
            <a:fld id="{66E230C7-FA94-496D-A915-E8036162ABE2}" type="slidenum">
              <a:rPr kumimoji="1" lang="ja-JP" altLang="en-US" smtClean="0"/>
              <a:t>‹#›</a:t>
            </a:fld>
            <a:endParaRPr kumimoji="1" lang="ja-JP" altLang="en-US"/>
          </a:p>
        </p:txBody>
      </p:sp>
    </p:spTree>
    <p:extLst>
      <p:ext uri="{BB962C8B-B14F-4D97-AF65-F5344CB8AC3E}">
        <p14:creationId xmlns:p14="http://schemas.microsoft.com/office/powerpoint/2010/main" val="29432050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6363" cy="513508"/>
          </a:xfrm>
          <a:prstGeom prst="rect">
            <a:avLst/>
          </a:prstGeom>
        </p:spPr>
        <p:txBody>
          <a:bodyPr vert="horz" lIns="94650" tIns="47325" rIns="94650" bIns="47325"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294" y="1"/>
            <a:ext cx="3076363" cy="513508"/>
          </a:xfrm>
          <a:prstGeom prst="rect">
            <a:avLst/>
          </a:prstGeom>
        </p:spPr>
        <p:txBody>
          <a:bodyPr vert="horz" lIns="94650" tIns="47325" rIns="94650" bIns="47325" rtlCol="0"/>
          <a:lstStyle>
            <a:lvl1pPr algn="r">
              <a:defRPr sz="1200"/>
            </a:lvl1pPr>
          </a:lstStyle>
          <a:p>
            <a:fld id="{D3F76175-3107-48E3-9B2F-83ADD8CBA7F6}" type="datetimeFigureOut">
              <a:rPr kumimoji="1" lang="ja-JP" altLang="en-US" smtClean="0"/>
              <a:t>2015/9/17</a:t>
            </a:fld>
            <a:endParaRPr kumimoji="1" lang="ja-JP" altLang="en-US"/>
          </a:p>
        </p:txBody>
      </p:sp>
      <p:sp>
        <p:nvSpPr>
          <p:cNvPr id="4" name="スライド イメージ プレースホルダー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4650" tIns="47325" rIns="94650" bIns="47325" rtlCol="0" anchor="ctr"/>
          <a:lstStyle/>
          <a:p>
            <a:endParaRPr lang="ja-JP" altLang="en-US"/>
          </a:p>
        </p:txBody>
      </p:sp>
      <p:sp>
        <p:nvSpPr>
          <p:cNvPr id="5" name="ノート プレースホルダー 4"/>
          <p:cNvSpPr>
            <a:spLocks noGrp="1"/>
          </p:cNvSpPr>
          <p:nvPr>
            <p:ph type="body" sz="quarter" idx="3"/>
          </p:nvPr>
        </p:nvSpPr>
        <p:spPr>
          <a:xfrm>
            <a:off x="709931" y="4925408"/>
            <a:ext cx="5679440" cy="4029879"/>
          </a:xfrm>
          <a:prstGeom prst="rect">
            <a:avLst/>
          </a:prstGeom>
        </p:spPr>
        <p:txBody>
          <a:bodyPr vert="horz" lIns="94650" tIns="47325" rIns="94650" bIns="47325"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721107"/>
            <a:ext cx="3076363" cy="513507"/>
          </a:xfrm>
          <a:prstGeom prst="rect">
            <a:avLst/>
          </a:prstGeom>
        </p:spPr>
        <p:txBody>
          <a:bodyPr vert="horz" lIns="94650" tIns="47325" rIns="94650" bIns="4732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294" y="9721107"/>
            <a:ext cx="3076363" cy="513507"/>
          </a:xfrm>
          <a:prstGeom prst="rect">
            <a:avLst/>
          </a:prstGeom>
        </p:spPr>
        <p:txBody>
          <a:bodyPr vert="horz" lIns="94650" tIns="47325" rIns="94650" bIns="47325" rtlCol="0" anchor="b"/>
          <a:lstStyle>
            <a:lvl1pPr algn="r">
              <a:defRPr sz="1200"/>
            </a:lvl1pPr>
          </a:lstStyle>
          <a:p>
            <a:fld id="{A1A0C374-63A9-449A-B07A-8D43CE0BE3CF}" type="slidenum">
              <a:rPr kumimoji="1" lang="ja-JP" altLang="en-US" smtClean="0"/>
              <a:t>‹#›</a:t>
            </a:fld>
            <a:endParaRPr kumimoji="1" lang="ja-JP" altLang="en-US"/>
          </a:p>
        </p:txBody>
      </p:sp>
    </p:spTree>
    <p:extLst>
      <p:ext uri="{BB962C8B-B14F-4D97-AF65-F5344CB8AC3E}">
        <p14:creationId xmlns:p14="http://schemas.microsoft.com/office/powerpoint/2010/main" val="82574093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495">
              <a:defRPr/>
            </a:pPr>
            <a:r>
              <a:rPr kumimoji="1" lang="en-US" altLang="ja-JP" dirty="0" smtClean="0"/>
              <a:t>Thank</a:t>
            </a:r>
            <a:r>
              <a:rPr kumimoji="1" lang="en-US" altLang="ja-JP" baseline="0" dirty="0" smtClean="0"/>
              <a:t> you for the kind introduction.</a:t>
            </a:r>
          </a:p>
          <a:p>
            <a:pPr defTabSz="946495">
              <a:defRPr/>
            </a:pPr>
            <a:endParaRPr kumimoji="1" lang="en-US" altLang="ja-JP" baseline="0" dirty="0" smtClean="0"/>
          </a:p>
          <a:p>
            <a:pPr defTabSz="946495">
              <a:defRPr/>
            </a:pPr>
            <a:r>
              <a:rPr kumimoji="1" lang="en-US" altLang="ja-JP" baseline="0" dirty="0" smtClean="0"/>
              <a:t>Hello everyone, I’m Kyoshiro Sugiyama, a master student of NAIST in Japan.</a:t>
            </a:r>
            <a:endParaRPr kumimoji="1" lang="en-US" altLang="ja-JP" dirty="0" smtClean="0"/>
          </a:p>
          <a:p>
            <a:pPr defTabSz="946495">
              <a:defRPr/>
            </a:pPr>
            <a:endParaRPr kumimoji="1" lang="en-US" altLang="ja-JP" dirty="0" smtClean="0"/>
          </a:p>
          <a:p>
            <a:pPr defTabSz="946495">
              <a:defRPr/>
            </a:pPr>
            <a:r>
              <a:rPr kumimoji="1" lang="en-US" altLang="ja-JP" dirty="0" smtClean="0"/>
              <a:t>In this presentation, I'd like to talk about translation quality with regards to cross-lingual question-answering tasks.</a:t>
            </a:r>
          </a:p>
          <a:p>
            <a:pPr defTabSz="946495">
              <a:defRPr/>
            </a:pPr>
            <a:endParaRPr kumimoji="1" lang="en-US" altLang="ja-JP" baseline="0" dirty="0" smtClean="0"/>
          </a:p>
          <a:p>
            <a:pPr defTabSz="946495">
              <a:defRPr/>
            </a:pPr>
            <a:r>
              <a:rPr kumimoji="1" lang="en-US" altLang="ja-JP" baseline="0" dirty="0" smtClean="0"/>
              <a:t>Our investigation makes clear what kind of evaluation metric is appropriate for question answering tasks, and what kind of mistranslations affect accuracy of question answering.</a:t>
            </a:r>
          </a:p>
        </p:txBody>
      </p:sp>
      <p:sp>
        <p:nvSpPr>
          <p:cNvPr id="4" name="スライド番号プレースホルダー 3"/>
          <p:cNvSpPr>
            <a:spLocks noGrp="1"/>
          </p:cNvSpPr>
          <p:nvPr>
            <p:ph type="sldNum" sz="quarter" idx="10"/>
          </p:nvPr>
        </p:nvSpPr>
        <p:spPr/>
        <p:txBody>
          <a:bodyPr/>
          <a:lstStyle/>
          <a:p>
            <a:fld id="{A1A0C374-63A9-449A-B07A-8D43CE0BE3CF}" type="slidenum">
              <a:rPr kumimoji="1" lang="ja-JP" altLang="en-US" smtClean="0"/>
              <a:t>1</a:t>
            </a:fld>
            <a:endParaRPr kumimoji="1" lang="ja-JP" altLang="en-US"/>
          </a:p>
        </p:txBody>
      </p:sp>
    </p:spTree>
    <p:extLst>
      <p:ext uri="{BB962C8B-B14F-4D97-AF65-F5344CB8AC3E}">
        <p14:creationId xmlns:p14="http://schemas.microsoft.com/office/powerpoint/2010/main" val="410129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Now we have 6 test sets, the original </a:t>
            </a:r>
            <a:r>
              <a:rPr kumimoji="1" lang="en-US" altLang="ja-JP" baseline="0" dirty="0" smtClean="0"/>
              <a:t>set OR and 5 translated sets.</a:t>
            </a:r>
          </a:p>
          <a:p>
            <a:endParaRPr kumimoji="1" lang="en-US" altLang="ja-JP" dirty="0" smtClean="0"/>
          </a:p>
          <a:p>
            <a:r>
              <a:rPr kumimoji="1" lang="en-US" altLang="ja-JP" dirty="0" smtClean="0"/>
              <a:t>We evaluated their translation quality </a:t>
            </a:r>
            <a:r>
              <a:rPr kumimoji="1" lang="en-US" altLang="ja-JP" baseline="0" dirty="0" smtClean="0"/>
              <a:t>using various metrics.</a:t>
            </a:r>
          </a:p>
          <a:p>
            <a:r>
              <a:rPr kumimoji="1" lang="en-US" altLang="ja-JP" dirty="0" smtClean="0"/>
              <a:t>In</a:t>
            </a:r>
            <a:r>
              <a:rPr kumimoji="1" lang="en-US" altLang="ja-JP" baseline="0" dirty="0" smtClean="0"/>
              <a:t> </a:t>
            </a:r>
            <a:r>
              <a:rPr kumimoji="1" lang="en-US" altLang="ja-JP" baseline="0" dirty="0" smtClean="0"/>
              <a:t>the evaluation</a:t>
            </a:r>
            <a:r>
              <a:rPr kumimoji="1" lang="en-US" altLang="ja-JP" baseline="0" dirty="0" smtClean="0"/>
              <a:t>, the reference is the OR set.</a:t>
            </a:r>
          </a:p>
          <a:p>
            <a:endParaRPr kumimoji="1" lang="en-US" altLang="ja-JP" baseline="0" dirty="0" smtClean="0"/>
          </a:p>
          <a:p>
            <a:r>
              <a:rPr kumimoji="1" lang="en-US" altLang="ja-JP" baseline="0" dirty="0" smtClean="0"/>
              <a:t>Also, </a:t>
            </a:r>
            <a:r>
              <a:rPr kumimoji="1" lang="en-US" altLang="ja-JP" baseline="0" dirty="0" smtClean="0"/>
              <a:t>using the </a:t>
            </a:r>
            <a:r>
              <a:rPr kumimoji="1" lang="en-US" altLang="ja-JP" baseline="0" dirty="0" smtClean="0"/>
              <a:t>created data sets, we performed question answering using SEMPRE.</a:t>
            </a:r>
          </a:p>
          <a:p>
            <a:r>
              <a:rPr kumimoji="1" lang="en-US" altLang="ja-JP" baseline="0" dirty="0" smtClean="0"/>
              <a:t>The QA system is trained </a:t>
            </a:r>
            <a:r>
              <a:rPr kumimoji="1" lang="en-US" altLang="ja-JP" baseline="0" dirty="0" smtClean="0"/>
              <a:t>using the </a:t>
            </a:r>
            <a:r>
              <a:rPr kumimoji="1" lang="en-US" altLang="ja-JP" baseline="0" dirty="0" smtClean="0"/>
              <a:t>training and dev. sets of Free917.</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A1A0C374-63A9-449A-B07A-8D43CE0BE3CF}" type="slidenum">
              <a:rPr kumimoji="1" lang="ja-JP" altLang="en-US" smtClean="0"/>
              <a:t>10</a:t>
            </a:fld>
            <a:endParaRPr kumimoji="1" lang="ja-JP" altLang="en-US"/>
          </a:p>
        </p:txBody>
      </p:sp>
    </p:spTree>
    <p:extLst>
      <p:ext uri="{BB962C8B-B14F-4D97-AF65-F5344CB8AC3E}">
        <p14:creationId xmlns:p14="http://schemas.microsoft.com/office/powerpoint/2010/main" val="2624833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We used these 5 metrics</a:t>
            </a:r>
            <a:r>
              <a:rPr kumimoji="1" lang="en-US" altLang="ja-JP" baseline="0" dirty="0" smtClean="0"/>
              <a:t> in this slide.</a:t>
            </a:r>
          </a:p>
          <a:p>
            <a:endParaRPr kumimoji="1" lang="en-US" altLang="ja-JP" baseline="0" dirty="0" smtClean="0"/>
          </a:p>
          <a:p>
            <a:r>
              <a:rPr kumimoji="1" lang="en-US" altLang="ja-JP" baseline="0" dirty="0" smtClean="0"/>
              <a:t>BLEU+1 is a smoothed </a:t>
            </a:r>
            <a:r>
              <a:rPr kumimoji="1" lang="en-US" altLang="ja-JP" baseline="0" dirty="0" smtClean="0"/>
              <a:t>version of </a:t>
            </a:r>
            <a:r>
              <a:rPr kumimoji="1" lang="en-US" altLang="ja-JP" baseline="0" dirty="0" smtClean="0"/>
              <a:t>BLEU, which </a:t>
            </a:r>
            <a:r>
              <a:rPr kumimoji="1" lang="en-US" altLang="ja-JP" baseline="0" dirty="0" smtClean="0"/>
              <a:t>is / </a:t>
            </a:r>
            <a:r>
              <a:rPr kumimoji="1" lang="en-US" altLang="ja-JP" baseline="0" dirty="0" smtClean="0"/>
              <a:t>the most widely used </a:t>
            </a:r>
            <a:r>
              <a:rPr kumimoji="1" lang="en-US" altLang="ja-JP" baseline="0" dirty="0" smtClean="0"/>
              <a:t>metric / </a:t>
            </a:r>
            <a:r>
              <a:rPr kumimoji="1" lang="en-US" altLang="ja-JP" baseline="0" dirty="0" smtClean="0"/>
              <a:t>for </a:t>
            </a:r>
            <a:r>
              <a:rPr kumimoji="1" lang="en-US" altLang="ja-JP" baseline="0" dirty="0" smtClean="0"/>
              <a:t>measurement </a:t>
            </a:r>
            <a:r>
              <a:rPr kumimoji="1" lang="en-US" altLang="ja-JP" baseline="0" dirty="0" smtClean="0"/>
              <a:t>of machine translation quality.</a:t>
            </a:r>
          </a:p>
          <a:p>
            <a:endParaRPr kumimoji="1" lang="en-US" altLang="ja-JP" baseline="0" dirty="0" smtClean="0"/>
          </a:p>
          <a:p>
            <a:r>
              <a:rPr kumimoji="1" lang="en-US" altLang="ja-JP" baseline="0" dirty="0" smtClean="0"/>
              <a:t>Word error rate, WER, evaluates the edit </a:t>
            </a:r>
            <a:r>
              <a:rPr kumimoji="1" lang="en-US" altLang="ja-JP" baseline="0" dirty="0" smtClean="0"/>
              <a:t>distance / </a:t>
            </a:r>
            <a:r>
              <a:rPr kumimoji="1" lang="en-US" altLang="ja-JP" baseline="0" dirty="0" smtClean="0"/>
              <a:t>between reference and translation</a:t>
            </a:r>
            <a:r>
              <a:rPr kumimoji="1" lang="en-US" altLang="ja-JP" baseline="0" dirty="0" smtClean="0"/>
              <a:t>. It </a:t>
            </a:r>
            <a:r>
              <a:rPr kumimoji="1" lang="en-US" altLang="ja-JP" baseline="0" dirty="0" smtClean="0"/>
              <a:t>has the feature of evaluating word </a:t>
            </a:r>
            <a:r>
              <a:rPr kumimoji="1" lang="en-US" altLang="ja-JP" baseline="0" dirty="0" smtClean="0"/>
              <a:t>order / </a:t>
            </a:r>
            <a:r>
              <a:rPr kumimoji="1" lang="en-US" altLang="ja-JP" baseline="0" dirty="0" smtClean="0"/>
              <a:t>more strictly than </a:t>
            </a:r>
            <a:r>
              <a:rPr kumimoji="1" lang="en-US" altLang="ja-JP" baseline="0" dirty="0" smtClean="0"/>
              <a:t>BLEU. We </a:t>
            </a:r>
            <a:r>
              <a:rPr kumimoji="1" lang="en-US" altLang="ja-JP" baseline="0" dirty="0" smtClean="0"/>
              <a:t>used the value of 1-WER to adjust the axis direction so larger values are better.</a:t>
            </a:r>
          </a:p>
          <a:p>
            <a:endParaRPr kumimoji="1" lang="en-US" altLang="ja-JP" baseline="0" dirty="0" smtClean="0"/>
          </a:p>
          <a:p>
            <a:r>
              <a:rPr kumimoji="1" lang="en-US" altLang="ja-JP" baseline="0" dirty="0" smtClean="0"/>
              <a:t>RIBES is a metric based on rank correlation coefficient of word order in the translation and reference, and thus focuses on whether the </a:t>
            </a:r>
            <a:r>
              <a:rPr kumimoji="1" lang="en-US" altLang="ja-JP" baseline="0" dirty="0" smtClean="0"/>
              <a:t>translation / </a:t>
            </a:r>
            <a:r>
              <a:rPr kumimoji="1" lang="en-US" altLang="ja-JP" baseline="0" dirty="0" smtClean="0"/>
              <a:t>was able to achieve correct ordering.</a:t>
            </a:r>
          </a:p>
          <a:p>
            <a:endParaRPr kumimoji="1" lang="en-US" altLang="ja-JP" baseline="0" dirty="0" smtClean="0"/>
          </a:p>
          <a:p>
            <a:r>
              <a:rPr kumimoji="1" lang="en-US" altLang="ja-JP" baseline="0" dirty="0" smtClean="0"/>
              <a:t>NIST is a metric based on n-gram precision and each n-gram’s </a:t>
            </a:r>
            <a:r>
              <a:rPr kumimoji="1" lang="en-US" altLang="ja-JP" baseline="0" dirty="0" smtClean="0"/>
              <a:t>weight.</a:t>
            </a:r>
            <a:r>
              <a:rPr kumimoji="1" lang="ja-JP" altLang="en-US" baseline="0" dirty="0" smtClean="0"/>
              <a:t> </a:t>
            </a:r>
            <a:r>
              <a:rPr kumimoji="1" lang="en-US" altLang="ja-JP" baseline="0" dirty="0" smtClean="0"/>
              <a:t>Less </a:t>
            </a:r>
            <a:r>
              <a:rPr kumimoji="1" lang="en-US" altLang="ja-JP" baseline="0" dirty="0" smtClean="0"/>
              <a:t>frequent words are given more importance than more frequent words.</a:t>
            </a:r>
          </a:p>
          <a:p>
            <a:endParaRPr kumimoji="1" lang="en-US" altLang="ja-JP" baseline="0" dirty="0" smtClean="0"/>
          </a:p>
          <a:p>
            <a:r>
              <a:rPr kumimoji="1" lang="en-US" altLang="ja-JP" baseline="0" dirty="0" smtClean="0"/>
              <a:t>Finally, acceptability is a </a:t>
            </a:r>
            <a:r>
              <a:rPr kumimoji="1" lang="en-US" altLang="ja-JP" baseline="0" dirty="0" smtClean="0"/>
              <a:t>5-grade manual </a:t>
            </a:r>
            <a:r>
              <a:rPr kumimoji="1" lang="en-US" altLang="ja-JP" baseline="0" dirty="0" smtClean="0"/>
              <a:t>evaluation metric. It </a:t>
            </a:r>
            <a:r>
              <a:rPr kumimoji="1" lang="en-US" altLang="ja-JP" baseline="0" dirty="0" smtClean="0"/>
              <a:t>combines aspects of both fluency and adequacy. </a:t>
            </a:r>
          </a:p>
        </p:txBody>
      </p:sp>
      <p:sp>
        <p:nvSpPr>
          <p:cNvPr id="4" name="スライド番号プレースホルダー 3"/>
          <p:cNvSpPr>
            <a:spLocks noGrp="1"/>
          </p:cNvSpPr>
          <p:nvPr>
            <p:ph type="sldNum" sz="quarter" idx="10"/>
          </p:nvPr>
        </p:nvSpPr>
        <p:spPr/>
        <p:txBody>
          <a:bodyPr/>
          <a:lstStyle/>
          <a:p>
            <a:fld id="{A1A0C374-63A9-449A-B07A-8D43CE0BE3CF}" type="slidenum">
              <a:rPr kumimoji="1" lang="ja-JP" altLang="en-US" smtClean="0"/>
              <a:t>11</a:t>
            </a:fld>
            <a:endParaRPr kumimoji="1" lang="ja-JP" altLang="en-US"/>
          </a:p>
        </p:txBody>
      </p:sp>
    </p:spTree>
    <p:extLst>
      <p:ext uri="{BB962C8B-B14F-4D97-AF65-F5344CB8AC3E}">
        <p14:creationId xmlns:p14="http://schemas.microsoft.com/office/powerpoint/2010/main" val="3852448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slide shows the</a:t>
            </a:r>
            <a:r>
              <a:rPr kumimoji="1" lang="en-US" altLang="ja-JP" baseline="0" dirty="0" smtClean="0"/>
              <a:t> result of translation quality evaluation.</a:t>
            </a:r>
          </a:p>
          <a:p>
            <a:endParaRPr kumimoji="1" lang="en-US" altLang="ja-JP" baseline="0" dirty="0" smtClean="0"/>
          </a:p>
          <a:p>
            <a:r>
              <a:rPr kumimoji="1" lang="en-US" altLang="ja-JP" baseline="0" dirty="0" smtClean="0"/>
              <a:t>anim. 1:</a:t>
            </a:r>
            <a:endParaRPr kumimoji="1" lang="en-US" altLang="ja-JP" baseline="0" dirty="0" smtClean="0"/>
          </a:p>
          <a:p>
            <a:r>
              <a:rPr kumimoji="1" lang="en-US" altLang="ja-JP" baseline="0" dirty="0" smtClean="0"/>
              <a:t>As you can see, the HT set, created by manual translation, has the highest quality on all metrics.</a:t>
            </a:r>
          </a:p>
          <a:p>
            <a:r>
              <a:rPr kumimoji="1" lang="en-US" altLang="ja-JP" baseline="0" dirty="0" smtClean="0"/>
              <a:t>This indicates that manual translation is still more accurate than machines in this language pair and task.</a:t>
            </a:r>
          </a:p>
          <a:p>
            <a:endParaRPr kumimoji="1" lang="en-US" altLang="ja-JP" baseline="0" dirty="0" smtClean="0"/>
          </a:p>
          <a:p>
            <a:r>
              <a:rPr kumimoji="1" lang="en-US" altLang="ja-JP" baseline="0" dirty="0" smtClean="0"/>
              <a:t>#</a:t>
            </a:r>
            <a:r>
              <a:rPr kumimoji="1" lang="ja-JP" altLang="en-US" baseline="0" dirty="0" smtClean="0"/>
              <a:t>以下省いてもよいかも？</a:t>
            </a:r>
            <a:endParaRPr kumimoji="1" lang="en-US" altLang="ja-JP" baseline="0" dirty="0" smtClean="0"/>
          </a:p>
          <a:p>
            <a:r>
              <a:rPr kumimoji="1" lang="en-US" altLang="ja-JP" baseline="0" dirty="0" smtClean="0"/>
              <a:t>GT is the 2</a:t>
            </a:r>
            <a:r>
              <a:rPr kumimoji="1" lang="en-US" altLang="ja-JP" baseline="30000" dirty="0" smtClean="0"/>
              <a:t>nd</a:t>
            </a:r>
            <a:r>
              <a:rPr kumimoji="1" lang="en-US" altLang="ja-JP" baseline="0" dirty="0" smtClean="0"/>
              <a:t> best on NIST and WER, while YT is higher than GT on acceptability and RIBES.</a:t>
            </a:r>
          </a:p>
          <a:p>
            <a:r>
              <a:rPr kumimoji="1" lang="en-US" altLang="ja-JP" baseline="0" dirty="0" smtClean="0"/>
              <a:t>This confirms previous report that RIBES is well correlated with human judgments of acceptability for Japanese-English translation tasks.</a:t>
            </a:r>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A1A0C374-63A9-449A-B07A-8D43CE0BE3CF}" type="slidenum">
              <a:rPr kumimoji="1" lang="ja-JP" altLang="en-US" smtClean="0"/>
              <a:t>12</a:t>
            </a:fld>
            <a:endParaRPr kumimoji="1" lang="ja-JP" altLang="en-US"/>
          </a:p>
        </p:txBody>
      </p:sp>
    </p:spTree>
    <p:extLst>
      <p:ext uri="{BB962C8B-B14F-4D97-AF65-F5344CB8AC3E}">
        <p14:creationId xmlns:p14="http://schemas.microsoft.com/office/powerpoint/2010/main" val="2741533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Next, this graph shows question answering accuracy of each data set.</a:t>
            </a:r>
          </a:p>
          <a:p>
            <a:r>
              <a:rPr kumimoji="1" lang="en-US" altLang="ja-JP" baseline="0" dirty="0" smtClean="0"/>
              <a:t>I’ll talk about a few interesting points </a:t>
            </a:r>
            <a:r>
              <a:rPr kumimoji="1" lang="en-US" altLang="ja-JP" baseline="0" dirty="0" smtClean="0"/>
              <a:t>in the next few slides</a:t>
            </a:r>
            <a:r>
              <a:rPr kumimoji="1" lang="en-US" altLang="ja-JP" baseline="0" dirty="0" smtClean="0"/>
              <a:t>.</a:t>
            </a:r>
          </a:p>
        </p:txBody>
      </p:sp>
      <p:sp>
        <p:nvSpPr>
          <p:cNvPr id="4" name="スライド番号プレースホルダー 3"/>
          <p:cNvSpPr>
            <a:spLocks noGrp="1"/>
          </p:cNvSpPr>
          <p:nvPr>
            <p:ph type="sldNum" sz="quarter" idx="10"/>
          </p:nvPr>
        </p:nvSpPr>
        <p:spPr/>
        <p:txBody>
          <a:bodyPr/>
          <a:lstStyle/>
          <a:p>
            <a:fld id="{A1A0C374-63A9-449A-B07A-8D43CE0BE3CF}" type="slidenum">
              <a:rPr kumimoji="1" lang="ja-JP" altLang="en-US" smtClean="0"/>
              <a:t>13</a:t>
            </a:fld>
            <a:endParaRPr kumimoji="1" lang="ja-JP" altLang="en-US"/>
          </a:p>
        </p:txBody>
      </p:sp>
    </p:spTree>
    <p:extLst>
      <p:ext uri="{BB962C8B-B14F-4D97-AF65-F5344CB8AC3E}">
        <p14:creationId xmlns:p14="http://schemas.microsoft.com/office/powerpoint/2010/main" val="2879118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We can see that YT has lower accuracy than GT, although it’s the best MT system for acceptability.</a:t>
            </a:r>
          </a:p>
          <a:p>
            <a:endParaRPr kumimoji="1" lang="en-US" altLang="ja-JP" baseline="0" dirty="0" smtClean="0"/>
          </a:p>
          <a:p>
            <a:r>
              <a:rPr kumimoji="1" lang="en-US" altLang="ja-JP" baseline="0" dirty="0" smtClean="0"/>
              <a:t>This result indicates that translation which is good for CLQA is clearly different from translation which are good for humans.</a:t>
            </a:r>
          </a:p>
        </p:txBody>
      </p:sp>
      <p:sp>
        <p:nvSpPr>
          <p:cNvPr id="4" name="スライド番号プレースホルダー 3"/>
          <p:cNvSpPr>
            <a:spLocks noGrp="1"/>
          </p:cNvSpPr>
          <p:nvPr>
            <p:ph type="sldNum" sz="quarter" idx="10"/>
          </p:nvPr>
        </p:nvSpPr>
        <p:spPr/>
        <p:txBody>
          <a:bodyPr/>
          <a:lstStyle/>
          <a:p>
            <a:fld id="{A1A0C374-63A9-449A-B07A-8D43CE0BE3CF}" type="slidenum">
              <a:rPr kumimoji="1" lang="ja-JP" altLang="en-US" smtClean="0"/>
              <a:t>14</a:t>
            </a:fld>
            <a:endParaRPr kumimoji="1" lang="ja-JP" altLang="en-US"/>
          </a:p>
        </p:txBody>
      </p:sp>
    </p:spTree>
    <p:extLst>
      <p:ext uri="{BB962C8B-B14F-4D97-AF65-F5344CB8AC3E}">
        <p14:creationId xmlns:p14="http://schemas.microsoft.com/office/powerpoint/2010/main" val="872752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On the other hand, GT has the highest QA </a:t>
            </a:r>
            <a:r>
              <a:rPr kumimoji="1" lang="en-US" altLang="ja-JP" baseline="0" dirty="0" smtClean="0"/>
              <a:t>accuracy.</a:t>
            </a:r>
          </a:p>
          <a:p>
            <a:endParaRPr kumimoji="1" lang="en-US" altLang="ja-JP" baseline="0" dirty="0" smtClean="0"/>
          </a:p>
          <a:p>
            <a:r>
              <a:rPr kumimoji="1" lang="en-US" altLang="ja-JP" baseline="0" dirty="0" smtClean="0"/>
              <a:t>anim. 2:</a:t>
            </a:r>
          </a:p>
          <a:p>
            <a:r>
              <a:rPr kumimoji="1" lang="en-US" altLang="ja-JP" baseline="0" dirty="0" smtClean="0"/>
              <a:t>It </a:t>
            </a:r>
            <a:r>
              <a:rPr kumimoji="1" lang="en-US" altLang="ja-JP" baseline="0" dirty="0" smtClean="0"/>
              <a:t>is expressed with NIST score well.</a:t>
            </a:r>
          </a:p>
          <a:p>
            <a:r>
              <a:rPr kumimoji="1" lang="en-US" altLang="ja-JP" baseline="0" dirty="0" smtClean="0"/>
              <a:t>Also, the shapes of these two graphs are very similar, so probably there is a high correlation between NIST score and QA accuracy.</a:t>
            </a:r>
          </a:p>
        </p:txBody>
      </p:sp>
      <p:sp>
        <p:nvSpPr>
          <p:cNvPr id="4" name="スライド番号プレースホルダー 3"/>
          <p:cNvSpPr>
            <a:spLocks noGrp="1"/>
          </p:cNvSpPr>
          <p:nvPr>
            <p:ph type="sldNum" sz="quarter" idx="10"/>
          </p:nvPr>
        </p:nvSpPr>
        <p:spPr/>
        <p:txBody>
          <a:bodyPr/>
          <a:lstStyle/>
          <a:p>
            <a:fld id="{A1A0C374-63A9-449A-B07A-8D43CE0BE3CF}" type="slidenum">
              <a:rPr kumimoji="1" lang="ja-JP" altLang="en-US" smtClean="0"/>
              <a:t>15</a:t>
            </a:fld>
            <a:endParaRPr kumimoji="1" lang="ja-JP" altLang="en-US"/>
          </a:p>
        </p:txBody>
      </p:sp>
    </p:spTree>
    <p:extLst>
      <p:ext uri="{BB962C8B-B14F-4D97-AF65-F5344CB8AC3E}">
        <p14:creationId xmlns:p14="http://schemas.microsoft.com/office/powerpoint/2010/main" val="1793483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Next, we performed a </a:t>
            </a:r>
            <a:r>
              <a:rPr kumimoji="1" lang="en-US" altLang="ja-JP" baseline="0" dirty="0" smtClean="0"/>
              <a:t>sentence-level analysis of QA results.</a:t>
            </a:r>
          </a:p>
          <a:p>
            <a:endParaRPr kumimoji="1" lang="en-US" altLang="ja-JP" baseline="0" dirty="0" smtClean="0"/>
          </a:p>
          <a:p>
            <a:r>
              <a:rPr kumimoji="1" lang="en-US" altLang="ja-JP" baseline="0" dirty="0" smtClean="0"/>
              <a:t>First, we note that about 47% of questions in the OR set couldn’t be answered correctly.</a:t>
            </a:r>
          </a:p>
          <a:p>
            <a:r>
              <a:rPr kumimoji="1" lang="en-US" altLang="ja-JP" dirty="0" smtClean="0"/>
              <a:t>These questions might be difficult to answer even with</a:t>
            </a:r>
            <a:r>
              <a:rPr kumimoji="1" lang="en-US" altLang="ja-JP" baseline="0" dirty="0" smtClean="0"/>
              <a:t> the correct </a:t>
            </a:r>
            <a:r>
              <a:rPr kumimoji="1" lang="en-US" altLang="ja-JP" baseline="0" dirty="0" smtClean="0"/>
              <a:t>translation,</a:t>
            </a:r>
            <a:endParaRPr kumimoji="1" lang="en-US" altLang="ja-JP" baseline="0" dirty="0" smtClean="0"/>
          </a:p>
          <a:p>
            <a:r>
              <a:rPr kumimoji="1" lang="en-US" altLang="ja-JP" baseline="0" dirty="0" smtClean="0"/>
              <a:t>so </a:t>
            </a:r>
            <a:r>
              <a:rPr kumimoji="1" lang="en-US" altLang="ja-JP" baseline="0" dirty="0" smtClean="0"/>
              <a:t>we </a:t>
            </a:r>
            <a:r>
              <a:rPr kumimoji="1" lang="en-US" altLang="ja-JP" baseline="0" dirty="0" smtClean="0"/>
              <a:t>divided </a:t>
            </a:r>
            <a:r>
              <a:rPr kumimoji="1" lang="en-US" altLang="ja-JP" baseline="0" dirty="0" smtClean="0"/>
              <a:t>all translated questions into 2 groups.</a:t>
            </a:r>
          </a:p>
          <a:p>
            <a:endParaRPr kumimoji="1" lang="en-US" altLang="ja-JP" baseline="0" dirty="0" smtClean="0"/>
          </a:p>
          <a:p>
            <a:r>
              <a:rPr kumimoji="1" lang="en-US" altLang="ja-JP" baseline="0" dirty="0" smtClean="0"/>
              <a:t>One is the “correct” group.</a:t>
            </a:r>
          </a:p>
          <a:p>
            <a:r>
              <a:rPr kumimoji="1" lang="en-US" altLang="ja-JP" baseline="0" dirty="0" smtClean="0"/>
              <a:t>This group consists of questions that were answered correctly </a:t>
            </a:r>
            <a:r>
              <a:rPr kumimoji="1" lang="en-US" altLang="ja-JP" baseline="0" dirty="0" smtClean="0"/>
              <a:t>in the </a:t>
            </a:r>
            <a:r>
              <a:rPr kumimoji="1" lang="en-US" altLang="ja-JP" baseline="0" dirty="0" smtClean="0"/>
              <a:t>OR set.</a:t>
            </a:r>
          </a:p>
          <a:p>
            <a:r>
              <a:rPr kumimoji="1" lang="en-US" altLang="ja-JP" baseline="0" dirty="0" smtClean="0"/>
              <a:t>In the </a:t>
            </a:r>
            <a:r>
              <a:rPr kumimoji="1" lang="en-US" altLang="ja-JP" baseline="0" dirty="0" smtClean="0"/>
              <a:t>OR set, the 141 </a:t>
            </a:r>
            <a:r>
              <a:rPr kumimoji="1" lang="en-US" altLang="ja-JP" baseline="0" dirty="0" smtClean="0"/>
              <a:t>questions </a:t>
            </a:r>
            <a:r>
              <a:rPr kumimoji="1" lang="en-US" altLang="ja-JP" baseline="0" dirty="0" smtClean="0"/>
              <a:t>were answered correctly, </a:t>
            </a:r>
            <a:r>
              <a:rPr kumimoji="1" lang="en-US" altLang="ja-JP" baseline="0" dirty="0" smtClean="0"/>
              <a:t>so the </a:t>
            </a:r>
            <a:r>
              <a:rPr kumimoji="1" lang="en-US" altLang="ja-JP" baseline="0" dirty="0" smtClean="0"/>
              <a:t>correct group has 705 questions.</a:t>
            </a:r>
          </a:p>
          <a:p>
            <a:endParaRPr kumimoji="1" lang="en-US" altLang="ja-JP" baseline="0" dirty="0" smtClean="0"/>
          </a:p>
          <a:p>
            <a:r>
              <a:rPr kumimoji="1" lang="en-US" altLang="ja-JP" baseline="0" dirty="0" smtClean="0"/>
              <a:t>The other group is the “incorrect” group.</a:t>
            </a:r>
          </a:p>
          <a:p>
            <a:r>
              <a:rPr kumimoji="1" lang="en-US" altLang="ja-JP" baseline="0" dirty="0" smtClean="0"/>
              <a:t>This group consists of the remaining questions in the OR set.</a:t>
            </a:r>
          </a:p>
          <a:p>
            <a:r>
              <a:rPr kumimoji="1" lang="en-US" altLang="ja-JP" baseline="0" dirty="0" smtClean="0"/>
              <a:t>123 questions were not answered correctly, </a:t>
            </a:r>
            <a:r>
              <a:rPr kumimoji="1" lang="en-US" altLang="ja-JP" baseline="0" dirty="0" smtClean="0"/>
              <a:t>so the </a:t>
            </a:r>
            <a:r>
              <a:rPr kumimoji="1" lang="en-US" altLang="ja-JP" baseline="0" dirty="0" smtClean="0"/>
              <a:t>incorrect group has 615 questions.</a:t>
            </a:r>
          </a:p>
        </p:txBody>
      </p:sp>
      <p:sp>
        <p:nvSpPr>
          <p:cNvPr id="4" name="スライド番号プレースホルダー 3"/>
          <p:cNvSpPr>
            <a:spLocks noGrp="1"/>
          </p:cNvSpPr>
          <p:nvPr>
            <p:ph type="sldNum" sz="quarter" idx="10"/>
          </p:nvPr>
        </p:nvSpPr>
        <p:spPr/>
        <p:txBody>
          <a:bodyPr/>
          <a:lstStyle/>
          <a:p>
            <a:fld id="{A1A0C374-63A9-449A-B07A-8D43CE0BE3CF}" type="slidenum">
              <a:rPr kumimoji="1" lang="ja-JP" altLang="en-US" smtClean="0"/>
              <a:t>16</a:t>
            </a:fld>
            <a:endParaRPr kumimoji="1" lang="ja-JP" altLang="en-US"/>
          </a:p>
        </p:txBody>
      </p:sp>
    </p:spTree>
    <p:extLst>
      <p:ext uri="{BB962C8B-B14F-4D97-AF65-F5344CB8AC3E}">
        <p14:creationId xmlns:p14="http://schemas.microsoft.com/office/powerpoint/2010/main" val="240058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table</a:t>
            </a:r>
            <a:r>
              <a:rPr kumimoji="1" lang="en-US" altLang="ja-JP" baseline="0" dirty="0" smtClean="0"/>
              <a:t> shows the sentence-level correlation between question answering accuracy and evaluation score of each group and metric.</a:t>
            </a:r>
          </a:p>
          <a:p>
            <a:endParaRPr kumimoji="1" lang="ja-JP" altLang="en-US" dirty="0"/>
          </a:p>
        </p:txBody>
      </p:sp>
      <p:sp>
        <p:nvSpPr>
          <p:cNvPr id="4" name="スライド番号プレースホルダー 3"/>
          <p:cNvSpPr>
            <a:spLocks noGrp="1"/>
          </p:cNvSpPr>
          <p:nvPr>
            <p:ph type="sldNum" sz="quarter" idx="10"/>
          </p:nvPr>
        </p:nvSpPr>
        <p:spPr/>
        <p:txBody>
          <a:bodyPr/>
          <a:lstStyle/>
          <a:p>
            <a:fld id="{A1A0C374-63A9-449A-B07A-8D43CE0BE3CF}" type="slidenum">
              <a:rPr kumimoji="1" lang="ja-JP" altLang="en-US" smtClean="0"/>
              <a:t>17</a:t>
            </a:fld>
            <a:endParaRPr kumimoji="1" lang="ja-JP" altLang="en-US"/>
          </a:p>
        </p:txBody>
      </p:sp>
    </p:spTree>
    <p:extLst>
      <p:ext uri="{BB962C8B-B14F-4D97-AF65-F5344CB8AC3E}">
        <p14:creationId xmlns:p14="http://schemas.microsoft.com/office/powerpoint/2010/main" val="1493456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As you can see, the NIST metric has the highest correlation in the correct group.</a:t>
            </a:r>
          </a:p>
          <a:p>
            <a:r>
              <a:rPr kumimoji="1" lang="en-US" altLang="ja-JP" baseline="0" dirty="0" smtClean="0"/>
              <a:t>This indicates the importance of content words, which are scored more heavily by NIST’s frequency weighting.</a:t>
            </a:r>
          </a:p>
          <a:p>
            <a:endParaRPr kumimoji="1" lang="en-US" altLang="ja-JP" baseline="0" dirty="0" smtClean="0"/>
          </a:p>
          <a:p>
            <a:r>
              <a:rPr kumimoji="1" lang="en-US" altLang="ja-JP" baseline="0" dirty="0" smtClean="0"/>
              <a:t>anim. 1:</a:t>
            </a:r>
            <a:endParaRPr kumimoji="1" lang="en-US" altLang="ja-JP" baseline="0" dirty="0" smtClean="0"/>
          </a:p>
          <a:p>
            <a:r>
              <a:rPr kumimoji="1" lang="en-US" altLang="ja-JP" baseline="0" dirty="0" smtClean="0"/>
              <a:t>Also you can see, all metrics except acceptability have a very little correlation in the incorrect group.</a:t>
            </a:r>
            <a:endParaRPr kumimoji="1" lang="ja-JP" altLang="en-US" dirty="0" smtClean="0"/>
          </a:p>
          <a:p>
            <a:endParaRPr kumimoji="1" lang="en-US" altLang="ja-JP" dirty="0" smtClean="0"/>
          </a:p>
          <a:p>
            <a:r>
              <a:rPr kumimoji="1" lang="en-US" altLang="ja-JP" dirty="0" smtClean="0"/>
              <a:t>anim. 2:</a:t>
            </a:r>
          </a:p>
          <a:p>
            <a:r>
              <a:rPr kumimoji="1" lang="en-US" altLang="ja-JP" dirty="0" smtClean="0"/>
              <a:t>This </a:t>
            </a:r>
            <a:r>
              <a:rPr kumimoji="1" lang="en-US" altLang="ja-JP" dirty="0" smtClean="0"/>
              <a:t>indicates that if the reference cannot be answered correctly, the sentences are not suitable to optimize </a:t>
            </a:r>
            <a:r>
              <a:rPr kumimoji="1" lang="en-US" altLang="ja-JP" dirty="0" smtClean="0"/>
              <a:t>an </a:t>
            </a:r>
            <a:r>
              <a:rPr kumimoji="1" lang="en-US" altLang="ja-JP" dirty="0" smtClean="0"/>
              <a:t>MT system, even for negative samples.</a:t>
            </a:r>
          </a:p>
          <a:p>
            <a:endParaRPr kumimoji="1" lang="ja-JP" altLang="en-US" dirty="0"/>
          </a:p>
        </p:txBody>
      </p:sp>
      <p:sp>
        <p:nvSpPr>
          <p:cNvPr id="4" name="スライド番号プレースホルダー 3"/>
          <p:cNvSpPr>
            <a:spLocks noGrp="1"/>
          </p:cNvSpPr>
          <p:nvPr>
            <p:ph type="sldNum" sz="quarter" idx="10"/>
          </p:nvPr>
        </p:nvSpPr>
        <p:spPr/>
        <p:txBody>
          <a:bodyPr/>
          <a:lstStyle/>
          <a:p>
            <a:fld id="{A1A0C374-63A9-449A-B07A-8D43CE0BE3CF}" type="slidenum">
              <a:rPr kumimoji="1" lang="ja-JP" altLang="en-US" smtClean="0"/>
              <a:t>18</a:t>
            </a:fld>
            <a:endParaRPr kumimoji="1" lang="ja-JP" altLang="en-US"/>
          </a:p>
        </p:txBody>
      </p:sp>
    </p:spTree>
    <p:extLst>
      <p:ext uri="{BB962C8B-B14F-4D97-AF65-F5344CB8AC3E}">
        <p14:creationId xmlns:p14="http://schemas.microsoft.com/office/powerpoint/2010/main" val="97235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Next, I’d like to show you some examples</a:t>
            </a:r>
            <a:r>
              <a:rPr kumimoji="1" lang="en-US" altLang="ja-JP" baseline="0" dirty="0" smtClean="0"/>
              <a:t> of question answering results.</a:t>
            </a:r>
          </a:p>
          <a:p>
            <a:r>
              <a:rPr kumimoji="1" lang="en-US" altLang="ja-JP" dirty="0" smtClean="0"/>
              <a:t>In the first</a:t>
            </a:r>
            <a:r>
              <a:rPr kumimoji="1" lang="en-US" altLang="ja-JP" baseline="0" dirty="0" smtClean="0"/>
              <a:t> sample, the phrase “interstate 579” has been translated in various ways</a:t>
            </a:r>
            <a:r>
              <a:rPr kumimoji="1" lang="en-US" altLang="ja-JP" baseline="0" dirty="0" smtClean="0"/>
              <a:t>.</a:t>
            </a:r>
          </a:p>
          <a:p>
            <a:endParaRPr kumimoji="1" lang="en-US" altLang="ja-JP" baseline="0" dirty="0" smtClean="0"/>
          </a:p>
          <a:p>
            <a:r>
              <a:rPr kumimoji="1" lang="en-US" altLang="ja-JP" baseline="0" dirty="0" smtClean="0"/>
              <a:t>anim. 1:</a:t>
            </a:r>
            <a:endParaRPr kumimoji="1" lang="en-US" altLang="ja-JP" baseline="0" dirty="0" smtClean="0"/>
          </a:p>
          <a:p>
            <a:r>
              <a:rPr kumimoji="1" lang="en-US" altLang="ja-JP" baseline="0" dirty="0" smtClean="0"/>
              <a:t>Only OR and </a:t>
            </a:r>
            <a:r>
              <a:rPr kumimoji="1" lang="en-US" altLang="ja-JP" baseline="0" dirty="0" err="1" smtClean="0"/>
              <a:t>Tra</a:t>
            </a:r>
            <a:r>
              <a:rPr kumimoji="1" lang="en-US" altLang="ja-JP" baseline="0" dirty="0" smtClean="0"/>
              <a:t> have the phrase “interstate 579” and have been answered correctly.</a:t>
            </a:r>
          </a:p>
          <a:p>
            <a:r>
              <a:rPr kumimoji="1" lang="en-US" altLang="ja-JP" baseline="0" dirty="0" smtClean="0"/>
              <a:t>The output logical form of other translations lack the entity of highway “interstate 579”, mistaking it for another entity</a:t>
            </a:r>
            <a:r>
              <a:rPr kumimoji="1" lang="en-US" altLang="ja-JP" baseline="0" dirty="0" smtClean="0"/>
              <a:t>.</a:t>
            </a:r>
          </a:p>
          <a:p>
            <a:endParaRPr kumimoji="1" lang="en-US" altLang="ja-JP" baseline="0" dirty="0" smtClean="0"/>
          </a:p>
          <a:p>
            <a:r>
              <a:rPr kumimoji="1" lang="en-US" altLang="ja-JP" baseline="0" dirty="0" smtClean="0"/>
              <a:t>anim. 2:</a:t>
            </a:r>
            <a:endParaRPr kumimoji="1" lang="en-US" altLang="ja-JP" baseline="0" dirty="0" smtClean="0"/>
          </a:p>
          <a:p>
            <a:r>
              <a:rPr kumimoji="1" lang="en-US" altLang="ja-JP" baseline="0" dirty="0" smtClean="0"/>
              <a:t>For example, the phrase “interstate highway 579” is instead aligned to the entity of the music album “interstate highway.”</a:t>
            </a:r>
          </a:p>
          <a:p>
            <a:r>
              <a:rPr kumimoji="1" lang="en-US" altLang="ja-JP" dirty="0" smtClean="0"/>
              <a:t>Likewise </a:t>
            </a:r>
            <a:r>
              <a:rPr kumimoji="1" lang="en-US" altLang="ja-JP" dirty="0" smtClean="0"/>
              <a:t>in</a:t>
            </a:r>
            <a:r>
              <a:rPr kumimoji="1" lang="en-US" altLang="ja-JP" baseline="0" dirty="0" smtClean="0"/>
              <a:t> GT, the phrase “has been” is aligned to the music album “has been,” and in Mo, “highway 579” is aligned to</a:t>
            </a:r>
            <a:r>
              <a:rPr kumimoji="1" lang="ja-JP" altLang="en-US" baseline="0" dirty="0" smtClean="0"/>
              <a:t> </a:t>
            </a:r>
            <a:r>
              <a:rPr kumimoji="1" lang="en-US" altLang="ja-JP" baseline="0" dirty="0" smtClean="0"/>
              <a:t>another highway.</a:t>
            </a:r>
          </a:p>
          <a:p>
            <a:endParaRPr kumimoji="1" lang="en-US" altLang="ja-JP" baseline="0" dirty="0" smtClean="0"/>
          </a:p>
          <a:p>
            <a:r>
              <a:rPr kumimoji="1" lang="en-US" altLang="ja-JP" baseline="0" dirty="0" smtClean="0"/>
              <a:t>This is indicating that the change of content words to the point that they don’t match entities in the entity lexicon is a very important problem.</a:t>
            </a:r>
          </a:p>
          <a:p>
            <a:r>
              <a:rPr kumimoji="1" lang="en-US" altLang="ja-JP" baseline="0" dirty="0" smtClean="0"/>
              <a:t>To ameliorate this problem, it may be possible to modify the translation system to consider the named entity lexicon as a feature in the translation process.</a:t>
            </a:r>
          </a:p>
        </p:txBody>
      </p:sp>
      <p:sp>
        <p:nvSpPr>
          <p:cNvPr id="4" name="スライド番号プレースホルダー 3"/>
          <p:cNvSpPr>
            <a:spLocks noGrp="1"/>
          </p:cNvSpPr>
          <p:nvPr>
            <p:ph type="sldNum" sz="quarter" idx="10"/>
          </p:nvPr>
        </p:nvSpPr>
        <p:spPr/>
        <p:txBody>
          <a:bodyPr/>
          <a:lstStyle/>
          <a:p>
            <a:fld id="{A1A0C374-63A9-449A-B07A-8D43CE0BE3CF}" type="slidenum">
              <a:rPr kumimoji="1" lang="ja-JP" altLang="en-US" smtClean="0"/>
              <a:t>19</a:t>
            </a:fld>
            <a:endParaRPr kumimoji="1" lang="ja-JP" altLang="en-US"/>
          </a:p>
        </p:txBody>
      </p:sp>
    </p:spTree>
    <p:extLst>
      <p:ext uri="{BB962C8B-B14F-4D97-AF65-F5344CB8AC3E}">
        <p14:creationId xmlns:p14="http://schemas.microsoft.com/office/powerpoint/2010/main" val="4109511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イントロ少しだけ急ぐ</a:t>
            </a:r>
            <a:endParaRPr kumimoji="1" lang="en-US" altLang="ja-JP" dirty="0" smtClean="0"/>
          </a:p>
          <a:p>
            <a:r>
              <a:rPr kumimoji="1" lang="en-US" altLang="ja-JP" dirty="0" smtClean="0"/>
              <a:t>At </a:t>
            </a:r>
            <a:r>
              <a:rPr kumimoji="1" lang="en-US" altLang="ja-JP" dirty="0" smtClean="0"/>
              <a:t>first, </a:t>
            </a:r>
            <a:r>
              <a:rPr kumimoji="1" lang="en-US" altLang="ja-JP" baseline="0" dirty="0" smtClean="0"/>
              <a:t>I’d like to talk about the focus of our study, question-answering, QA.</a:t>
            </a:r>
          </a:p>
          <a:p>
            <a:r>
              <a:rPr kumimoji="1" lang="en-US" altLang="ja-JP" baseline="0" dirty="0" smtClean="0"/>
              <a:t>QA is a type of information retrieval technique.</a:t>
            </a:r>
          </a:p>
          <a:p>
            <a:r>
              <a:rPr kumimoji="1" lang="en-US" altLang="ja-JP" baseline="0" dirty="0" smtClean="0"/>
              <a:t>The input is a question sentence and the output is an answer to the input question.</a:t>
            </a:r>
          </a:p>
          <a:p>
            <a:r>
              <a:rPr kumimoji="1" lang="en-US" altLang="ja-JP" dirty="0" smtClean="0"/>
              <a:t>For example, when I ask the system “Where is the capital of Japan?,” </a:t>
            </a:r>
          </a:p>
          <a:p>
            <a:endParaRPr kumimoji="1" lang="en-US" altLang="ja-JP" dirty="0" smtClean="0"/>
          </a:p>
          <a:p>
            <a:r>
              <a:rPr kumimoji="1" lang="en-US" altLang="ja-JP" dirty="0" smtClean="0"/>
              <a:t>anim. 1:</a:t>
            </a:r>
          </a:p>
          <a:p>
            <a:r>
              <a:rPr kumimoji="1" lang="en-US" altLang="ja-JP" dirty="0" smtClean="0"/>
              <a:t>the system will</a:t>
            </a:r>
            <a:r>
              <a:rPr kumimoji="1" lang="en-US" altLang="ja-JP" baseline="0" dirty="0" smtClean="0"/>
              <a:t> retrieve the information from an information source, </a:t>
            </a:r>
          </a:p>
          <a:p>
            <a:endParaRPr kumimoji="1" lang="en-US" altLang="ja-JP" baseline="0" dirty="0" smtClean="0"/>
          </a:p>
          <a:p>
            <a:r>
              <a:rPr kumimoji="1" lang="en-US" altLang="ja-JP" baseline="0" dirty="0" smtClean="0"/>
              <a:t>anim. 2:</a:t>
            </a:r>
          </a:p>
          <a:p>
            <a:r>
              <a:rPr kumimoji="1" lang="en-US" altLang="ja-JP" baseline="0" dirty="0" smtClean="0"/>
              <a:t>get a retrieval result </a:t>
            </a:r>
            <a:r>
              <a:rPr kumimoji="1" lang="en-US" altLang="ja-JP" dirty="0" smtClean="0"/>
              <a:t>and</a:t>
            </a:r>
            <a:r>
              <a:rPr kumimoji="1" lang="en-US" altLang="ja-JP" baseline="0" dirty="0" smtClean="0"/>
              <a:t> then output “Tokyo” according to the retrieval result.</a:t>
            </a:r>
          </a:p>
        </p:txBody>
      </p:sp>
      <p:sp>
        <p:nvSpPr>
          <p:cNvPr id="4" name="スライド番号プレースホルダー 3"/>
          <p:cNvSpPr>
            <a:spLocks noGrp="1"/>
          </p:cNvSpPr>
          <p:nvPr>
            <p:ph type="sldNum" sz="quarter" idx="10"/>
          </p:nvPr>
        </p:nvSpPr>
        <p:spPr/>
        <p:txBody>
          <a:bodyPr/>
          <a:lstStyle/>
          <a:p>
            <a:fld id="{A1A0C374-63A9-449A-B07A-8D43CE0BE3CF}" type="slidenum">
              <a:rPr kumimoji="1" lang="ja-JP" altLang="en-US" smtClean="0"/>
              <a:t>2</a:t>
            </a:fld>
            <a:endParaRPr kumimoji="1" lang="ja-JP" altLang="en-US"/>
          </a:p>
        </p:txBody>
      </p:sp>
    </p:spTree>
    <p:extLst>
      <p:ext uri="{BB962C8B-B14F-4D97-AF65-F5344CB8AC3E}">
        <p14:creationId xmlns:p14="http://schemas.microsoft.com/office/powerpoint/2010/main" val="5619913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In</a:t>
            </a:r>
            <a:r>
              <a:rPr kumimoji="1" lang="en-US" altLang="ja-JP" baseline="0" dirty="0" smtClean="0"/>
              <a:t> the second example, the translations which have all of the content words are answered incorrectly.</a:t>
            </a:r>
          </a:p>
          <a:p>
            <a:r>
              <a:rPr kumimoji="1" lang="en-US" altLang="ja-JP" baseline="0" dirty="0" smtClean="0"/>
              <a:t>The common point of these questions is lack of the question type-word, such as “how many.”</a:t>
            </a:r>
          </a:p>
          <a:p>
            <a:endParaRPr kumimoji="1" lang="en-US" altLang="ja-JP" baseline="0" dirty="0" smtClean="0"/>
          </a:p>
          <a:p>
            <a:r>
              <a:rPr kumimoji="1" lang="en-US" altLang="ja-JP" baseline="0" dirty="0" smtClean="0"/>
              <a:t>These words are frequent, so even NIST score will not be able to perform adequate evaluation, indicating that other measures may be necessary.</a:t>
            </a:r>
          </a:p>
        </p:txBody>
      </p:sp>
      <p:sp>
        <p:nvSpPr>
          <p:cNvPr id="4" name="スライド番号プレースホルダー 3"/>
          <p:cNvSpPr>
            <a:spLocks noGrp="1"/>
          </p:cNvSpPr>
          <p:nvPr>
            <p:ph type="sldNum" sz="quarter" idx="10"/>
          </p:nvPr>
        </p:nvSpPr>
        <p:spPr/>
        <p:txBody>
          <a:bodyPr/>
          <a:lstStyle/>
          <a:p>
            <a:fld id="{A1A0C374-63A9-449A-B07A-8D43CE0BE3CF}" type="slidenum">
              <a:rPr kumimoji="1" lang="ja-JP" altLang="en-US" smtClean="0"/>
              <a:t>20</a:t>
            </a:fld>
            <a:endParaRPr kumimoji="1" lang="ja-JP" altLang="en-US"/>
          </a:p>
        </p:txBody>
      </p:sp>
    </p:spTree>
    <p:extLst>
      <p:ext uri="{BB962C8B-B14F-4D97-AF65-F5344CB8AC3E}">
        <p14:creationId xmlns:p14="http://schemas.microsoft.com/office/powerpoint/2010/main" val="512623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In the</a:t>
            </a:r>
            <a:r>
              <a:rPr kumimoji="1" lang="en-US" altLang="ja-JP" baseline="0" dirty="0" smtClean="0"/>
              <a:t> third example, all questions are answered correctly, though they are grammatically incorrect.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This example </a:t>
            </a:r>
            <a:r>
              <a:rPr kumimoji="1" lang="en-US" altLang="ja-JP" baseline="0" dirty="0" smtClean="0"/>
              <a:t>indicates that, at least for the relatively simple questions in Free917, achieving correct word ordering plays only a secondary role in achieving high QA accuracy.</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1A0C374-63A9-449A-B07A-8D43CE0BE3CF}" type="slidenum">
              <a:rPr kumimoji="1" lang="ja-JP" altLang="en-US" smtClean="0"/>
              <a:t>21</a:t>
            </a:fld>
            <a:endParaRPr kumimoji="1" lang="ja-JP" altLang="en-US"/>
          </a:p>
        </p:txBody>
      </p:sp>
    </p:spTree>
    <p:extLst>
      <p:ext uri="{BB962C8B-B14F-4D97-AF65-F5344CB8AC3E}">
        <p14:creationId xmlns:p14="http://schemas.microsoft.com/office/powerpoint/2010/main" val="41915509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a:t>
            </a:r>
            <a:r>
              <a:rPr kumimoji="1" lang="en-US" altLang="ja-JP" baseline="0" dirty="0" smtClean="0"/>
              <a:t> is our conclusion, thank you very much.</a:t>
            </a:r>
          </a:p>
          <a:p>
            <a:endParaRPr kumimoji="1" lang="en-US" altLang="ja-JP" dirty="0" smtClean="0"/>
          </a:p>
          <a:p>
            <a:r>
              <a:rPr kumimoji="1" lang="en-US" altLang="ja-JP" dirty="0" smtClean="0"/>
              <a:t>-------------------------If</a:t>
            </a:r>
            <a:r>
              <a:rPr kumimoji="1" lang="en-US" altLang="ja-JP" baseline="0" dirty="0" smtClean="0"/>
              <a:t> I have a time</a:t>
            </a:r>
            <a:r>
              <a:rPr kumimoji="1" lang="en-US" altLang="ja-JP" dirty="0" smtClean="0"/>
              <a:t>--------------------------</a:t>
            </a:r>
          </a:p>
          <a:p>
            <a:endParaRPr kumimoji="1" lang="en-US" altLang="ja-JP" dirty="0" smtClean="0"/>
          </a:p>
          <a:p>
            <a:r>
              <a:rPr kumimoji="1" lang="en-US" altLang="ja-JP" dirty="0" smtClean="0"/>
              <a:t>This is the conclusion</a:t>
            </a:r>
            <a:r>
              <a:rPr kumimoji="1" lang="en-US" altLang="ja-JP" baseline="0" dirty="0" smtClean="0"/>
              <a:t> of our presentation.</a:t>
            </a:r>
          </a:p>
          <a:p>
            <a:endParaRPr kumimoji="1" lang="en-US" altLang="ja-JP" baseline="0" dirty="0" smtClean="0"/>
          </a:p>
          <a:p>
            <a:r>
              <a:rPr kumimoji="1" lang="en-US" altLang="ja-JP" dirty="0" smtClean="0"/>
              <a:t>First,</a:t>
            </a:r>
            <a:r>
              <a:rPr kumimoji="1" lang="en-US" altLang="ja-JP" baseline="0" dirty="0" smtClean="0"/>
              <a:t> NIST score, which is sensitive to the change of content words, has the highest correlation with question answering accuracy.</a:t>
            </a:r>
          </a:p>
          <a:p>
            <a:r>
              <a:rPr kumimoji="1" lang="en-US" altLang="ja-JP" baseline="0" dirty="0" smtClean="0"/>
              <a:t>This indicates importance of content words.</a:t>
            </a:r>
          </a:p>
          <a:p>
            <a:r>
              <a:rPr kumimoji="1" lang="en-US" altLang="ja-JP" baseline="0" dirty="0" smtClean="0"/>
              <a:t>Therefore, in cross-lingual question answering tasks, we recommend to use NIST or other metrics putting a weight on content words.</a:t>
            </a:r>
          </a:p>
          <a:p>
            <a:endParaRPr kumimoji="1" lang="en-US" altLang="ja-JP" baseline="0" dirty="0" smtClean="0"/>
          </a:p>
          <a:p>
            <a:r>
              <a:rPr kumimoji="1" lang="en-US" altLang="ja-JP" baseline="0" dirty="0" smtClean="0"/>
              <a:t>Second, if references cannot be answered correctly, there is very little correlation between translation quality and QA accuracy.</a:t>
            </a:r>
          </a:p>
          <a:p>
            <a:r>
              <a:rPr kumimoji="1" lang="en-US" altLang="ja-JP" baseline="0" dirty="0" smtClean="0"/>
              <a:t>So, references that are actually answerable by the QA system should be used.</a:t>
            </a:r>
          </a:p>
          <a:p>
            <a:endParaRPr kumimoji="1" lang="en-US" altLang="ja-JP" baseline="0" dirty="0" smtClean="0"/>
          </a:p>
          <a:p>
            <a:r>
              <a:rPr kumimoji="1" lang="en-US" altLang="ja-JP" dirty="0" smtClean="0"/>
              <a:t>Finally</a:t>
            </a:r>
            <a:r>
              <a:rPr kumimoji="1" lang="en-US" altLang="ja-JP" baseline="0" dirty="0" smtClean="0"/>
              <a:t>, we identified the 3 factors which cause change of QA results: content words, question type-words and syntax.</a:t>
            </a:r>
          </a:p>
          <a:p>
            <a:endParaRPr kumimoji="1" lang="en-US" altLang="ja-JP" baseline="0" dirty="0" smtClean="0"/>
          </a:p>
          <a:p>
            <a:endParaRPr kumimoji="1" lang="en-US" altLang="ja-JP" baseline="0" dirty="0" smtClean="0"/>
          </a:p>
          <a:p>
            <a:r>
              <a:rPr kumimoji="1" lang="en-US" altLang="ja-JP" baseline="0" dirty="0" smtClean="0"/>
              <a:t>That’s all, thank you for listening.</a:t>
            </a:r>
          </a:p>
        </p:txBody>
      </p:sp>
      <p:sp>
        <p:nvSpPr>
          <p:cNvPr id="4" name="スライド番号プレースホルダー 3"/>
          <p:cNvSpPr>
            <a:spLocks noGrp="1"/>
          </p:cNvSpPr>
          <p:nvPr>
            <p:ph type="sldNum" sz="quarter" idx="10"/>
          </p:nvPr>
        </p:nvSpPr>
        <p:spPr/>
        <p:txBody>
          <a:bodyPr/>
          <a:lstStyle/>
          <a:p>
            <a:fld id="{A1A0C374-63A9-449A-B07A-8D43CE0BE3CF}" type="slidenum">
              <a:rPr kumimoji="1" lang="ja-JP" altLang="en-US" smtClean="0"/>
              <a:t>22</a:t>
            </a:fld>
            <a:endParaRPr kumimoji="1" lang="ja-JP" altLang="en-US"/>
          </a:p>
        </p:txBody>
      </p:sp>
    </p:spTree>
    <p:extLst>
      <p:ext uri="{BB962C8B-B14F-4D97-AF65-F5344CB8AC3E}">
        <p14:creationId xmlns:p14="http://schemas.microsoft.com/office/powerpoint/2010/main" val="3834373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1A0C374-63A9-449A-B07A-8D43CE0BE3CF}" type="slidenum">
              <a:rPr kumimoji="1" lang="ja-JP" altLang="en-US" smtClean="0"/>
              <a:t>23</a:t>
            </a:fld>
            <a:endParaRPr kumimoji="1" lang="ja-JP" altLang="en-US"/>
          </a:p>
        </p:txBody>
      </p:sp>
    </p:spTree>
    <p:extLst>
      <p:ext uri="{BB962C8B-B14F-4D97-AF65-F5344CB8AC3E}">
        <p14:creationId xmlns:p14="http://schemas.microsoft.com/office/powerpoint/2010/main" val="12910735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1A0C374-63A9-449A-B07A-8D43CE0BE3CF}" type="slidenum">
              <a:rPr kumimoji="1" lang="ja-JP" altLang="en-US" smtClean="0"/>
              <a:t>24</a:t>
            </a:fld>
            <a:endParaRPr kumimoji="1" lang="ja-JP" altLang="en-US"/>
          </a:p>
        </p:txBody>
      </p:sp>
    </p:spTree>
    <p:extLst>
      <p:ext uri="{BB962C8B-B14F-4D97-AF65-F5344CB8AC3E}">
        <p14:creationId xmlns:p14="http://schemas.microsoft.com/office/powerpoint/2010/main" val="20682598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1A0C374-63A9-449A-B07A-8D43CE0BE3CF}" type="slidenum">
              <a:rPr kumimoji="1" lang="ja-JP" altLang="en-US" smtClean="0"/>
              <a:t>25</a:t>
            </a:fld>
            <a:endParaRPr kumimoji="1" lang="ja-JP" altLang="en-US"/>
          </a:p>
        </p:txBody>
      </p:sp>
    </p:spTree>
    <p:extLst>
      <p:ext uri="{BB962C8B-B14F-4D97-AF65-F5344CB8AC3E}">
        <p14:creationId xmlns:p14="http://schemas.microsoft.com/office/powerpoint/2010/main" val="41126770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1A0C374-63A9-449A-B07A-8D43CE0BE3CF}" type="slidenum">
              <a:rPr kumimoji="1" lang="ja-JP" altLang="en-US" smtClean="0"/>
              <a:t>26</a:t>
            </a:fld>
            <a:endParaRPr kumimoji="1" lang="ja-JP" altLang="en-US"/>
          </a:p>
        </p:txBody>
      </p:sp>
    </p:spTree>
    <p:extLst>
      <p:ext uri="{BB962C8B-B14F-4D97-AF65-F5344CB8AC3E}">
        <p14:creationId xmlns:p14="http://schemas.microsoft.com/office/powerpoint/2010/main" val="16678713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1A0C374-63A9-449A-B07A-8D43CE0BE3CF}" type="slidenum">
              <a:rPr kumimoji="1" lang="ja-JP" altLang="en-US" smtClean="0"/>
              <a:t>27</a:t>
            </a:fld>
            <a:endParaRPr kumimoji="1" lang="ja-JP" altLang="en-US"/>
          </a:p>
        </p:txBody>
      </p:sp>
    </p:spTree>
    <p:extLst>
      <p:ext uri="{BB962C8B-B14F-4D97-AF65-F5344CB8AC3E}">
        <p14:creationId xmlns:p14="http://schemas.microsoft.com/office/powerpoint/2010/main" val="15239069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1A0C374-63A9-449A-B07A-8D43CE0BE3CF}" type="slidenum">
              <a:rPr kumimoji="1" lang="ja-JP" altLang="en-US" smtClean="0"/>
              <a:t>28</a:t>
            </a:fld>
            <a:endParaRPr kumimoji="1" lang="ja-JP" altLang="en-US"/>
          </a:p>
        </p:txBody>
      </p:sp>
    </p:spTree>
    <p:extLst>
      <p:ext uri="{BB962C8B-B14F-4D97-AF65-F5344CB8AC3E}">
        <p14:creationId xmlns:p14="http://schemas.microsoft.com/office/powerpoint/2010/main" val="11743434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1A0C374-63A9-449A-B07A-8D43CE0BE3CF}" type="slidenum">
              <a:rPr kumimoji="1" lang="ja-JP" altLang="en-US" smtClean="0"/>
              <a:t>29</a:t>
            </a:fld>
            <a:endParaRPr kumimoji="1" lang="ja-JP" altLang="en-US"/>
          </a:p>
        </p:txBody>
      </p:sp>
    </p:spTree>
    <p:extLst>
      <p:ext uri="{BB962C8B-B14F-4D97-AF65-F5344CB8AC3E}">
        <p14:creationId xmlns:p14="http://schemas.microsoft.com/office/powerpoint/2010/main" val="105667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イントロ少しだけ急ぐ</a:t>
            </a:r>
            <a:endParaRPr kumimoji="1" lang="en-US" altLang="ja-JP" dirty="0" smtClean="0"/>
          </a:p>
          <a:p>
            <a:r>
              <a:rPr kumimoji="1" lang="en-US" altLang="ja-JP" dirty="0" smtClean="0"/>
              <a:t>Recently, there is much work on question</a:t>
            </a:r>
            <a:r>
              <a:rPr kumimoji="1" lang="en-US" altLang="ja-JP" baseline="0" dirty="0" smtClean="0"/>
              <a:t> answering</a:t>
            </a:r>
            <a:r>
              <a:rPr kumimoji="1" lang="en-US" altLang="ja-JP" dirty="0" smtClean="0"/>
              <a:t> systems using knowledge bases.</a:t>
            </a:r>
          </a:p>
          <a:p>
            <a:r>
              <a:rPr kumimoji="1" lang="en-US" altLang="ja-JP" baseline="0" dirty="0" smtClean="0"/>
              <a:t>Such systems convert a question sentence into a logical expression for a knowledge base and reply with an answer using the response from the knowledge base.</a:t>
            </a:r>
          </a:p>
          <a:p>
            <a:r>
              <a:rPr kumimoji="1" lang="en-US" altLang="ja-JP" dirty="0" smtClean="0"/>
              <a:t>By</a:t>
            </a:r>
            <a:r>
              <a:rPr kumimoji="1" lang="en-US" altLang="ja-JP" baseline="0" dirty="0" smtClean="0"/>
              <a:t> u</a:t>
            </a:r>
            <a:r>
              <a:rPr kumimoji="1" lang="en-US" altLang="ja-JP" dirty="0" smtClean="0"/>
              <a:t>sing knowledge bases, we can reduce</a:t>
            </a:r>
            <a:r>
              <a:rPr kumimoji="1" lang="en-US" altLang="ja-JP" baseline="0" dirty="0" smtClean="0"/>
              <a:t> ambiguity of the answers.</a:t>
            </a:r>
          </a:p>
          <a:p>
            <a:r>
              <a:rPr kumimoji="1" lang="en-US" altLang="ja-JP" baseline="0" dirty="0" smtClean="0"/>
              <a:t>However, knowledge bases are only constructed for a few major languages, such as English.</a:t>
            </a:r>
          </a:p>
          <a:p>
            <a:r>
              <a:rPr kumimoji="1" lang="en-US" altLang="ja-JP" baseline="0" dirty="0" smtClean="0"/>
              <a:t>Therefore, it often </a:t>
            </a:r>
            <a:r>
              <a:rPr kumimoji="1" lang="en-US" altLang="ja-JP" baseline="0" dirty="0" smtClean="0"/>
              <a:t>occurs / </a:t>
            </a:r>
            <a:r>
              <a:rPr kumimoji="1" lang="en-US" altLang="ja-JP" baseline="0" dirty="0" smtClean="0"/>
              <a:t>that it is necessary to perform cross-lingual QA.</a:t>
            </a:r>
            <a:endParaRPr kumimoji="1" lang="ja-JP" altLang="en-US" dirty="0"/>
          </a:p>
        </p:txBody>
      </p:sp>
      <p:sp>
        <p:nvSpPr>
          <p:cNvPr id="4" name="スライド番号プレースホルダー 3"/>
          <p:cNvSpPr>
            <a:spLocks noGrp="1"/>
          </p:cNvSpPr>
          <p:nvPr>
            <p:ph type="sldNum" sz="quarter" idx="10"/>
          </p:nvPr>
        </p:nvSpPr>
        <p:spPr/>
        <p:txBody>
          <a:bodyPr/>
          <a:lstStyle/>
          <a:p>
            <a:fld id="{A1A0C374-63A9-449A-B07A-8D43CE0BE3CF}" type="slidenum">
              <a:rPr kumimoji="1" lang="ja-JP" altLang="en-US" smtClean="0"/>
              <a:t>3</a:t>
            </a:fld>
            <a:endParaRPr kumimoji="1" lang="ja-JP" altLang="en-US"/>
          </a:p>
        </p:txBody>
      </p:sp>
    </p:spTree>
    <p:extLst>
      <p:ext uri="{BB962C8B-B14F-4D97-AF65-F5344CB8AC3E}">
        <p14:creationId xmlns:p14="http://schemas.microsoft.com/office/powerpoint/2010/main" val="38558056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On</a:t>
            </a:r>
            <a:r>
              <a:rPr kumimoji="1" lang="en-US" altLang="ja-JP" baseline="0" dirty="0" smtClean="0"/>
              <a:t> the other hand, in the 4</a:t>
            </a:r>
            <a:r>
              <a:rPr kumimoji="1" lang="en-US" altLang="ja-JP" baseline="30000" dirty="0" smtClean="0"/>
              <a:t>th</a:t>
            </a:r>
            <a:r>
              <a:rPr kumimoji="1" lang="en-US" altLang="ja-JP" baseline="0" dirty="0" smtClean="0"/>
              <a:t> example, OR and HT are grammatically correct but were answered incorrectly.</a:t>
            </a:r>
          </a:p>
        </p:txBody>
      </p:sp>
      <p:sp>
        <p:nvSpPr>
          <p:cNvPr id="4" name="スライド番号プレースホルダー 3"/>
          <p:cNvSpPr>
            <a:spLocks noGrp="1"/>
          </p:cNvSpPr>
          <p:nvPr>
            <p:ph type="sldNum" sz="quarter" idx="10"/>
          </p:nvPr>
        </p:nvSpPr>
        <p:spPr/>
        <p:txBody>
          <a:bodyPr/>
          <a:lstStyle/>
          <a:p>
            <a:fld id="{A1A0C374-63A9-449A-B07A-8D43CE0BE3CF}" type="slidenum">
              <a:rPr kumimoji="1" lang="ja-JP" altLang="en-US" smtClean="0"/>
              <a:t>30</a:t>
            </a:fld>
            <a:endParaRPr kumimoji="1" lang="ja-JP" altLang="en-US"/>
          </a:p>
        </p:txBody>
      </p:sp>
    </p:spTree>
    <p:extLst>
      <p:ext uri="{BB962C8B-B14F-4D97-AF65-F5344CB8AC3E}">
        <p14:creationId xmlns:p14="http://schemas.microsoft.com/office/powerpoint/2010/main" val="4211626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イントロ少しだけ急ぐ</a:t>
            </a:r>
            <a:endParaRPr kumimoji="1" lang="en-US" altLang="ja-JP" dirty="0" smtClean="0"/>
          </a:p>
          <a:p>
            <a:r>
              <a:rPr kumimoji="1" lang="en-US" altLang="ja-JP" dirty="0" smtClean="0"/>
              <a:t>Cross-lingual QA, CLQA,</a:t>
            </a:r>
            <a:r>
              <a:rPr kumimoji="1" lang="en-US" altLang="ja-JP" baseline="0" dirty="0" smtClean="0"/>
              <a:t> is QA when the language of the </a:t>
            </a:r>
            <a:r>
              <a:rPr kumimoji="1" lang="en-US" altLang="ja-JP" baseline="0" dirty="0" smtClean="0"/>
              <a:t>question / differs / </a:t>
            </a:r>
            <a:r>
              <a:rPr kumimoji="1" lang="en-US" altLang="ja-JP" baseline="0" dirty="0" smtClean="0"/>
              <a:t>from the language of the information source</a:t>
            </a:r>
            <a:r>
              <a:rPr kumimoji="1" lang="en-US" altLang="ja-JP" baseline="0" dirty="0" smtClean="0"/>
              <a:t>.</a:t>
            </a:r>
          </a:p>
          <a:p>
            <a:endParaRPr kumimoji="1" lang="en-US" altLang="ja-JP" baseline="0" dirty="0" smtClean="0"/>
          </a:p>
          <a:p>
            <a:r>
              <a:rPr kumimoji="1" lang="en-US" altLang="ja-JP" baseline="0" dirty="0" smtClean="0"/>
              <a:t>anim. 1:</a:t>
            </a:r>
            <a:endParaRPr kumimoji="1" lang="en-US" altLang="ja-JP" baseline="0" dirty="0" smtClean="0"/>
          </a:p>
          <a:p>
            <a:r>
              <a:rPr kumimoji="1" lang="en-US" altLang="ja-JP" dirty="0" smtClean="0"/>
              <a:t>In</a:t>
            </a:r>
            <a:r>
              <a:rPr kumimoji="1" lang="en-US" altLang="ja-JP" baseline="0" dirty="0" smtClean="0"/>
              <a:t> CLQA using knowledge bases, it takes high cost to create a mapping from question sentence to query because data </a:t>
            </a:r>
            <a:r>
              <a:rPr kumimoji="1" lang="en-US" altLang="ja-JP" baseline="0" dirty="0" smtClean="0"/>
              <a:t>collection / </a:t>
            </a:r>
            <a:r>
              <a:rPr kumimoji="1" lang="en-US" altLang="ja-JP" baseline="0" dirty="0" smtClean="0"/>
              <a:t>and annotation by humans are necessary.</a:t>
            </a:r>
          </a:p>
          <a:p>
            <a:r>
              <a:rPr kumimoji="1" lang="en-US" altLang="ja-JP" baseline="0" dirty="0" smtClean="0"/>
              <a:t>Also, we must perform </a:t>
            </a:r>
            <a:r>
              <a:rPr kumimoji="1" lang="en-US" altLang="ja-JP" baseline="0" dirty="0" smtClean="0"/>
              <a:t>these / </a:t>
            </a:r>
            <a:r>
              <a:rPr kumimoji="1" lang="en-US" altLang="ja-JP" baseline="0" dirty="0" smtClean="0"/>
              <a:t>in each </a:t>
            </a:r>
            <a:r>
              <a:rPr kumimoji="1" lang="en-US" altLang="ja-JP" baseline="0" dirty="0" smtClean="0"/>
              <a:t>language / </a:t>
            </a:r>
            <a:r>
              <a:rPr kumimoji="1" lang="en-US" altLang="ja-JP" baseline="0" dirty="0" smtClean="0"/>
              <a:t>that we want to use.</a:t>
            </a:r>
          </a:p>
        </p:txBody>
      </p:sp>
      <p:sp>
        <p:nvSpPr>
          <p:cNvPr id="4" name="スライド番号プレースホルダー 3"/>
          <p:cNvSpPr>
            <a:spLocks noGrp="1"/>
          </p:cNvSpPr>
          <p:nvPr>
            <p:ph type="sldNum" sz="quarter" idx="10"/>
          </p:nvPr>
        </p:nvSpPr>
        <p:spPr/>
        <p:txBody>
          <a:bodyPr/>
          <a:lstStyle/>
          <a:p>
            <a:fld id="{A1A0C374-63A9-449A-B07A-8D43CE0BE3CF}" type="slidenum">
              <a:rPr kumimoji="1" lang="ja-JP" altLang="en-US" smtClean="0"/>
              <a:t>4</a:t>
            </a:fld>
            <a:endParaRPr kumimoji="1" lang="ja-JP" altLang="en-US"/>
          </a:p>
        </p:txBody>
      </p:sp>
    </p:spTree>
    <p:extLst>
      <p:ext uri="{BB962C8B-B14F-4D97-AF65-F5344CB8AC3E}">
        <p14:creationId xmlns:p14="http://schemas.microsoft.com/office/powerpoint/2010/main" val="2057771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イントロ少しだけ急ぐ</a:t>
            </a:r>
            <a:endParaRPr kumimoji="1" lang="en-US" altLang="ja-JP" dirty="0" smtClean="0"/>
          </a:p>
          <a:p>
            <a:r>
              <a:rPr kumimoji="1" lang="en-US" altLang="ja-JP" dirty="0" smtClean="0"/>
              <a:t>Machine translation is one reasonable answer for this problem.</a:t>
            </a:r>
          </a:p>
          <a:p>
            <a:r>
              <a:rPr kumimoji="1" lang="en-US" altLang="ja-JP" dirty="0" smtClean="0"/>
              <a:t>I</a:t>
            </a:r>
            <a:r>
              <a:rPr kumimoji="1" lang="en-US" altLang="ja-JP" baseline="0" dirty="0" smtClean="0"/>
              <a:t>f a question sentence is translated into the language of the information source, it is answerable by a mono-lingual QA system, and we can get an answer by re-translation from the system’s answer.</a:t>
            </a:r>
          </a:p>
          <a:p>
            <a:r>
              <a:rPr kumimoji="1" lang="en-US" altLang="ja-JP" baseline="0" dirty="0" smtClean="0"/>
              <a:t>This way is easy to implement, low cost because it is possible to use existing systems, and usable in any languages which has linguistic resources.</a:t>
            </a:r>
          </a:p>
          <a:p>
            <a:r>
              <a:rPr kumimoji="1" lang="en-US" altLang="ja-JP" baseline="0" dirty="0" smtClean="0"/>
              <a:t>And, it is clear that better translations </a:t>
            </a:r>
            <a:r>
              <a:rPr kumimoji="1" lang="en-US" altLang="ja-JP" baseline="0" dirty="0" smtClean="0"/>
              <a:t>improve </a:t>
            </a:r>
            <a:r>
              <a:rPr kumimoji="1" lang="en-US" altLang="ja-JP" baseline="0" dirty="0" smtClean="0"/>
              <a:t>QA accuracy.</a:t>
            </a:r>
          </a:p>
          <a:p>
            <a:endParaRPr kumimoji="1" lang="en-US" altLang="ja-JP" baseline="0" dirty="0" smtClean="0"/>
          </a:p>
          <a:p>
            <a:r>
              <a:rPr kumimoji="1" lang="en-US" altLang="ja-JP" baseline="0" dirty="0" smtClean="0"/>
              <a:t>However, existing MT systems are optimized for human consumption, and it is not clear whether an MT system that is better for human consumption is also better for CLQA.</a:t>
            </a:r>
          </a:p>
        </p:txBody>
      </p:sp>
      <p:sp>
        <p:nvSpPr>
          <p:cNvPr id="4" name="スライド番号プレースホルダー 3"/>
          <p:cNvSpPr>
            <a:spLocks noGrp="1"/>
          </p:cNvSpPr>
          <p:nvPr>
            <p:ph type="sldNum" sz="quarter" idx="10"/>
          </p:nvPr>
        </p:nvSpPr>
        <p:spPr/>
        <p:txBody>
          <a:bodyPr/>
          <a:lstStyle/>
          <a:p>
            <a:fld id="{A1A0C374-63A9-449A-B07A-8D43CE0BE3CF}" type="slidenum">
              <a:rPr kumimoji="1" lang="ja-JP" altLang="en-US" smtClean="0"/>
              <a:t>5</a:t>
            </a:fld>
            <a:endParaRPr kumimoji="1" lang="ja-JP" altLang="en-US"/>
          </a:p>
        </p:txBody>
      </p:sp>
    </p:spTree>
    <p:extLst>
      <p:ext uri="{BB962C8B-B14F-4D97-AF65-F5344CB8AC3E}">
        <p14:creationId xmlns:p14="http://schemas.microsoft.com/office/powerpoint/2010/main" val="1476927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 purpose of</a:t>
            </a:r>
            <a:r>
              <a:rPr kumimoji="1" lang="en-US" altLang="ja-JP" baseline="0" dirty="0" smtClean="0"/>
              <a:t> our work is to make clear how translation affects QA accuracy, and to do so we performed experiments.</a:t>
            </a:r>
          </a:p>
          <a:p>
            <a:endParaRPr kumimoji="1" lang="en-US" altLang="ja-JP" baseline="0" dirty="0" smtClean="0"/>
          </a:p>
          <a:p>
            <a:r>
              <a:rPr kumimoji="1" lang="en-US" altLang="ja-JP" baseline="0" dirty="0" smtClean="0"/>
              <a:t>At first, we investigated the relationship between translation quality and QA accuracy.</a:t>
            </a:r>
          </a:p>
          <a:p>
            <a:r>
              <a:rPr kumimoji="1" lang="en-US" altLang="ja-JP" baseline="0" dirty="0" smtClean="0"/>
              <a:t>We created data sets using various translation systems and performed question answering using existing QA systems.</a:t>
            </a:r>
          </a:p>
          <a:p>
            <a:endParaRPr kumimoji="1" lang="en-US" altLang="ja-JP" baseline="0" dirty="0" smtClean="0"/>
          </a:p>
          <a:p>
            <a:r>
              <a:rPr kumimoji="1" lang="en-US" altLang="ja-JP" dirty="0" smtClean="0"/>
              <a:t>Then,</a:t>
            </a:r>
            <a:r>
              <a:rPr kumimoji="1" lang="en-US" altLang="ja-JP" baseline="0" dirty="0" smtClean="0"/>
              <a:t> we manually analyzed in detail what kind of translation results cause changes of QA results.</a:t>
            </a:r>
          </a:p>
        </p:txBody>
      </p:sp>
      <p:sp>
        <p:nvSpPr>
          <p:cNvPr id="4" name="スライド番号プレースホルダー 3"/>
          <p:cNvSpPr>
            <a:spLocks noGrp="1"/>
          </p:cNvSpPr>
          <p:nvPr>
            <p:ph type="sldNum" sz="quarter" idx="10"/>
          </p:nvPr>
        </p:nvSpPr>
        <p:spPr/>
        <p:txBody>
          <a:bodyPr/>
          <a:lstStyle/>
          <a:p>
            <a:fld id="{A1A0C374-63A9-449A-B07A-8D43CE0BE3CF}" type="slidenum">
              <a:rPr kumimoji="1" lang="ja-JP" altLang="en-US" smtClean="0"/>
              <a:t>6</a:t>
            </a:fld>
            <a:endParaRPr kumimoji="1" lang="ja-JP" altLang="en-US"/>
          </a:p>
        </p:txBody>
      </p:sp>
    </p:spTree>
    <p:extLst>
      <p:ext uri="{BB962C8B-B14F-4D97-AF65-F5344CB8AC3E}">
        <p14:creationId xmlns:p14="http://schemas.microsoft.com/office/powerpoint/2010/main" val="2332903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In our experiments, w</a:t>
            </a:r>
            <a:r>
              <a:rPr kumimoji="1" lang="en-US" altLang="ja-JP" dirty="0" smtClean="0"/>
              <a:t>e used the question</a:t>
            </a:r>
            <a:r>
              <a:rPr kumimoji="1" lang="en-US" altLang="ja-JP" baseline="0" dirty="0" smtClean="0"/>
              <a:t> answering</a:t>
            </a:r>
            <a:r>
              <a:rPr kumimoji="1" lang="en-US" altLang="ja-JP" dirty="0" smtClean="0"/>
              <a:t> framework of Berant</a:t>
            </a:r>
            <a:r>
              <a:rPr kumimoji="1" lang="en-US" altLang="ja-JP" baseline="0" dirty="0" smtClean="0"/>
              <a:t> et al., SEMPRE.</a:t>
            </a:r>
          </a:p>
          <a:p>
            <a:r>
              <a:rPr kumimoji="1" lang="en-US" altLang="ja-JP" dirty="0" smtClean="0"/>
              <a:t>In this framework, the system answers in 3 steps</a:t>
            </a:r>
            <a:r>
              <a:rPr kumimoji="1" lang="en-US" altLang="ja-JP" dirty="0" smtClean="0"/>
              <a:t>.</a:t>
            </a:r>
          </a:p>
          <a:p>
            <a:r>
              <a:rPr kumimoji="1" lang="en-US" altLang="ja-JP" dirty="0" smtClean="0"/>
              <a:t>anim. 1:</a:t>
            </a:r>
            <a:endParaRPr kumimoji="1" lang="en-US" altLang="ja-JP" dirty="0" smtClean="0"/>
          </a:p>
          <a:p>
            <a:r>
              <a:rPr kumimoji="1" lang="en-US" altLang="ja-JP" dirty="0" smtClean="0"/>
              <a:t>First, in the alignment step, the system </a:t>
            </a:r>
            <a:r>
              <a:rPr kumimoji="1" lang="en-US" altLang="ja-JP" baseline="0" dirty="0" smtClean="0"/>
              <a:t>converts entities </a:t>
            </a:r>
            <a:r>
              <a:rPr kumimoji="1" lang="en-US" altLang="ja-JP" baseline="0" dirty="0" smtClean="0"/>
              <a:t>in the </a:t>
            </a:r>
            <a:r>
              <a:rPr kumimoji="1" lang="en-US" altLang="ja-JP" baseline="0" dirty="0" smtClean="0"/>
              <a:t>question sentence into “logical forms,” such as “</a:t>
            </a:r>
            <a:r>
              <a:rPr kumimoji="1" lang="en-US" altLang="ja-JP" baseline="0" dirty="0" err="1" smtClean="0"/>
              <a:t>Type.University</a:t>
            </a:r>
            <a:r>
              <a:rPr kumimoji="1" lang="en-US" altLang="ja-JP" baseline="0" dirty="0" smtClean="0"/>
              <a:t>” or “</a:t>
            </a:r>
            <a:r>
              <a:rPr kumimoji="1" lang="en-US" altLang="ja-JP" baseline="0" dirty="0" err="1" smtClean="0"/>
              <a:t>BarackObama</a:t>
            </a:r>
            <a:r>
              <a:rPr kumimoji="1" lang="en-US" altLang="ja-JP" baseline="0" dirty="0" smtClean="0"/>
              <a:t>.”</a:t>
            </a:r>
          </a:p>
          <a:p>
            <a:r>
              <a:rPr kumimoji="1" lang="en-US" altLang="ja-JP" baseline="0" dirty="0" smtClean="0"/>
              <a:t>anim. 2:</a:t>
            </a:r>
            <a:endParaRPr kumimoji="1" lang="en-US" altLang="ja-JP" baseline="0" dirty="0" smtClean="0"/>
          </a:p>
          <a:p>
            <a:r>
              <a:rPr kumimoji="1" lang="en-US" altLang="ja-JP" baseline="0" dirty="0" smtClean="0"/>
              <a:t>Second, in the bridging step, the system generates logical predicates compatible with neighboring predicates, and merges adjacent logical forms two by two, until only one logical form remains, and the remaining one becomes a query</a:t>
            </a:r>
            <a:r>
              <a:rPr kumimoji="1" lang="en-US" altLang="ja-JP"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These two steps are not deterministic, so the system generates many candidates </a:t>
            </a:r>
          </a:p>
          <a:p>
            <a:r>
              <a:rPr kumimoji="1" lang="en-US" altLang="ja-JP" baseline="0" dirty="0" smtClean="0"/>
              <a:t>anim. 3:</a:t>
            </a:r>
            <a:endParaRPr kumimoji="1" lang="en-US" altLang="ja-JP" baseline="0" dirty="0" smtClean="0"/>
          </a:p>
          <a:p>
            <a:r>
              <a:rPr kumimoji="1" lang="en-US" altLang="ja-JP" baseline="0" dirty="0" smtClean="0"/>
              <a:t>and </a:t>
            </a:r>
            <a:r>
              <a:rPr kumimoji="1" lang="en-US" altLang="ja-JP" baseline="0" dirty="0" smtClean="0"/>
              <a:t>in the scoring step, the system determines the best candidate according to the scoring function.</a:t>
            </a:r>
          </a:p>
          <a:p>
            <a:r>
              <a:rPr kumimoji="1" lang="en-US" altLang="ja-JP" baseline="0" dirty="0" smtClean="0"/>
              <a:t>Training of the system is optimization of this scoring function.</a:t>
            </a:r>
            <a:endParaRPr kumimoji="1" lang="ja-JP" altLang="en-US" dirty="0"/>
          </a:p>
        </p:txBody>
      </p:sp>
      <p:sp>
        <p:nvSpPr>
          <p:cNvPr id="4" name="スライド番号プレースホルダー 3"/>
          <p:cNvSpPr>
            <a:spLocks noGrp="1"/>
          </p:cNvSpPr>
          <p:nvPr>
            <p:ph type="sldNum" sz="quarter" idx="10"/>
          </p:nvPr>
        </p:nvSpPr>
        <p:spPr/>
        <p:txBody>
          <a:bodyPr/>
          <a:lstStyle/>
          <a:p>
            <a:fld id="{A1A0C374-63A9-449A-B07A-8D43CE0BE3CF}" type="slidenum">
              <a:rPr kumimoji="1" lang="ja-JP" altLang="en-US" smtClean="0"/>
              <a:t>7</a:t>
            </a:fld>
            <a:endParaRPr kumimoji="1" lang="ja-JP" altLang="en-US"/>
          </a:p>
        </p:txBody>
      </p:sp>
    </p:spTree>
    <p:extLst>
      <p:ext uri="{BB962C8B-B14F-4D97-AF65-F5344CB8AC3E}">
        <p14:creationId xmlns:p14="http://schemas.microsoft.com/office/powerpoint/2010/main" val="3355037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Next, I’d like to talk about how to create our data sets.</a:t>
            </a:r>
          </a:p>
          <a:p>
            <a:r>
              <a:rPr kumimoji="1" lang="en-US" altLang="ja-JP" dirty="0" smtClean="0"/>
              <a:t>We</a:t>
            </a:r>
            <a:r>
              <a:rPr kumimoji="1" lang="en-US" altLang="ja-JP" baseline="0" dirty="0" smtClean="0"/>
              <a:t> used the Free917 data set as the original data set.</a:t>
            </a:r>
          </a:p>
          <a:p>
            <a:r>
              <a:rPr kumimoji="1" lang="en-US" altLang="ja-JP" baseline="0" dirty="0" smtClean="0"/>
              <a:t>Free917 is a data set for question answering using Freebase, which is a structured large-scale knowledge base and open to the public for free.</a:t>
            </a:r>
          </a:p>
          <a:p>
            <a:r>
              <a:rPr kumimoji="1" lang="en-US" altLang="ja-JP" baseline="0" dirty="0" smtClean="0"/>
              <a:t>It consists of 917 pairs of question sentence and correct query.</a:t>
            </a:r>
          </a:p>
          <a:p>
            <a:r>
              <a:rPr kumimoji="1" lang="en-US" altLang="ja-JP" dirty="0" smtClean="0"/>
              <a:t>It is separated </a:t>
            </a:r>
            <a:r>
              <a:rPr kumimoji="1" lang="en-US" altLang="ja-JP" dirty="0" smtClean="0"/>
              <a:t>into</a:t>
            </a:r>
            <a:r>
              <a:rPr kumimoji="1" lang="en-US" altLang="ja-JP" baseline="0" dirty="0" smtClean="0"/>
              <a:t> </a:t>
            </a:r>
            <a:r>
              <a:rPr kumimoji="1" lang="en-US" altLang="ja-JP" baseline="0" dirty="0" smtClean="0"/>
              <a:t>three sets, training, development and </a:t>
            </a:r>
            <a:r>
              <a:rPr kumimoji="1" lang="en-US" altLang="ja-JP" baseline="0" dirty="0" smtClean="0"/>
              <a:t>test.</a:t>
            </a:r>
            <a:endParaRPr kumimoji="1" lang="en-US" altLang="ja-JP" baseline="0" dirty="0" smtClean="0"/>
          </a:p>
          <a:p>
            <a:r>
              <a:rPr kumimoji="1" lang="en-US" altLang="ja-JP" baseline="0" dirty="0" smtClean="0"/>
              <a:t>In this presentation,  I call this original test </a:t>
            </a:r>
            <a:r>
              <a:rPr kumimoji="1" lang="en-US" altLang="ja-JP" baseline="0" dirty="0" smtClean="0"/>
              <a:t>set</a:t>
            </a:r>
            <a:r>
              <a:rPr kumimoji="1" lang="ja-JP" altLang="en-US" baseline="0" dirty="0" smtClean="0"/>
              <a:t> </a:t>
            </a:r>
            <a:r>
              <a:rPr kumimoji="1" lang="en-US" altLang="ja-JP" baseline="0" dirty="0" smtClean="0"/>
              <a:t>“the OR </a:t>
            </a:r>
            <a:r>
              <a:rPr kumimoji="1" lang="en-US" altLang="ja-JP" baseline="0" dirty="0" smtClean="0"/>
              <a:t>set.”</a:t>
            </a:r>
          </a:p>
          <a:p>
            <a:endParaRPr kumimoji="1" lang="en-US" altLang="ja-JP" baseline="0" dirty="0" smtClean="0"/>
          </a:p>
          <a:p>
            <a:r>
              <a:rPr kumimoji="1" lang="en-US" altLang="ja-JP" baseline="0" dirty="0" smtClean="0"/>
              <a:t>anim. 1:</a:t>
            </a:r>
            <a:endParaRPr kumimoji="1" lang="en-US" altLang="ja-JP" baseline="0" dirty="0" smtClean="0"/>
          </a:p>
          <a:p>
            <a:r>
              <a:rPr kumimoji="1" lang="en-US" altLang="ja-JP" baseline="0" dirty="0" smtClean="0"/>
              <a:t>For our experiments, we made translated test sets.</a:t>
            </a:r>
          </a:p>
          <a:p>
            <a:r>
              <a:rPr kumimoji="1" lang="en-US" altLang="ja-JP" baseline="0" dirty="0" smtClean="0"/>
              <a:t>We manually translated each question sentence included </a:t>
            </a:r>
            <a:r>
              <a:rPr kumimoji="1" lang="en-US" altLang="ja-JP" baseline="0" dirty="0" smtClean="0"/>
              <a:t>in the </a:t>
            </a:r>
            <a:r>
              <a:rPr kumimoji="1" lang="en-US" altLang="ja-JP" baseline="0" dirty="0" smtClean="0"/>
              <a:t>OR set into Japanese.</a:t>
            </a:r>
          </a:p>
          <a:p>
            <a:r>
              <a:rPr kumimoji="1" lang="en-US" altLang="ja-JP" baseline="0" dirty="0" smtClean="0"/>
              <a:t>I call this Japanese test set </a:t>
            </a:r>
            <a:r>
              <a:rPr kumimoji="1" lang="en-US" altLang="ja-JP" baseline="0" dirty="0" smtClean="0"/>
              <a:t>“the JA </a:t>
            </a:r>
            <a:r>
              <a:rPr kumimoji="1" lang="en-US" altLang="ja-JP" baseline="0" dirty="0" smtClean="0"/>
              <a:t>set</a:t>
            </a:r>
            <a:r>
              <a:rPr kumimoji="1" lang="en-US" altLang="ja-JP" baseline="0" dirty="0" smtClean="0"/>
              <a:t>.”</a:t>
            </a:r>
          </a:p>
          <a:p>
            <a:endParaRPr kumimoji="1" lang="en-US" altLang="ja-JP" baseline="0" dirty="0" smtClean="0"/>
          </a:p>
          <a:p>
            <a:r>
              <a:rPr kumimoji="1" lang="en-US" altLang="ja-JP" baseline="0" dirty="0" smtClean="0"/>
              <a:t>anim. 2:</a:t>
            </a:r>
            <a:endParaRPr kumimoji="1" lang="en-US" altLang="ja-JP" baseline="0" dirty="0" smtClean="0"/>
          </a:p>
          <a:p>
            <a:r>
              <a:rPr kumimoji="1" lang="en-US" altLang="ja-JP" baseline="0" dirty="0" smtClean="0"/>
              <a:t>And then we created </a:t>
            </a:r>
            <a:r>
              <a:rPr kumimoji="1" lang="en-US" altLang="ja-JP" baseline="0" dirty="0" smtClean="0"/>
              <a:t>translations </a:t>
            </a:r>
            <a:r>
              <a:rPr kumimoji="1" lang="en-US" altLang="ja-JP" baseline="0" dirty="0" smtClean="0"/>
              <a:t>of the JA set into English using five different methods.</a:t>
            </a:r>
          </a:p>
        </p:txBody>
      </p:sp>
      <p:sp>
        <p:nvSpPr>
          <p:cNvPr id="4" name="スライド番号プレースホルダー 3"/>
          <p:cNvSpPr>
            <a:spLocks noGrp="1"/>
          </p:cNvSpPr>
          <p:nvPr>
            <p:ph type="sldNum" sz="quarter" idx="10"/>
          </p:nvPr>
        </p:nvSpPr>
        <p:spPr/>
        <p:txBody>
          <a:bodyPr/>
          <a:lstStyle/>
          <a:p>
            <a:fld id="{A1A0C374-63A9-449A-B07A-8D43CE0BE3CF}" type="slidenum">
              <a:rPr kumimoji="1" lang="ja-JP" altLang="en-US" smtClean="0"/>
              <a:t>8</a:t>
            </a:fld>
            <a:endParaRPr kumimoji="1" lang="ja-JP" altLang="en-US"/>
          </a:p>
        </p:txBody>
      </p:sp>
    </p:spTree>
    <p:extLst>
      <p:ext uri="{BB962C8B-B14F-4D97-AF65-F5344CB8AC3E}">
        <p14:creationId xmlns:p14="http://schemas.microsoft.com/office/powerpoint/2010/main" val="144052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slide shows the methods</a:t>
            </a:r>
            <a:r>
              <a:rPr kumimoji="1" lang="en-US" altLang="ja-JP" baseline="0" dirty="0" smtClean="0"/>
              <a:t> we used.</a:t>
            </a:r>
          </a:p>
          <a:p>
            <a:endParaRPr kumimoji="1" lang="en-US" altLang="ja-JP" baseline="0" dirty="0" smtClean="0"/>
          </a:p>
          <a:p>
            <a:r>
              <a:rPr kumimoji="1" lang="en-US" altLang="ja-JP" baseline="0" dirty="0" smtClean="0"/>
              <a:t>First, we </a:t>
            </a:r>
            <a:r>
              <a:rPr kumimoji="1" lang="en-US" altLang="ja-JP" baseline="0" dirty="0" smtClean="0"/>
              <a:t>asked a professional translation company to manually translate the questions from Japanese to English.</a:t>
            </a:r>
          </a:p>
          <a:p>
            <a:r>
              <a:rPr kumimoji="1" lang="en-US" altLang="ja-JP" baseline="0" dirty="0" smtClean="0"/>
              <a:t>We call this manually translated set </a:t>
            </a:r>
            <a:r>
              <a:rPr kumimoji="1" lang="en-US" altLang="ja-JP" baseline="0" dirty="0" smtClean="0"/>
              <a:t>“the </a:t>
            </a:r>
            <a:r>
              <a:rPr kumimoji="1" lang="en-US" altLang="ja-JP" baseline="0" dirty="0" smtClean="0"/>
              <a:t>HT </a:t>
            </a:r>
            <a:r>
              <a:rPr kumimoji="1" lang="en-US" altLang="ja-JP" baseline="0" dirty="0" smtClean="0"/>
              <a:t>set”.</a:t>
            </a:r>
            <a:endParaRPr kumimoji="1" lang="en-US" altLang="ja-JP" baseline="0" dirty="0" smtClean="0"/>
          </a:p>
          <a:p>
            <a:endParaRPr kumimoji="1" lang="en-US" altLang="ja-JP" baseline="0" dirty="0" smtClean="0"/>
          </a:p>
          <a:p>
            <a:r>
              <a:rPr kumimoji="1" lang="en-US" altLang="ja-JP" baseline="0" dirty="0" smtClean="0"/>
              <a:t>To create the GT and YT set, we </a:t>
            </a:r>
            <a:r>
              <a:rPr kumimoji="1" lang="en-US" altLang="ja-JP" baseline="0" dirty="0" smtClean="0"/>
              <a:t>used </a:t>
            </a:r>
            <a:r>
              <a:rPr kumimoji="1" lang="en-US" altLang="ja-JP" baseline="0" dirty="0" smtClean="0"/>
              <a:t>Google and Yahoo! translation engines.</a:t>
            </a:r>
          </a:p>
          <a:p>
            <a:endParaRPr kumimoji="1" lang="en-US" altLang="ja-JP" baseline="0" dirty="0" smtClean="0"/>
          </a:p>
          <a:p>
            <a:r>
              <a:rPr kumimoji="1" lang="en-US" altLang="ja-JP" baseline="0" dirty="0" smtClean="0"/>
              <a:t>Also, we used the phrase-based Moses toolkit and tree-to-string Travatar toolkit, to create the Mo and Tra set.</a:t>
            </a:r>
          </a:p>
        </p:txBody>
      </p:sp>
      <p:sp>
        <p:nvSpPr>
          <p:cNvPr id="4" name="スライド番号プレースホルダー 3"/>
          <p:cNvSpPr>
            <a:spLocks noGrp="1"/>
          </p:cNvSpPr>
          <p:nvPr>
            <p:ph type="sldNum" sz="quarter" idx="10"/>
          </p:nvPr>
        </p:nvSpPr>
        <p:spPr/>
        <p:txBody>
          <a:bodyPr/>
          <a:lstStyle/>
          <a:p>
            <a:fld id="{A1A0C374-63A9-449A-B07A-8D43CE0BE3CF}" type="slidenum">
              <a:rPr kumimoji="1" lang="ja-JP" altLang="en-US" smtClean="0"/>
              <a:t>9</a:t>
            </a:fld>
            <a:endParaRPr kumimoji="1" lang="ja-JP" altLang="en-US"/>
          </a:p>
        </p:txBody>
      </p:sp>
    </p:spTree>
    <p:extLst>
      <p:ext uri="{BB962C8B-B14F-4D97-AF65-F5344CB8AC3E}">
        <p14:creationId xmlns:p14="http://schemas.microsoft.com/office/powerpoint/2010/main" val="26939482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タイトル スライド">
    <p:spTree>
      <p:nvGrpSpPr>
        <p:cNvPr id="1" name=""/>
        <p:cNvGrpSpPr/>
        <p:nvPr/>
      </p:nvGrpSpPr>
      <p:grpSpPr>
        <a:xfrm>
          <a:off x="0" y="0"/>
          <a:ext cx="0" cy="0"/>
          <a:chOff x="0" y="0"/>
          <a:chExt cx="0" cy="0"/>
        </a:xfrm>
      </p:grpSpPr>
      <p:sp>
        <p:nvSpPr>
          <p:cNvPr id="4" name="Rectangle 7"/>
          <p:cNvSpPr>
            <a:spLocks noChangeArrowheads="1"/>
          </p:cNvSpPr>
          <p:nvPr/>
        </p:nvSpPr>
        <p:spPr bwMode="auto">
          <a:xfrm rot="10800000">
            <a:off x="0" y="5949950"/>
            <a:ext cx="12192000" cy="908050"/>
          </a:xfrm>
          <a:prstGeom prst="rect">
            <a:avLst/>
          </a:prstGeom>
          <a:gradFill rotWithShape="1">
            <a:gsLst>
              <a:gs pos="0">
                <a:srgbClr val="FF99CC">
                  <a:alpha val="52000"/>
                </a:srgbClr>
              </a:gs>
              <a:gs pos="100000">
                <a:srgbClr val="33CCCC">
                  <a:gamma/>
                  <a:tint val="0"/>
                  <a:invGamma/>
                </a:srgbClr>
              </a:gs>
            </a:gsLst>
            <a:lin ang="5400000" scaled="1"/>
          </a:gradFill>
          <a:ln w="9525">
            <a:noFill/>
            <a:miter lim="800000"/>
            <a:headEnd/>
            <a:tailEnd/>
          </a:ln>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defRPr/>
            </a:pPr>
            <a:endParaRPr lang="ja-JP" altLang="en-US" sz="1800"/>
          </a:p>
        </p:txBody>
      </p:sp>
      <p:sp>
        <p:nvSpPr>
          <p:cNvPr id="5" name="Line 14"/>
          <p:cNvSpPr>
            <a:spLocks noChangeShapeType="1"/>
          </p:cNvSpPr>
          <p:nvPr/>
        </p:nvSpPr>
        <p:spPr bwMode="auto">
          <a:xfrm>
            <a:off x="0" y="6497638"/>
            <a:ext cx="12192000" cy="0"/>
          </a:xfrm>
          <a:prstGeom prst="line">
            <a:avLst/>
          </a:prstGeom>
          <a:noFill/>
          <a:ln w="25400">
            <a:solidFill>
              <a:schemeClr val="tx1">
                <a:lumMod val="50000"/>
                <a:lumOff val="50000"/>
                <a:alpha val="56000"/>
              </a:schemeClr>
            </a:solidFill>
            <a:round/>
            <a:headEnd/>
            <a:tailEnd/>
          </a:ln>
          <a:effec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defRPr/>
            </a:pPr>
            <a:endParaRPr lang="ja-JP" altLang="en-US" sz="1800"/>
          </a:p>
        </p:txBody>
      </p:sp>
      <p:pic>
        <p:nvPicPr>
          <p:cNvPr id="10" name="Picture 2" descr="C:\Documents and Settings\shinnosuke-t\デスクトップ\naist-logo.gif"/>
          <p:cNvPicPr>
            <a:picLocks noChangeAspect="1" noChangeArrowheads="1"/>
          </p:cNvPicPr>
          <p:nvPr/>
        </p:nvPicPr>
        <p:blipFill>
          <a:blip r:embed="rId2" cstate="print"/>
          <a:srcRect/>
          <a:stretch>
            <a:fillRect/>
          </a:stretch>
        </p:blipFill>
        <p:spPr bwMode="auto">
          <a:xfrm>
            <a:off x="9840387" y="6021393"/>
            <a:ext cx="2017183" cy="439737"/>
          </a:xfrm>
          <a:prstGeom prst="rect">
            <a:avLst/>
          </a:prstGeom>
          <a:noFill/>
          <a:ln w="9525">
            <a:noFill/>
            <a:miter lim="800000"/>
            <a:headEnd/>
            <a:tailEnd/>
          </a:ln>
        </p:spPr>
      </p:pic>
      <p:pic>
        <p:nvPicPr>
          <p:cNvPr id="11" name="Picture 3" descr="C:\Documents and Settings\shinnosuke-t\デスクトップ\ahclogo.png"/>
          <p:cNvPicPr>
            <a:picLocks noChangeAspect="1" noChangeArrowheads="1"/>
          </p:cNvPicPr>
          <p:nvPr/>
        </p:nvPicPr>
        <p:blipFill>
          <a:blip r:embed="rId3" cstate="print"/>
          <a:srcRect/>
          <a:stretch>
            <a:fillRect/>
          </a:stretch>
        </p:blipFill>
        <p:spPr bwMode="auto">
          <a:xfrm>
            <a:off x="78317" y="6173788"/>
            <a:ext cx="3215216" cy="482600"/>
          </a:xfrm>
          <a:prstGeom prst="rect">
            <a:avLst/>
          </a:prstGeom>
          <a:noFill/>
          <a:ln w="9525">
            <a:noFill/>
            <a:miter lim="800000"/>
            <a:headEnd/>
            <a:tailEnd/>
          </a:ln>
        </p:spPr>
      </p:pic>
      <p:sp>
        <p:nvSpPr>
          <p:cNvPr id="2" name="タイトル 1"/>
          <p:cNvSpPr>
            <a:spLocks noGrp="1"/>
          </p:cNvSpPr>
          <p:nvPr>
            <p:ph type="ctrTitle"/>
          </p:nvPr>
        </p:nvSpPr>
        <p:spPr>
          <a:xfrm>
            <a:off x="914400" y="1400962"/>
            <a:ext cx="10363200" cy="2199494"/>
          </a:xfrm>
        </p:spPr>
        <p:txBody>
          <a:bodyPr/>
          <a:lstStyle>
            <a:lvl1pPr>
              <a:defRPr sz="4400"/>
            </a:lvl1pPr>
          </a:lstStyle>
          <a:p>
            <a:r>
              <a:rPr lang="ja-JP" altLang="en-US" smtClean="0"/>
              <a:t>マスター タイトルの書式設定</a:t>
            </a:r>
            <a:endParaRPr lang="ja-JP" altLang="en-US" dirty="0"/>
          </a:p>
        </p:txBody>
      </p:sp>
      <p:sp>
        <p:nvSpPr>
          <p:cNvPr id="3" name="サブタイトル 2"/>
          <p:cNvSpPr>
            <a:spLocks noGrp="1"/>
          </p:cNvSpPr>
          <p:nvPr>
            <p:ph type="subTitle" idx="1"/>
          </p:nvPr>
        </p:nvSpPr>
        <p:spPr>
          <a:xfrm>
            <a:off x="1828800" y="3886200"/>
            <a:ext cx="8534400" cy="635466"/>
          </a:xfrm>
        </p:spPr>
        <p:txBody>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dirty="0"/>
          </a:p>
        </p:txBody>
      </p:sp>
      <p:sp>
        <p:nvSpPr>
          <p:cNvPr id="18" name="日付プレースホルダー 17"/>
          <p:cNvSpPr>
            <a:spLocks noGrp="1"/>
          </p:cNvSpPr>
          <p:nvPr>
            <p:ph type="dt" sz="half" idx="10"/>
          </p:nvPr>
        </p:nvSpPr>
        <p:spPr/>
        <p:txBody>
          <a:bodyPr/>
          <a:lstStyle/>
          <a:p>
            <a:fld id="{834DF1B8-CE16-4F27-9FC9-9D0C709356A3}" type="datetime1">
              <a:rPr kumimoji="1" lang="ja-JP" altLang="en-US" smtClean="0"/>
              <a:t>2015/9/17</a:t>
            </a:fld>
            <a:endParaRPr kumimoji="1" lang="ja-JP" altLang="en-US"/>
          </a:p>
        </p:txBody>
      </p:sp>
      <p:sp>
        <p:nvSpPr>
          <p:cNvPr id="19" name="フッター プレースホルダー 18"/>
          <p:cNvSpPr>
            <a:spLocks noGrp="1"/>
          </p:cNvSpPr>
          <p:nvPr>
            <p:ph type="ftr" sz="quarter" idx="11"/>
          </p:nvPr>
        </p:nvSpPr>
        <p:spPr/>
        <p:txBody>
          <a:bodyPr/>
          <a:lstStyle/>
          <a:p>
            <a:endParaRPr kumimoji="1" lang="ja-JP" altLang="en-US"/>
          </a:p>
        </p:txBody>
      </p:sp>
      <p:sp>
        <p:nvSpPr>
          <p:cNvPr id="20" name="スライド番号プレースホルダー 19"/>
          <p:cNvSpPr>
            <a:spLocks noGrp="1"/>
          </p:cNvSpPr>
          <p:nvPr>
            <p:ph type="sldNum" sz="quarter" idx="12"/>
          </p:nvPr>
        </p:nvSpPr>
        <p:spPr/>
        <p:txBody>
          <a:bodyPr/>
          <a:lstStyle/>
          <a:p>
            <a:fld id="{3128ED91-EF65-4D44-BCB8-B3F9A0E40E4A}" type="slidenum">
              <a:rPr kumimoji="1" lang="ja-JP" altLang="en-US" smtClean="0"/>
              <a:t>‹#›</a:t>
            </a:fld>
            <a:endParaRPr kumimoji="1" lang="ja-JP" altLang="en-US"/>
          </a:p>
        </p:txBody>
      </p:sp>
    </p:spTree>
    <p:extLst>
      <p:ext uri="{BB962C8B-B14F-4D97-AF65-F5344CB8AC3E}">
        <p14:creationId xmlns:p14="http://schemas.microsoft.com/office/powerpoint/2010/main" val="1300820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基本">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B427B37-B6D7-4A34-BE5C-4F1F7C50F27A}" type="datetime1">
              <a:rPr kumimoji="1" lang="ja-JP" altLang="en-US" smtClean="0"/>
              <a:t>2015/9/17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128ED91-EF65-4D44-BCB8-B3F9A0E40E4A}" type="slidenum">
              <a:rPr lang="ja-JP" altLang="en-US" smtClean="0"/>
              <a:pPr/>
              <a:t>‹#›</a:t>
            </a:fld>
            <a:r>
              <a:rPr lang="en-US" altLang="ja-JP" dirty="0" smtClean="0"/>
              <a:t>/22</a:t>
            </a:r>
            <a:endParaRPr lang="ja-JP" altLang="en-US" dirty="0"/>
          </a:p>
        </p:txBody>
      </p:sp>
      <p:sp>
        <p:nvSpPr>
          <p:cNvPr id="11" name="テキスト プレースホルダー 10"/>
          <p:cNvSpPr>
            <a:spLocks noGrp="1"/>
          </p:cNvSpPr>
          <p:nvPr>
            <p:ph type="body" sz="quarter" idx="14"/>
          </p:nvPr>
        </p:nvSpPr>
        <p:spPr>
          <a:xfrm>
            <a:off x="343948" y="1266738"/>
            <a:ext cx="11518085" cy="5033394"/>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Tree>
    <p:extLst>
      <p:ext uri="{BB962C8B-B14F-4D97-AF65-F5344CB8AC3E}">
        <p14:creationId xmlns:p14="http://schemas.microsoft.com/office/powerpoint/2010/main" val="3594667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7"/>
          <p:cNvSpPr>
            <a:spLocks noChangeArrowheads="1"/>
          </p:cNvSpPr>
          <p:nvPr/>
        </p:nvSpPr>
        <p:spPr bwMode="auto">
          <a:xfrm>
            <a:off x="0" y="-26988"/>
            <a:ext cx="12192000" cy="1484313"/>
          </a:xfrm>
          <a:prstGeom prst="rect">
            <a:avLst/>
          </a:prstGeom>
          <a:gradFill rotWithShape="1">
            <a:gsLst>
              <a:gs pos="0">
                <a:srgbClr val="FF99CC">
                  <a:alpha val="52000"/>
                </a:srgbClr>
              </a:gs>
              <a:gs pos="100000">
                <a:srgbClr val="33CCCC">
                  <a:gamma/>
                  <a:tint val="0"/>
                  <a:invGamma/>
                </a:srgbClr>
              </a:gs>
            </a:gsLst>
            <a:lin ang="5400000" scaled="1"/>
          </a:gradFill>
          <a:ln w="9525">
            <a:noFill/>
            <a:miter lim="800000"/>
            <a:headEnd/>
            <a:tailEnd/>
          </a:ln>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defRPr/>
            </a:pPr>
            <a:endParaRPr lang="ja-JP" altLang="en-US" sz="1800"/>
          </a:p>
        </p:txBody>
      </p:sp>
      <p:sp>
        <p:nvSpPr>
          <p:cNvPr id="1027" name="タイトル プレースホルダ 1"/>
          <p:cNvSpPr>
            <a:spLocks noGrp="1"/>
          </p:cNvSpPr>
          <p:nvPr>
            <p:ph type="title"/>
          </p:nvPr>
        </p:nvSpPr>
        <p:spPr bwMode="auto">
          <a:xfrm>
            <a:off x="1132999" y="159391"/>
            <a:ext cx="9926002" cy="69832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dirty="0" smtClean="0"/>
              <a:t>マスタ タイトルの書式設定</a:t>
            </a:r>
          </a:p>
        </p:txBody>
      </p:sp>
      <p:sp>
        <p:nvSpPr>
          <p:cNvPr id="1028" name="テキスト プレースホルダ 2"/>
          <p:cNvSpPr>
            <a:spLocks noGrp="1"/>
          </p:cNvSpPr>
          <p:nvPr>
            <p:ph type="body" idx="1"/>
          </p:nvPr>
        </p:nvSpPr>
        <p:spPr bwMode="auto">
          <a:xfrm>
            <a:off x="609600" y="1097281"/>
            <a:ext cx="10972800" cy="50288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dirty="0" smtClean="0"/>
              <a:t>マスタ テキストの書式設定</a:t>
            </a:r>
          </a:p>
          <a:p>
            <a:pPr lvl="1"/>
            <a:r>
              <a:rPr lang="ja-JP" altLang="en-US" dirty="0" smtClean="0"/>
              <a:t>第</a:t>
            </a:r>
            <a:r>
              <a:rPr lang="en-US" altLang="ja-JP" dirty="0" smtClean="0"/>
              <a:t>2</a:t>
            </a:r>
            <a:r>
              <a:rPr lang="ja-JP" altLang="en-US" dirty="0" smtClean="0"/>
              <a:t>レベル</a:t>
            </a:r>
            <a:endParaRPr lang="en-US" altLang="ja-JP" dirty="0" smtClean="0"/>
          </a:p>
          <a:p>
            <a:pPr lvl="2"/>
            <a:r>
              <a:rPr lang="ja-JP" altLang="en-US" dirty="0" smtClean="0"/>
              <a:t>第</a:t>
            </a:r>
            <a:r>
              <a:rPr lang="en-US" altLang="ja-JP" dirty="0" smtClean="0"/>
              <a:t>3</a:t>
            </a:r>
            <a:r>
              <a:rPr lang="ja-JP" altLang="en-US" dirty="0" smtClean="0"/>
              <a:t>レベル</a:t>
            </a:r>
            <a:endParaRPr lang="en-US" altLang="ja-JP" dirty="0" smtClean="0"/>
          </a:p>
          <a:p>
            <a:pPr lvl="3"/>
            <a:r>
              <a:rPr lang="ja-JP" altLang="en-US" dirty="0" smtClean="0"/>
              <a:t>第</a:t>
            </a:r>
            <a:r>
              <a:rPr lang="en-US" altLang="ja-JP" dirty="0" smtClean="0"/>
              <a:t>4</a:t>
            </a:r>
            <a:r>
              <a:rPr lang="ja-JP" altLang="en-US" dirty="0" smtClean="0"/>
              <a:t>レベル</a:t>
            </a:r>
            <a:endParaRPr lang="en-US" altLang="ja-JP" dirty="0" smtClean="0"/>
          </a:p>
          <a:p>
            <a:pPr lvl="4"/>
            <a:r>
              <a:rPr lang="ja-JP" altLang="en-US" dirty="0" smtClean="0"/>
              <a:t>第</a:t>
            </a:r>
            <a:r>
              <a:rPr lang="en-US" altLang="ja-JP" dirty="0" smtClean="0"/>
              <a:t>5</a:t>
            </a:r>
            <a:r>
              <a:rPr lang="ja-JP" altLang="en-US" dirty="0" smtClean="0"/>
              <a:t>レベル</a:t>
            </a:r>
          </a:p>
        </p:txBody>
      </p:sp>
      <p:sp>
        <p:nvSpPr>
          <p:cNvPr id="4" name="日付プレースホルダ 3"/>
          <p:cNvSpPr>
            <a:spLocks noGrp="1"/>
          </p:cNvSpPr>
          <p:nvPr>
            <p:ph type="dt" sz="half" idx="2"/>
          </p:nvPr>
        </p:nvSpPr>
        <p:spPr>
          <a:xfrm>
            <a:off x="0" y="6675438"/>
            <a:ext cx="2844800" cy="182562"/>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fld id="{CEE9CCEC-35BB-4256-9388-99E4888DF746}" type="datetime1">
              <a:rPr kumimoji="1" lang="ja-JP" altLang="en-US" smtClean="0"/>
              <a:t>2015/9/17</a:t>
            </a:fld>
            <a:endParaRPr kumimoji="1" lang="ja-JP" altLang="en-US"/>
          </a:p>
        </p:txBody>
      </p:sp>
      <p:sp>
        <p:nvSpPr>
          <p:cNvPr id="5" name="フッター プレースホルダ 4"/>
          <p:cNvSpPr>
            <a:spLocks noGrp="1"/>
          </p:cNvSpPr>
          <p:nvPr>
            <p:ph type="ftr" sz="quarter" idx="3"/>
          </p:nvPr>
        </p:nvSpPr>
        <p:spPr>
          <a:xfrm>
            <a:off x="8222143" y="71438"/>
            <a:ext cx="3860800" cy="182562"/>
          </a:xfrm>
          <a:prstGeom prst="rect">
            <a:avLst/>
          </a:prstGeom>
        </p:spPr>
        <p:txBody>
          <a:bodyPr vert="horz" lIns="91440" tIns="45720" rIns="91440" bIns="45720" rtlCol="0" anchor="ctr"/>
          <a:lstStyle>
            <a:lvl1pPr algn="r" fontAlgn="auto">
              <a:spcBef>
                <a:spcPts val="0"/>
              </a:spcBef>
              <a:spcAft>
                <a:spcPts val="0"/>
              </a:spcAft>
              <a:defRPr sz="1600" smtClean="0">
                <a:solidFill>
                  <a:schemeClr val="tx1">
                    <a:tint val="75000"/>
                  </a:schemeClr>
                </a:solidFill>
                <a:latin typeface="+mn-lt"/>
                <a:ea typeface="+mn-ea"/>
              </a:defRPr>
            </a:lvl1pPr>
          </a:lstStyle>
          <a:p>
            <a:endParaRPr kumimoji="1" lang="ja-JP" altLang="en-US"/>
          </a:p>
        </p:txBody>
      </p:sp>
      <p:sp>
        <p:nvSpPr>
          <p:cNvPr id="6" name="スライド番号プレースホルダ 5"/>
          <p:cNvSpPr>
            <a:spLocks noGrp="1"/>
          </p:cNvSpPr>
          <p:nvPr>
            <p:ph type="sldNum" sz="quarter" idx="4"/>
          </p:nvPr>
        </p:nvSpPr>
        <p:spPr>
          <a:xfrm>
            <a:off x="10830187" y="6584156"/>
            <a:ext cx="1252756" cy="198619"/>
          </a:xfrm>
          <a:prstGeom prst="rect">
            <a:avLst/>
          </a:prstGeom>
        </p:spPr>
        <p:txBody>
          <a:bodyPr vert="horz" lIns="91440" tIns="45720" rIns="91440" bIns="45720" rtlCol="0" anchor="ctr"/>
          <a:lstStyle>
            <a:lvl1pPr algn="r" fontAlgn="auto">
              <a:spcBef>
                <a:spcPts val="0"/>
              </a:spcBef>
              <a:spcAft>
                <a:spcPts val="0"/>
              </a:spcAft>
              <a:defRPr sz="2000" smtClean="0">
                <a:solidFill>
                  <a:schemeClr val="tx1">
                    <a:tint val="75000"/>
                  </a:schemeClr>
                </a:solidFill>
                <a:latin typeface="+mn-lt"/>
                <a:ea typeface="+mn-ea"/>
              </a:defRPr>
            </a:lvl1pPr>
          </a:lstStyle>
          <a:p>
            <a:fld id="{3128ED91-EF65-4D44-BCB8-B3F9A0E40E4A}" type="slidenum">
              <a:rPr kumimoji="1" lang="ja-JP" altLang="en-US" smtClean="0"/>
              <a:t>‹#›</a:t>
            </a:fld>
            <a:endParaRPr kumimoji="1" lang="ja-JP" altLang="en-US"/>
          </a:p>
        </p:txBody>
      </p:sp>
      <p:sp>
        <p:nvSpPr>
          <p:cNvPr id="8" name="Line 17"/>
          <p:cNvSpPr>
            <a:spLocks noChangeShapeType="1"/>
          </p:cNvSpPr>
          <p:nvPr/>
        </p:nvSpPr>
        <p:spPr bwMode="auto">
          <a:xfrm flipV="1">
            <a:off x="1019470" y="860424"/>
            <a:ext cx="11172533" cy="28517"/>
          </a:xfrm>
          <a:prstGeom prst="line">
            <a:avLst/>
          </a:prstGeom>
          <a:noFill/>
          <a:ln w="19050">
            <a:solidFill>
              <a:schemeClr val="bg1">
                <a:lumMod val="65000"/>
              </a:schemeClr>
            </a:solidFill>
            <a:round/>
            <a:headEnd/>
            <a:tailEnd/>
          </a:ln>
          <a:effec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defRPr/>
            </a:pPr>
            <a:endParaRPr lang="ja-JP" altLang="en-US" sz="1800"/>
          </a:p>
        </p:txBody>
      </p:sp>
      <p:sp>
        <p:nvSpPr>
          <p:cNvPr id="9" name="Line 18"/>
          <p:cNvSpPr>
            <a:spLocks noChangeShapeType="1"/>
          </p:cNvSpPr>
          <p:nvPr/>
        </p:nvSpPr>
        <p:spPr bwMode="auto">
          <a:xfrm flipV="1">
            <a:off x="0" y="931862"/>
            <a:ext cx="12192003" cy="18671"/>
          </a:xfrm>
          <a:prstGeom prst="line">
            <a:avLst/>
          </a:prstGeom>
          <a:noFill/>
          <a:ln w="25400">
            <a:solidFill>
              <a:schemeClr val="bg1">
                <a:lumMod val="65000"/>
              </a:schemeClr>
            </a:solidFill>
            <a:round/>
            <a:headEnd/>
            <a:tailEnd/>
          </a:ln>
          <a:effec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defRPr/>
            </a:pPr>
            <a:endParaRPr lang="ja-JP" altLang="en-US" sz="1800"/>
          </a:p>
        </p:txBody>
      </p:sp>
      <p:pic>
        <p:nvPicPr>
          <p:cNvPr id="1034" name="Picture 23" descr="Ｒロゴマーク(背景なし）"/>
          <p:cNvPicPr>
            <a:picLocks noChangeAspect="1" noChangeArrowheads="1"/>
          </p:cNvPicPr>
          <p:nvPr/>
        </p:nvPicPr>
        <p:blipFill>
          <a:blip r:embed="rId4" cstate="print"/>
          <a:stretch>
            <a:fillRect/>
          </a:stretch>
        </p:blipFill>
        <p:spPr bwMode="auto">
          <a:xfrm>
            <a:off x="32128" y="-36808"/>
            <a:ext cx="987342" cy="987342"/>
          </a:xfrm>
          <a:prstGeom prst="rect">
            <a:avLst/>
          </a:prstGeom>
          <a:noFill/>
          <a:ln w="9525">
            <a:noFill/>
            <a:miter lim="800000"/>
            <a:headEnd/>
            <a:tailEnd/>
          </a:ln>
        </p:spPr>
      </p:pic>
      <p:sp>
        <p:nvSpPr>
          <p:cNvPr id="11" name="テキスト プレースホルダー 14"/>
          <p:cNvSpPr txBox="1">
            <a:spLocks/>
          </p:cNvSpPr>
          <p:nvPr/>
        </p:nvSpPr>
        <p:spPr>
          <a:xfrm>
            <a:off x="4241800" y="6600213"/>
            <a:ext cx="3708400" cy="182563"/>
          </a:xfrm>
          <a:prstGeom prst="rect">
            <a:avLst/>
          </a:prstGeom>
        </p:spPr>
        <p:txBody>
          <a:bodyPr anchor="ctr"/>
          <a:lstStyle>
            <a:lvl1pPr marL="0" indent="0" algn="ctr" rtl="0" eaLnBrk="1" fontAlgn="base" hangingPunct="1">
              <a:lnSpc>
                <a:spcPct val="90000"/>
              </a:lnSpc>
              <a:spcBef>
                <a:spcPct val="20000"/>
              </a:spcBef>
              <a:spcAft>
                <a:spcPct val="0"/>
              </a:spcAft>
              <a:buFontTx/>
              <a:buNone/>
              <a:defRPr kumimoji="1" sz="1400" kern="1200">
                <a:solidFill>
                  <a:schemeClr val="bg1">
                    <a:lumMod val="50000"/>
                  </a:schemeClr>
                </a:solidFill>
                <a:latin typeface="+mn-lt"/>
                <a:ea typeface="+mn-ea"/>
                <a:cs typeface="+mn-cs"/>
              </a:defRPr>
            </a:lvl1pPr>
            <a:lvl2pPr marL="742950" indent="-285750" algn="l" rtl="0" eaLnBrk="1" fontAlgn="base" hangingPunct="1">
              <a:lnSpc>
                <a:spcPct val="90000"/>
              </a:lnSpc>
              <a:spcBef>
                <a:spcPct val="20000"/>
              </a:spcBef>
              <a:spcAft>
                <a:spcPct val="0"/>
              </a:spcAft>
              <a:buFont typeface="Arial" charset="0"/>
              <a:buChar char="–"/>
              <a:defRPr kumimoji="1" sz="2400" kern="1200">
                <a:solidFill>
                  <a:schemeClr val="tx1"/>
                </a:solidFill>
                <a:latin typeface="+mn-lt"/>
                <a:ea typeface="+mn-ea"/>
                <a:cs typeface="+mn-cs"/>
              </a:defRPr>
            </a:lvl2pPr>
            <a:lvl3pPr marL="1143000" indent="-228600" algn="l" rtl="0" eaLnBrk="1" fontAlgn="base" hangingPunct="1">
              <a:lnSpc>
                <a:spcPct val="90000"/>
              </a:lnSpc>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1" fontAlgn="base" hangingPunct="1">
              <a:lnSpc>
                <a:spcPct val="90000"/>
              </a:lnSpc>
              <a:spcBef>
                <a:spcPct val="20000"/>
              </a:spcBef>
              <a:spcAft>
                <a:spcPct val="0"/>
              </a:spcAft>
              <a:buFont typeface="Arial" charset="0"/>
              <a:buChar char="–"/>
              <a:defRPr kumimoji="1" sz="2400" kern="1200">
                <a:solidFill>
                  <a:schemeClr val="tx1"/>
                </a:solidFill>
                <a:latin typeface="+mn-lt"/>
                <a:ea typeface="+mn-ea"/>
                <a:cs typeface="+mn-cs"/>
              </a:defRPr>
            </a:lvl4pPr>
            <a:lvl5pPr marL="2057400" indent="-228600" algn="l" rtl="0" eaLnBrk="1" fontAlgn="base" hangingPunct="1">
              <a:lnSpc>
                <a:spcPct val="90000"/>
              </a:lnSpc>
              <a:spcBef>
                <a:spcPct val="20000"/>
              </a:spcBef>
              <a:spcAft>
                <a:spcPct val="0"/>
              </a:spcAft>
              <a:buFont typeface="Arial" charset="0"/>
              <a:buChar char="»"/>
              <a:defRPr kumimoji="1"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altLang="ja-JP" dirty="0" err="1" smtClean="0"/>
              <a:t>Kyoshiro</a:t>
            </a:r>
            <a:r>
              <a:rPr lang="ja-JP" altLang="en-US" dirty="0" smtClean="0"/>
              <a:t> </a:t>
            </a:r>
            <a:r>
              <a:rPr lang="en-US" altLang="ja-JP" dirty="0" smtClean="0"/>
              <a:t>SUGIYAMA</a:t>
            </a:r>
            <a:r>
              <a:rPr lang="ja-JP" altLang="en-US" dirty="0" smtClean="0"/>
              <a:t> </a:t>
            </a:r>
            <a:r>
              <a:rPr lang="en-US" altLang="ja-JP" dirty="0" smtClean="0"/>
              <a:t>, AHC-Lab. , NAIST</a:t>
            </a:r>
            <a:endParaRPr lang="ja-JP" altLang="en-US" dirty="0"/>
          </a:p>
        </p:txBody>
      </p:sp>
    </p:spTree>
    <p:extLst>
      <p:ext uri="{BB962C8B-B14F-4D97-AF65-F5344CB8AC3E}">
        <p14:creationId xmlns:p14="http://schemas.microsoft.com/office/powerpoint/2010/main" val="1697686821"/>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ctr" rtl="0" eaLnBrk="1" fontAlgn="base" hangingPunct="1">
        <a:spcBef>
          <a:spcPct val="0"/>
        </a:spcBef>
        <a:spcAft>
          <a:spcPct val="0"/>
        </a:spcAft>
        <a:defRPr kumimoji="1" sz="4000" kern="12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2pPr>
      <a:lvl3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3pPr>
      <a:lvl4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4pPr>
      <a:lvl5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1" fontAlgn="base" hangingPunct="1">
        <a:lnSpc>
          <a:spcPct val="90000"/>
        </a:lnSpc>
        <a:spcBef>
          <a:spcPct val="20000"/>
        </a:spcBef>
        <a:spcAft>
          <a:spcPct val="0"/>
        </a:spcAft>
        <a:buFont typeface="Wingdings" panose="05000000000000000000" pitchFamily="2" charset="2"/>
        <a:buChar char="l"/>
        <a:defRPr kumimoji="1" sz="3600" kern="1200">
          <a:solidFill>
            <a:schemeClr val="tx1"/>
          </a:solidFill>
          <a:latin typeface="+mn-lt"/>
          <a:ea typeface="+mn-ea"/>
          <a:cs typeface="+mn-cs"/>
        </a:defRPr>
      </a:lvl1pPr>
      <a:lvl2pPr marL="742950" indent="-285750" algn="l" rtl="0" eaLnBrk="1" fontAlgn="base" hangingPunct="1">
        <a:lnSpc>
          <a:spcPct val="90000"/>
        </a:lnSpc>
        <a:spcBef>
          <a:spcPct val="20000"/>
        </a:spcBef>
        <a:spcAft>
          <a:spcPct val="0"/>
        </a:spcAft>
        <a:buFont typeface="Wingdings" panose="05000000000000000000" pitchFamily="2" charset="2"/>
        <a:buChar char="n"/>
        <a:defRPr kumimoji="1" sz="3200" kern="1200">
          <a:solidFill>
            <a:schemeClr val="tx1"/>
          </a:solidFill>
          <a:latin typeface="+mn-lt"/>
          <a:ea typeface="+mn-ea"/>
          <a:cs typeface="+mn-cs"/>
        </a:defRPr>
      </a:lvl2pPr>
      <a:lvl3pPr marL="1143000" indent="-228600" algn="l" rtl="0" eaLnBrk="1" fontAlgn="base" hangingPunct="1">
        <a:lnSpc>
          <a:spcPct val="90000"/>
        </a:lnSpc>
        <a:spcBef>
          <a:spcPct val="20000"/>
        </a:spcBef>
        <a:spcAft>
          <a:spcPct val="0"/>
        </a:spcAft>
        <a:buFont typeface="Wingdings" panose="05000000000000000000" pitchFamily="2" charset="2"/>
        <a:buChar char="u"/>
        <a:defRPr kumimoji="1" sz="2800" kern="1200">
          <a:solidFill>
            <a:schemeClr val="tx1"/>
          </a:solidFill>
          <a:latin typeface="+mn-lt"/>
          <a:ea typeface="+mn-ea"/>
          <a:cs typeface="+mn-cs"/>
        </a:defRPr>
      </a:lvl3pPr>
      <a:lvl4pPr marL="1600200" indent="-228600" algn="l" rtl="0" eaLnBrk="1" fontAlgn="base" hangingPunct="1">
        <a:lnSpc>
          <a:spcPct val="90000"/>
        </a:lnSpc>
        <a:spcBef>
          <a:spcPct val="20000"/>
        </a:spcBef>
        <a:spcAft>
          <a:spcPct val="0"/>
        </a:spcAft>
        <a:buFont typeface="Wingdings" panose="05000000000000000000" pitchFamily="2" charset="2"/>
        <a:buChar char="p"/>
        <a:defRPr kumimoji="1" sz="2800" kern="1200">
          <a:solidFill>
            <a:schemeClr val="tx1"/>
          </a:solidFill>
          <a:latin typeface="+mn-lt"/>
          <a:ea typeface="+mn-ea"/>
          <a:cs typeface="+mn-cs"/>
        </a:defRPr>
      </a:lvl4pPr>
      <a:lvl5pPr marL="2057400" indent="-228600" algn="l" rtl="0" eaLnBrk="1" fontAlgn="base" hangingPunct="1">
        <a:lnSpc>
          <a:spcPct val="90000"/>
        </a:lnSpc>
        <a:spcBef>
          <a:spcPct val="20000"/>
        </a:spcBef>
        <a:spcAft>
          <a:spcPct val="0"/>
        </a:spcAft>
        <a:buFont typeface="Wingdings" panose="05000000000000000000" pitchFamily="2" charset="2"/>
        <a:buChar char="Ø"/>
        <a:defRPr kumimoji="1"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1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2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2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26.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2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7.wmf"/></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smtClean="0"/>
              <a:t>An Investigation of </a:t>
            </a:r>
            <a:br>
              <a:rPr kumimoji="1" lang="en-US" altLang="ja-JP" dirty="0" smtClean="0"/>
            </a:br>
            <a:r>
              <a:rPr kumimoji="1" lang="en-US" altLang="ja-JP" dirty="0" smtClean="0"/>
              <a:t>Machine Translation Evaluation Metrics</a:t>
            </a:r>
            <a:br>
              <a:rPr kumimoji="1" lang="en-US" altLang="ja-JP" dirty="0" smtClean="0"/>
            </a:br>
            <a:r>
              <a:rPr lang="en-US" altLang="ja-JP" dirty="0"/>
              <a:t>i</a:t>
            </a:r>
            <a:r>
              <a:rPr lang="en-US" altLang="ja-JP" dirty="0" smtClean="0"/>
              <a:t>n Cross-lingual Question Answering</a:t>
            </a:r>
            <a:endParaRPr kumimoji="1" lang="ja-JP" altLang="en-US" dirty="0"/>
          </a:p>
        </p:txBody>
      </p:sp>
      <p:sp>
        <p:nvSpPr>
          <p:cNvPr id="3" name="サブタイトル 2"/>
          <p:cNvSpPr>
            <a:spLocks noGrp="1"/>
          </p:cNvSpPr>
          <p:nvPr>
            <p:ph type="subTitle" idx="1"/>
          </p:nvPr>
        </p:nvSpPr>
        <p:spPr>
          <a:xfrm>
            <a:off x="736121" y="3886199"/>
            <a:ext cx="10719758" cy="948267"/>
          </a:xfrm>
        </p:spPr>
        <p:txBody>
          <a:bodyPr/>
          <a:lstStyle/>
          <a:p>
            <a:r>
              <a:rPr kumimoji="1" lang="en-US" altLang="ja-JP" u="sng" dirty="0" smtClean="0"/>
              <a:t>Kyoshiro Sugiyama</a:t>
            </a:r>
            <a:r>
              <a:rPr kumimoji="1" lang="en-US" altLang="ja-JP" dirty="0" smtClean="0"/>
              <a:t>, Masahiro Mizukami, Graham Neubig, </a:t>
            </a:r>
            <a:br>
              <a:rPr kumimoji="1" lang="en-US" altLang="ja-JP" dirty="0" smtClean="0"/>
            </a:br>
            <a:r>
              <a:rPr kumimoji="1" lang="en-US" altLang="ja-JP" dirty="0" err="1" smtClean="0"/>
              <a:t>Koichiro</a:t>
            </a:r>
            <a:r>
              <a:rPr kumimoji="1" lang="en-US" altLang="ja-JP" dirty="0" smtClean="0"/>
              <a:t> Yoshino, Sakriani Sakti, Tomoki Toda, Satoshi Nakamura</a:t>
            </a:r>
          </a:p>
          <a:p>
            <a:r>
              <a:rPr lang="en-US" altLang="ja-JP" dirty="0" smtClean="0"/>
              <a:t>NAIST, Japan</a:t>
            </a:r>
            <a:endParaRPr kumimoji="1" lang="ja-JP" altLang="en-US" dirty="0"/>
          </a:p>
        </p:txBody>
      </p:sp>
    </p:spTree>
    <p:extLst>
      <p:ext uri="{BB962C8B-B14F-4D97-AF65-F5344CB8AC3E}">
        <p14:creationId xmlns:p14="http://schemas.microsoft.com/office/powerpoint/2010/main" val="2260501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Experiments</a:t>
            </a:r>
            <a:endParaRPr kumimoji="1" lang="ja-JP" altLang="en-US" dirty="0"/>
          </a:p>
        </p:txBody>
      </p:sp>
      <p:sp>
        <p:nvSpPr>
          <p:cNvPr id="3" name="テキスト プレースホルダー 2"/>
          <p:cNvSpPr>
            <a:spLocks noGrp="1"/>
          </p:cNvSpPr>
          <p:nvPr>
            <p:ph type="body" sz="quarter" idx="14"/>
          </p:nvPr>
        </p:nvSpPr>
        <p:spPr/>
        <p:txBody>
          <a:bodyPr/>
          <a:lstStyle/>
          <a:p>
            <a:r>
              <a:rPr kumimoji="1" lang="en-US" altLang="ja-JP" dirty="0" smtClean="0"/>
              <a:t>Evaluation of translation quality of created data sets</a:t>
            </a:r>
          </a:p>
          <a:p>
            <a:pPr lvl="1"/>
            <a:r>
              <a:rPr lang="en-US" altLang="ja-JP" dirty="0" smtClean="0"/>
              <a:t>Reference is the questions in the OR set</a:t>
            </a:r>
            <a:endParaRPr kumimoji="1" lang="en-US" altLang="ja-JP" dirty="0" smtClean="0"/>
          </a:p>
          <a:p>
            <a:r>
              <a:rPr kumimoji="1" lang="en-US" altLang="ja-JP" dirty="0" smtClean="0"/>
              <a:t>QA accuracy evaluation using created data sets</a:t>
            </a:r>
          </a:p>
          <a:p>
            <a:pPr lvl="1"/>
            <a:r>
              <a:rPr lang="en-US" altLang="ja-JP" dirty="0" smtClean="0"/>
              <a:t>Using same model</a:t>
            </a:r>
            <a:endParaRPr kumimoji="1" lang="en-US" altLang="ja-JP" dirty="0" smtClean="0"/>
          </a:p>
          <a:p>
            <a:pPr marL="0" indent="0">
              <a:buNone/>
            </a:pPr>
            <a:endParaRPr lang="en-US" altLang="ja-JP" dirty="0" smtClean="0">
              <a:sym typeface="Wingdings" panose="05000000000000000000" pitchFamily="2" charset="2"/>
            </a:endParaRPr>
          </a:p>
          <a:p>
            <a:pPr marL="0" indent="0">
              <a:buNone/>
            </a:pPr>
            <a:r>
              <a:rPr lang="en-US" altLang="ja-JP" dirty="0" smtClean="0">
                <a:sym typeface="Wingdings" panose="05000000000000000000" pitchFamily="2" charset="2"/>
              </a:rPr>
              <a:t></a:t>
            </a:r>
            <a:r>
              <a:rPr kumimoji="1" lang="en-US" altLang="ja-JP" dirty="0" smtClean="0">
                <a:sym typeface="Wingdings" panose="05000000000000000000" pitchFamily="2" charset="2"/>
              </a:rPr>
              <a:t> Investigation of correlation between them</a:t>
            </a:r>
          </a:p>
          <a:p>
            <a:pPr marL="0" indent="0">
              <a:buNone/>
            </a:pPr>
            <a:endParaRPr lang="en-US" altLang="ja-JP" dirty="0">
              <a:sym typeface="Wingdings" panose="05000000000000000000" pitchFamily="2" charset="2"/>
            </a:endParaRPr>
          </a:p>
        </p:txBody>
      </p:sp>
      <p:sp>
        <p:nvSpPr>
          <p:cNvPr id="4" name="スライド番号プレースホルダー 3"/>
          <p:cNvSpPr>
            <a:spLocks noGrp="1"/>
          </p:cNvSpPr>
          <p:nvPr>
            <p:ph type="sldNum" sz="quarter" idx="12"/>
          </p:nvPr>
        </p:nvSpPr>
        <p:spPr/>
        <p:txBody>
          <a:bodyPr/>
          <a:lstStyle/>
          <a:p>
            <a:fld id="{3128ED91-EF65-4D44-BCB8-B3F9A0E40E4A}" type="slidenum">
              <a:rPr lang="ja-JP" altLang="en-US" smtClean="0"/>
              <a:pPr/>
              <a:t>10</a:t>
            </a:fld>
            <a:r>
              <a:rPr lang="en-US" altLang="ja-JP" smtClean="0"/>
              <a:t>/22</a:t>
            </a:r>
            <a:endParaRPr lang="ja-JP" altLang="en-US" dirty="0"/>
          </a:p>
        </p:txBody>
      </p:sp>
    </p:spTree>
    <p:extLst>
      <p:ext uri="{BB962C8B-B14F-4D97-AF65-F5344CB8AC3E}">
        <p14:creationId xmlns:p14="http://schemas.microsoft.com/office/powerpoint/2010/main" val="93390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Metrics for evaluation of translation quality</a:t>
            </a:r>
            <a:endParaRPr kumimoji="1" lang="ja-JP" altLang="en-US" dirty="0"/>
          </a:p>
        </p:txBody>
      </p:sp>
      <p:sp>
        <p:nvSpPr>
          <p:cNvPr id="3" name="スライド番号プレースホルダー 2"/>
          <p:cNvSpPr>
            <a:spLocks noGrp="1"/>
          </p:cNvSpPr>
          <p:nvPr>
            <p:ph type="sldNum" sz="quarter" idx="12"/>
          </p:nvPr>
        </p:nvSpPr>
        <p:spPr/>
        <p:txBody>
          <a:bodyPr/>
          <a:lstStyle/>
          <a:p>
            <a:fld id="{3128ED91-EF65-4D44-BCB8-B3F9A0E40E4A}" type="slidenum">
              <a:rPr lang="ja-JP" altLang="en-US" smtClean="0"/>
              <a:pPr/>
              <a:t>11</a:t>
            </a:fld>
            <a:r>
              <a:rPr lang="en-US" altLang="ja-JP" smtClean="0"/>
              <a:t>/22</a:t>
            </a:r>
            <a:endParaRPr lang="ja-JP" altLang="en-US" dirty="0"/>
          </a:p>
        </p:txBody>
      </p:sp>
      <p:sp>
        <p:nvSpPr>
          <p:cNvPr id="4" name="テキスト プレースホルダー 3"/>
          <p:cNvSpPr>
            <a:spLocks noGrp="1"/>
          </p:cNvSpPr>
          <p:nvPr>
            <p:ph type="body" sz="quarter" idx="14"/>
          </p:nvPr>
        </p:nvSpPr>
        <p:spPr>
          <a:xfrm>
            <a:off x="0" y="1266738"/>
            <a:ext cx="12192000" cy="5033394"/>
          </a:xfrm>
        </p:spPr>
        <p:txBody>
          <a:bodyPr/>
          <a:lstStyle/>
          <a:p>
            <a:r>
              <a:rPr kumimoji="1" lang="en-US" altLang="ja-JP" sz="3200" b="1" dirty="0" smtClean="0"/>
              <a:t>BLEU+1</a:t>
            </a:r>
            <a:r>
              <a:rPr kumimoji="1" lang="en-US" altLang="ja-JP" sz="3200" dirty="0" smtClean="0"/>
              <a:t>: Evaluates </a:t>
            </a:r>
            <a:r>
              <a:rPr lang="en-US" altLang="ja-JP" sz="3200" dirty="0" smtClean="0"/>
              <a:t>l</a:t>
            </a:r>
            <a:r>
              <a:rPr kumimoji="1" lang="en-US" altLang="ja-JP" sz="3200" dirty="0" smtClean="0"/>
              <a:t>ocal </a:t>
            </a:r>
            <a:r>
              <a:rPr kumimoji="1" lang="en-US" altLang="ja-JP" sz="3200" i="1" dirty="0" smtClean="0"/>
              <a:t>n</a:t>
            </a:r>
            <a:r>
              <a:rPr kumimoji="1" lang="en-US" altLang="ja-JP" sz="3200" dirty="0" smtClean="0"/>
              <a:t>-grams</a:t>
            </a:r>
          </a:p>
          <a:p>
            <a:endParaRPr kumimoji="1" lang="en-US" altLang="ja-JP" sz="3200" dirty="0" smtClean="0"/>
          </a:p>
          <a:p>
            <a:r>
              <a:rPr lang="en-US" altLang="ja-JP" sz="3200" b="1" dirty="0" smtClean="0"/>
              <a:t>1-WER</a:t>
            </a:r>
            <a:r>
              <a:rPr lang="en-US" altLang="ja-JP" sz="3200" dirty="0" smtClean="0"/>
              <a:t>: Evaluates whole word order </a:t>
            </a:r>
            <a:r>
              <a:rPr lang="en-US" altLang="ja-JP" sz="3200" dirty="0" smtClean="0">
                <a:solidFill>
                  <a:srgbClr val="00B0F0"/>
                </a:solidFill>
              </a:rPr>
              <a:t>strictly</a:t>
            </a:r>
          </a:p>
          <a:p>
            <a:endParaRPr lang="en-US" altLang="ja-JP" sz="3200" dirty="0" smtClean="0"/>
          </a:p>
          <a:p>
            <a:r>
              <a:rPr kumimoji="1" lang="en-US" altLang="ja-JP" sz="3200" b="1" dirty="0" smtClean="0"/>
              <a:t>RIBES</a:t>
            </a:r>
            <a:r>
              <a:rPr kumimoji="1" lang="en-US" altLang="ja-JP" sz="3200" dirty="0" smtClean="0"/>
              <a:t>: Evaluates </a:t>
            </a:r>
            <a:r>
              <a:rPr kumimoji="1" lang="en-US" altLang="ja-JP" sz="3200" dirty="0" smtClean="0">
                <a:solidFill>
                  <a:srgbClr val="00B0F0"/>
                </a:solidFill>
              </a:rPr>
              <a:t>rank correlation </a:t>
            </a:r>
            <a:r>
              <a:rPr kumimoji="1" lang="en-US" altLang="ja-JP" sz="3200" dirty="0" smtClean="0"/>
              <a:t>of word order </a:t>
            </a:r>
          </a:p>
          <a:p>
            <a:endParaRPr kumimoji="1" lang="en-US" altLang="ja-JP" sz="3200" dirty="0" smtClean="0"/>
          </a:p>
          <a:p>
            <a:r>
              <a:rPr lang="en-US" altLang="ja-JP" sz="3200" b="1" dirty="0" smtClean="0"/>
              <a:t>NIST</a:t>
            </a:r>
            <a:r>
              <a:rPr lang="en-US" altLang="ja-JP" sz="3200" dirty="0" smtClean="0"/>
              <a:t>: Evaluates local word order and correctness of </a:t>
            </a:r>
            <a:r>
              <a:rPr lang="en-US" altLang="ja-JP" sz="3200" dirty="0" smtClean="0">
                <a:solidFill>
                  <a:srgbClr val="00B0F0"/>
                </a:solidFill>
              </a:rPr>
              <a:t>infrequent words</a:t>
            </a:r>
          </a:p>
          <a:p>
            <a:endParaRPr lang="en-US" altLang="ja-JP" sz="3200" dirty="0" smtClean="0"/>
          </a:p>
          <a:p>
            <a:r>
              <a:rPr lang="en-US" altLang="ja-JP" sz="3200" b="1" dirty="0" smtClean="0"/>
              <a:t>Acceptability</a:t>
            </a:r>
            <a:r>
              <a:rPr lang="en-US" altLang="ja-JP" sz="3200" dirty="0" smtClean="0"/>
              <a:t>: Human evaluation</a:t>
            </a:r>
            <a:endParaRPr lang="en-US" altLang="ja-JP" sz="3200" dirty="0"/>
          </a:p>
        </p:txBody>
      </p:sp>
    </p:spTree>
    <p:extLst>
      <p:ext uri="{BB962C8B-B14F-4D97-AF65-F5344CB8AC3E}">
        <p14:creationId xmlns:p14="http://schemas.microsoft.com/office/powerpoint/2010/main" val="2082582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T</a:t>
            </a:r>
            <a:r>
              <a:rPr kumimoji="1" lang="en-US" altLang="ja-JP" dirty="0" smtClean="0"/>
              <a:t>ranslation quality</a:t>
            </a:r>
            <a:endParaRPr kumimoji="1" lang="ja-JP" altLang="en-US" dirty="0"/>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0591" y="1141739"/>
            <a:ext cx="8970818" cy="5313490"/>
          </a:xfrm>
          <a:prstGeom prst="rect">
            <a:avLst/>
          </a:prstGeom>
        </p:spPr>
      </p:pic>
      <p:sp>
        <p:nvSpPr>
          <p:cNvPr id="6" name="スライド番号プレースホルダー 5"/>
          <p:cNvSpPr>
            <a:spLocks noGrp="1"/>
          </p:cNvSpPr>
          <p:nvPr>
            <p:ph type="sldNum" sz="quarter" idx="12"/>
          </p:nvPr>
        </p:nvSpPr>
        <p:spPr/>
        <p:txBody>
          <a:bodyPr/>
          <a:lstStyle/>
          <a:p>
            <a:fld id="{3128ED91-EF65-4D44-BCB8-B3F9A0E40E4A}" type="slidenum">
              <a:rPr lang="ja-JP" altLang="en-US" smtClean="0"/>
              <a:pPr/>
              <a:t>12</a:t>
            </a:fld>
            <a:r>
              <a:rPr lang="en-US" altLang="ja-JP" smtClean="0"/>
              <a:t>/22</a:t>
            </a:r>
            <a:endParaRPr lang="ja-JP" altLang="en-US" dirty="0"/>
          </a:p>
        </p:txBody>
      </p:sp>
      <p:sp>
        <p:nvSpPr>
          <p:cNvPr id="7" name="円/楕円 6"/>
          <p:cNvSpPr/>
          <p:nvPr/>
        </p:nvSpPr>
        <p:spPr>
          <a:xfrm>
            <a:off x="3979818" y="1730829"/>
            <a:ext cx="740228" cy="740228"/>
          </a:xfrm>
          <a:prstGeom prst="ellipse">
            <a:avLst/>
          </a:prstGeom>
          <a:ln w="31750">
            <a:solidFill>
              <a:srgbClr val="00B0F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円/楕円 8"/>
          <p:cNvSpPr/>
          <p:nvPr/>
        </p:nvSpPr>
        <p:spPr>
          <a:xfrm>
            <a:off x="2417355" y="3526972"/>
            <a:ext cx="740228" cy="740228"/>
          </a:xfrm>
          <a:prstGeom prst="ellipse">
            <a:avLst/>
          </a:prstGeom>
          <a:ln w="31750">
            <a:solidFill>
              <a:srgbClr val="00B0F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円/楕円 9"/>
          <p:cNvSpPr/>
          <p:nvPr/>
        </p:nvSpPr>
        <p:spPr>
          <a:xfrm>
            <a:off x="5556069" y="2704012"/>
            <a:ext cx="740228" cy="740228"/>
          </a:xfrm>
          <a:prstGeom prst="ellipse">
            <a:avLst/>
          </a:prstGeom>
          <a:ln w="31750">
            <a:solidFill>
              <a:srgbClr val="00B0F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円/楕円 10"/>
          <p:cNvSpPr/>
          <p:nvPr/>
        </p:nvSpPr>
        <p:spPr>
          <a:xfrm>
            <a:off x="7119753" y="2937163"/>
            <a:ext cx="740228" cy="740228"/>
          </a:xfrm>
          <a:prstGeom prst="ellipse">
            <a:avLst/>
          </a:prstGeom>
          <a:ln w="31750">
            <a:solidFill>
              <a:srgbClr val="00B0F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円/楕円 13"/>
          <p:cNvSpPr/>
          <p:nvPr/>
        </p:nvSpPr>
        <p:spPr>
          <a:xfrm>
            <a:off x="8698180" y="1295401"/>
            <a:ext cx="740228" cy="740228"/>
          </a:xfrm>
          <a:prstGeom prst="ellipse">
            <a:avLst/>
          </a:prstGeom>
          <a:ln w="31750">
            <a:solidFill>
              <a:srgbClr val="00B0F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1821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QA accuracy</a:t>
            </a:r>
            <a:endParaRPr kumimoji="1" lang="ja-JP" altLang="en-US" dirty="0"/>
          </a:p>
        </p:txBody>
      </p:sp>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l="-94"/>
          <a:stretch/>
        </p:blipFill>
        <p:spPr>
          <a:xfrm>
            <a:off x="2966484" y="985710"/>
            <a:ext cx="8395198" cy="5490346"/>
          </a:xfrm>
          <a:prstGeom prst="rect">
            <a:avLst/>
          </a:prstGeom>
        </p:spPr>
      </p:pic>
      <p:sp>
        <p:nvSpPr>
          <p:cNvPr id="6" name="スライド番号プレースホルダー 5"/>
          <p:cNvSpPr>
            <a:spLocks noGrp="1"/>
          </p:cNvSpPr>
          <p:nvPr>
            <p:ph type="sldNum" sz="quarter" idx="12"/>
          </p:nvPr>
        </p:nvSpPr>
        <p:spPr/>
        <p:txBody>
          <a:bodyPr/>
          <a:lstStyle/>
          <a:p>
            <a:fld id="{3128ED91-EF65-4D44-BCB8-B3F9A0E40E4A}" type="slidenum">
              <a:rPr lang="ja-JP" altLang="en-US" smtClean="0"/>
              <a:pPr/>
              <a:t>13</a:t>
            </a:fld>
            <a:r>
              <a:rPr lang="en-US" altLang="ja-JP" smtClean="0"/>
              <a:t>/22</a:t>
            </a:r>
            <a:endParaRPr lang="ja-JP" altLang="en-US" dirty="0"/>
          </a:p>
        </p:txBody>
      </p:sp>
    </p:spTree>
    <p:extLst>
      <p:ext uri="{BB962C8B-B14F-4D97-AF65-F5344CB8AC3E}">
        <p14:creationId xmlns:p14="http://schemas.microsoft.com/office/powerpoint/2010/main" val="194719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T</a:t>
            </a:r>
            <a:r>
              <a:rPr kumimoji="1" lang="en-US" altLang="ja-JP" dirty="0" smtClean="0"/>
              <a:t>ranslation quality and QA accuracy</a:t>
            </a:r>
            <a:endParaRPr kumimoji="1" lang="ja-JP" altLang="en-US" dirty="0"/>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l="79138" t="6687"/>
          <a:stretch/>
        </p:blipFill>
        <p:spPr>
          <a:xfrm>
            <a:off x="1950996" y="1755802"/>
            <a:ext cx="1839311" cy="5123218"/>
          </a:xfrm>
          <a:prstGeom prst="rect">
            <a:avLst/>
          </a:prstGeom>
        </p:spPr>
      </p:pic>
      <p:pic>
        <p:nvPicPr>
          <p:cNvPr id="5" name="図 4"/>
          <p:cNvPicPr>
            <a:picLocks noChangeAspect="1"/>
          </p:cNvPicPr>
          <p:nvPr/>
        </p:nvPicPr>
        <p:blipFill rotWithShape="1">
          <a:blip r:embed="rId4" cstate="print">
            <a:extLst>
              <a:ext uri="{28A0092B-C50C-407E-A947-70E740481C1C}">
                <a14:useLocalDpi xmlns:a14="http://schemas.microsoft.com/office/drawing/2010/main" val="0"/>
              </a:ext>
            </a:extLst>
          </a:blip>
          <a:srcRect l="20062"/>
          <a:stretch/>
        </p:blipFill>
        <p:spPr>
          <a:xfrm>
            <a:off x="4657060" y="985710"/>
            <a:ext cx="6704622" cy="5490346"/>
          </a:xfrm>
          <a:prstGeom prst="rect">
            <a:avLst/>
          </a:prstGeom>
        </p:spPr>
      </p:pic>
      <p:sp>
        <p:nvSpPr>
          <p:cNvPr id="6" name="スライド番号プレースホルダー 5"/>
          <p:cNvSpPr>
            <a:spLocks noGrp="1"/>
          </p:cNvSpPr>
          <p:nvPr>
            <p:ph type="sldNum" sz="quarter" idx="12"/>
          </p:nvPr>
        </p:nvSpPr>
        <p:spPr/>
        <p:txBody>
          <a:bodyPr/>
          <a:lstStyle/>
          <a:p>
            <a:fld id="{3128ED91-EF65-4D44-BCB8-B3F9A0E40E4A}" type="slidenum">
              <a:rPr lang="ja-JP" altLang="en-US" smtClean="0"/>
              <a:pPr/>
              <a:t>14</a:t>
            </a:fld>
            <a:r>
              <a:rPr lang="en-US" altLang="ja-JP" smtClean="0"/>
              <a:t>/22</a:t>
            </a:r>
            <a:endParaRPr lang="ja-JP" altLang="en-US" dirty="0"/>
          </a:p>
        </p:txBody>
      </p:sp>
      <p:sp>
        <p:nvSpPr>
          <p:cNvPr id="3" name="下矢印 2"/>
          <p:cNvSpPr/>
          <p:nvPr/>
        </p:nvSpPr>
        <p:spPr>
          <a:xfrm rot="2317095">
            <a:off x="2992062" y="3145958"/>
            <a:ext cx="484632" cy="978408"/>
          </a:xfrm>
          <a:prstGeom prst="downArrow">
            <a:avLst/>
          </a:prstGeom>
          <a:solidFill>
            <a:srgbClr val="FF0000"/>
          </a:solidFill>
          <a:ln w="3175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下矢印 6"/>
          <p:cNvSpPr/>
          <p:nvPr/>
        </p:nvSpPr>
        <p:spPr>
          <a:xfrm rot="2047851">
            <a:off x="8291396" y="3131743"/>
            <a:ext cx="484632" cy="978408"/>
          </a:xfrm>
          <a:prstGeom prst="downArrow">
            <a:avLst/>
          </a:prstGeom>
          <a:solidFill>
            <a:srgbClr val="FF0000"/>
          </a:solidFill>
          <a:ln w="3175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8121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T</a:t>
            </a:r>
            <a:r>
              <a:rPr kumimoji="1" lang="en-US" altLang="ja-JP" dirty="0" smtClean="0"/>
              <a:t>ranslation quality and QA accuracy</a:t>
            </a:r>
            <a:endParaRPr kumimoji="1" lang="ja-JP" altLang="en-US" dirty="0"/>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l="45383" t="4336" r="37872" b="8980"/>
          <a:stretch/>
        </p:blipFill>
        <p:spPr>
          <a:xfrm>
            <a:off x="2065081" y="1620748"/>
            <a:ext cx="1476260" cy="4759286"/>
          </a:xfrm>
          <a:prstGeom prst="rect">
            <a:avLst/>
          </a:prstGeom>
        </p:spPr>
      </p:pic>
      <p:pic>
        <p:nvPicPr>
          <p:cNvPr id="5" name="図 4"/>
          <p:cNvPicPr>
            <a:picLocks noChangeAspect="1"/>
          </p:cNvPicPr>
          <p:nvPr/>
        </p:nvPicPr>
        <p:blipFill rotWithShape="1">
          <a:blip r:embed="rId4" cstate="print">
            <a:extLst>
              <a:ext uri="{28A0092B-C50C-407E-A947-70E740481C1C}">
                <a14:useLocalDpi xmlns:a14="http://schemas.microsoft.com/office/drawing/2010/main" val="0"/>
              </a:ext>
            </a:extLst>
          </a:blip>
          <a:srcRect l="20062"/>
          <a:stretch/>
        </p:blipFill>
        <p:spPr>
          <a:xfrm>
            <a:off x="4657060" y="985712"/>
            <a:ext cx="6704622" cy="5490346"/>
          </a:xfrm>
          <a:prstGeom prst="rect">
            <a:avLst/>
          </a:prstGeom>
        </p:spPr>
      </p:pic>
      <p:sp>
        <p:nvSpPr>
          <p:cNvPr id="6" name="スライド番号プレースホルダー 5"/>
          <p:cNvSpPr>
            <a:spLocks noGrp="1"/>
          </p:cNvSpPr>
          <p:nvPr>
            <p:ph type="sldNum" sz="quarter" idx="12"/>
          </p:nvPr>
        </p:nvSpPr>
        <p:spPr/>
        <p:txBody>
          <a:bodyPr/>
          <a:lstStyle/>
          <a:p>
            <a:fld id="{3128ED91-EF65-4D44-BCB8-B3F9A0E40E4A}" type="slidenum">
              <a:rPr lang="ja-JP" altLang="en-US" smtClean="0"/>
              <a:pPr/>
              <a:t>15</a:t>
            </a:fld>
            <a:r>
              <a:rPr lang="en-US" altLang="ja-JP" smtClean="0"/>
              <a:t>/22</a:t>
            </a:r>
            <a:endParaRPr lang="ja-JP" altLang="en-US" dirty="0"/>
          </a:p>
        </p:txBody>
      </p:sp>
      <p:sp>
        <p:nvSpPr>
          <p:cNvPr id="3" name="右矢印 2"/>
          <p:cNvSpPr/>
          <p:nvPr/>
        </p:nvSpPr>
        <p:spPr>
          <a:xfrm rot="7450961">
            <a:off x="2523306" y="3468711"/>
            <a:ext cx="978408" cy="484632"/>
          </a:xfrm>
          <a:prstGeom prst="rightArrow">
            <a:avLst/>
          </a:prstGeom>
          <a:solidFill>
            <a:srgbClr val="00B0F0"/>
          </a:solidFill>
          <a:ln w="31750">
            <a:solidFill>
              <a:srgbClr val="00B0F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右矢印 8"/>
          <p:cNvSpPr/>
          <p:nvPr/>
        </p:nvSpPr>
        <p:spPr>
          <a:xfrm rot="7458162">
            <a:off x="6843624" y="2914741"/>
            <a:ext cx="1145136" cy="571362"/>
          </a:xfrm>
          <a:prstGeom prst="rightArrow">
            <a:avLst/>
          </a:prstGeom>
          <a:solidFill>
            <a:srgbClr val="00B0F0"/>
          </a:solidFill>
          <a:ln w="31750">
            <a:solidFill>
              <a:srgbClr val="00B0F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760437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Sentence-level analysis</a:t>
            </a:r>
            <a:endParaRPr kumimoji="1" lang="ja-JP" altLang="en-US" dirty="0"/>
          </a:p>
        </p:txBody>
      </p:sp>
      <p:sp>
        <p:nvSpPr>
          <p:cNvPr id="3" name="テキスト プレースホルダー 2"/>
          <p:cNvSpPr>
            <a:spLocks noGrp="1"/>
          </p:cNvSpPr>
          <p:nvPr>
            <p:ph type="body" sz="quarter" idx="14"/>
          </p:nvPr>
        </p:nvSpPr>
        <p:spPr/>
        <p:txBody>
          <a:bodyPr/>
          <a:lstStyle/>
          <a:p>
            <a:r>
              <a:rPr kumimoji="1" lang="en-US" altLang="ja-JP" dirty="0" smtClean="0"/>
              <a:t>47% questions of OR set are not answered correctly</a:t>
            </a:r>
            <a:r>
              <a:rPr lang="en-US" altLang="ja-JP" dirty="0" smtClean="0"/>
              <a:t/>
            </a:r>
            <a:br>
              <a:rPr lang="en-US" altLang="ja-JP" dirty="0" smtClean="0"/>
            </a:br>
            <a:r>
              <a:rPr lang="en-US" altLang="ja-JP" dirty="0" smtClean="0">
                <a:sym typeface="Wingdings" panose="05000000000000000000" pitchFamily="2" charset="2"/>
              </a:rPr>
              <a:t> </a:t>
            </a:r>
            <a:r>
              <a:rPr lang="en-US" altLang="ja-JP" dirty="0">
                <a:sym typeface="Wingdings" panose="05000000000000000000" pitchFamily="2" charset="2"/>
              </a:rPr>
              <a:t>T</a:t>
            </a:r>
            <a:r>
              <a:rPr lang="en-US" altLang="ja-JP" dirty="0" smtClean="0">
                <a:sym typeface="Wingdings" panose="05000000000000000000" pitchFamily="2" charset="2"/>
              </a:rPr>
              <a:t>hese questions might be </a:t>
            </a:r>
            <a:r>
              <a:rPr lang="en-US" altLang="ja-JP" dirty="0" smtClean="0">
                <a:solidFill>
                  <a:srgbClr val="FF0000"/>
                </a:solidFill>
                <a:sym typeface="Wingdings" panose="05000000000000000000" pitchFamily="2" charset="2"/>
              </a:rPr>
              <a:t>difficult to answer </a:t>
            </a:r>
            <a:br>
              <a:rPr lang="en-US" altLang="ja-JP" dirty="0" smtClean="0">
                <a:solidFill>
                  <a:srgbClr val="FF0000"/>
                </a:solidFill>
                <a:sym typeface="Wingdings" panose="05000000000000000000" pitchFamily="2" charset="2"/>
              </a:rPr>
            </a:br>
            <a:r>
              <a:rPr lang="en-US" altLang="ja-JP" dirty="0" smtClean="0">
                <a:sym typeface="Wingdings" panose="05000000000000000000" pitchFamily="2" charset="2"/>
              </a:rPr>
              <a:t>     even with the correct translation result</a:t>
            </a:r>
          </a:p>
          <a:p>
            <a:endParaRPr lang="en-US" altLang="ja-JP" dirty="0" smtClean="0">
              <a:sym typeface="Wingdings" panose="05000000000000000000" pitchFamily="2" charset="2"/>
            </a:endParaRPr>
          </a:p>
          <a:p>
            <a:pPr>
              <a:buFont typeface="Wingdings" panose="05000000000000000000" pitchFamily="2" charset="2"/>
              <a:buChar char="è"/>
            </a:pPr>
            <a:r>
              <a:rPr kumimoji="1" lang="en-US" altLang="ja-JP" dirty="0" smtClean="0">
                <a:sym typeface="Wingdings" panose="05000000000000000000" pitchFamily="2" charset="2"/>
              </a:rPr>
              <a:t>Dividing questions into two groups</a:t>
            </a:r>
          </a:p>
          <a:p>
            <a:pPr lvl="1"/>
            <a:r>
              <a:rPr kumimoji="1" lang="en-US" altLang="ja-JP" dirty="0" smtClean="0"/>
              <a:t>Correct group (141*5=705 questions): </a:t>
            </a:r>
            <a:br>
              <a:rPr kumimoji="1" lang="en-US" altLang="ja-JP" dirty="0" smtClean="0"/>
            </a:br>
            <a:r>
              <a:rPr kumimoji="1" lang="en-US" altLang="ja-JP" dirty="0" smtClean="0"/>
              <a:t>Translated from 141 questions </a:t>
            </a:r>
            <a:r>
              <a:rPr kumimoji="1" lang="en-US" altLang="ja-JP" dirty="0" smtClean="0">
                <a:solidFill>
                  <a:srgbClr val="00B0F0"/>
                </a:solidFill>
              </a:rPr>
              <a:t>answered correctly in OR set</a:t>
            </a:r>
          </a:p>
          <a:p>
            <a:pPr lvl="1"/>
            <a:r>
              <a:rPr lang="en-US" altLang="ja-JP" dirty="0" smtClean="0"/>
              <a:t>Incorrect group (123*5=615 questions):</a:t>
            </a:r>
            <a:r>
              <a:rPr lang="en-US" altLang="ja-JP" dirty="0"/>
              <a:t/>
            </a:r>
            <a:br>
              <a:rPr lang="en-US" altLang="ja-JP" dirty="0"/>
            </a:br>
            <a:r>
              <a:rPr lang="en-US" altLang="ja-JP" dirty="0" smtClean="0"/>
              <a:t>Translated from remaining 123 questions in OR set</a:t>
            </a:r>
          </a:p>
        </p:txBody>
      </p:sp>
      <p:sp>
        <p:nvSpPr>
          <p:cNvPr id="4" name="スライド番号プレースホルダー 3"/>
          <p:cNvSpPr>
            <a:spLocks noGrp="1"/>
          </p:cNvSpPr>
          <p:nvPr>
            <p:ph type="sldNum" sz="quarter" idx="12"/>
          </p:nvPr>
        </p:nvSpPr>
        <p:spPr/>
        <p:txBody>
          <a:bodyPr/>
          <a:lstStyle/>
          <a:p>
            <a:fld id="{3128ED91-EF65-4D44-BCB8-B3F9A0E40E4A}" type="slidenum">
              <a:rPr lang="ja-JP" altLang="en-US" smtClean="0"/>
              <a:pPr/>
              <a:t>16</a:t>
            </a:fld>
            <a:r>
              <a:rPr lang="en-US" altLang="ja-JP" smtClean="0"/>
              <a:t>/22</a:t>
            </a:r>
            <a:endParaRPr lang="ja-JP" altLang="en-US" dirty="0"/>
          </a:p>
        </p:txBody>
      </p:sp>
    </p:spTree>
    <p:extLst>
      <p:ext uri="{BB962C8B-B14F-4D97-AF65-F5344CB8AC3E}">
        <p14:creationId xmlns:p14="http://schemas.microsoft.com/office/powerpoint/2010/main" val="1497985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Sentence-level </a:t>
            </a:r>
            <a:r>
              <a:rPr lang="en-US" altLang="ja-JP" dirty="0" smtClean="0"/>
              <a:t>correlation</a:t>
            </a:r>
            <a:endParaRPr kumimoji="1" lang="ja-JP" altLang="en-US" dirty="0"/>
          </a:p>
        </p:txBody>
      </p:sp>
      <mc:AlternateContent xmlns:mc="http://schemas.openxmlformats.org/markup-compatibility/2006" xmlns:a14="http://schemas.microsoft.com/office/drawing/2010/main">
        <mc:Choice Requires="a14">
          <p:graphicFrame>
            <p:nvGraphicFramePr>
              <p:cNvPr id="4" name="表 3"/>
              <p:cNvGraphicFramePr>
                <a:graphicFrameLocks noGrp="1"/>
              </p:cNvGraphicFramePr>
              <p:nvPr>
                <p:extLst>
                  <p:ext uri="{D42A27DB-BD31-4B8C-83A1-F6EECF244321}">
                    <p14:modId xmlns:p14="http://schemas.microsoft.com/office/powerpoint/2010/main" val="2797354807"/>
                  </p:ext>
                </p:extLst>
              </p:nvPr>
            </p:nvGraphicFramePr>
            <p:xfrm>
              <a:off x="702854" y="1234233"/>
              <a:ext cx="7245450" cy="3645016"/>
            </p:xfrm>
            <a:graphic>
              <a:graphicData uri="http://schemas.openxmlformats.org/drawingml/2006/table">
                <a:tbl>
                  <a:tblPr firstRow="1" bandRow="1">
                    <a:tableStyleId>{D7AC3CCA-C797-4891-BE02-D94E43425B78}</a:tableStyleId>
                  </a:tblPr>
                  <a:tblGrid>
                    <a:gridCol w="2157105"/>
                    <a:gridCol w="2408663"/>
                    <a:gridCol w="2679682"/>
                  </a:tblGrid>
                  <a:tr h="600733">
                    <a:tc>
                      <a:txBody>
                        <a:bodyPr/>
                        <a:lstStyle/>
                        <a:p>
                          <a:pPr algn="ctr"/>
                          <a:r>
                            <a:rPr kumimoji="1" lang="en-US" altLang="ja-JP" sz="2800" dirty="0" smtClean="0"/>
                            <a:t>Metrics</a:t>
                          </a:r>
                          <a:endParaRPr kumimoji="1" lang="ja-JP" altLang="en-US" sz="2800" dirty="0"/>
                        </a:p>
                      </a:txBody>
                      <a:tcPr anchor="ctr"/>
                    </a:tc>
                    <a:tc>
                      <a:txBody>
                        <a:bodyPr/>
                        <a:lstStyle/>
                        <a:p>
                          <a:pPr algn="ctr"/>
                          <a14:m>
                            <m:oMath xmlns:m="http://schemas.openxmlformats.org/officeDocument/2006/math">
                              <m:sSup>
                                <m:sSupPr>
                                  <m:ctrlPr>
                                    <a:rPr kumimoji="1" lang="en-US" altLang="ja-JP" sz="2800" b="1" i="1" smtClean="0">
                                      <a:latin typeface="Cambria Math" panose="02040503050406030204" pitchFamily="18" charset="0"/>
                                    </a:rPr>
                                  </m:ctrlPr>
                                </m:sSupPr>
                                <m:e>
                                  <m:r>
                                    <a:rPr kumimoji="1" lang="en-US" altLang="ja-JP" sz="2800" b="1" i="1" smtClean="0">
                                      <a:latin typeface="Cambria Math" panose="02040503050406030204" pitchFamily="18" charset="0"/>
                                    </a:rPr>
                                    <m:t>𝑹</m:t>
                                  </m:r>
                                </m:e>
                                <m:sup>
                                  <m:r>
                                    <a:rPr kumimoji="1" lang="en-US" altLang="ja-JP" sz="2800" b="1" i="1" smtClean="0">
                                      <a:latin typeface="Cambria Math" panose="02040503050406030204" pitchFamily="18" charset="0"/>
                                    </a:rPr>
                                    <m:t>𝟐</m:t>
                                  </m:r>
                                </m:sup>
                              </m:sSup>
                            </m:oMath>
                          </a14:m>
                          <a:r>
                            <a:rPr kumimoji="1" lang="en-US" altLang="ja-JP" sz="2800" dirty="0" smtClean="0"/>
                            <a:t> </a:t>
                          </a:r>
                          <a:br>
                            <a:rPr kumimoji="1" lang="en-US" altLang="ja-JP" sz="2800" dirty="0" smtClean="0"/>
                          </a:br>
                          <a:r>
                            <a:rPr kumimoji="1" lang="en-US" altLang="ja-JP" sz="2800" dirty="0" smtClean="0"/>
                            <a:t>(correct group)</a:t>
                          </a:r>
                          <a:endParaRPr kumimoji="1" lang="ja-JP" altLang="en-US" sz="2800" dirty="0"/>
                        </a:p>
                      </a:txBody>
                      <a:tcPr anchor="ctr"/>
                    </a:tc>
                    <a:tc>
                      <a:txBody>
                        <a:bodyPr/>
                        <a:lstStyle/>
                        <a:p>
                          <a:pPr algn="ctr"/>
                          <a14:m>
                            <m:oMathPara xmlns:m="http://schemas.openxmlformats.org/officeDocument/2006/math">
                              <m:oMathParaPr>
                                <m:jc m:val="centerGroup"/>
                              </m:oMathParaPr>
                              <m:oMath xmlns:m="http://schemas.openxmlformats.org/officeDocument/2006/math">
                                <m:sSup>
                                  <m:sSupPr>
                                    <m:ctrlPr>
                                      <a:rPr kumimoji="1" lang="en-US" altLang="ja-JP" sz="2800" b="1" i="1" smtClean="0">
                                        <a:latin typeface="Cambria Math" panose="02040503050406030204" pitchFamily="18" charset="0"/>
                                      </a:rPr>
                                    </m:ctrlPr>
                                  </m:sSupPr>
                                  <m:e>
                                    <m:r>
                                      <a:rPr kumimoji="1" lang="en-US" altLang="ja-JP" sz="2800" b="1" i="1" smtClean="0">
                                        <a:latin typeface="Cambria Math" panose="02040503050406030204" pitchFamily="18" charset="0"/>
                                      </a:rPr>
                                      <m:t>𝑹</m:t>
                                    </m:r>
                                  </m:e>
                                  <m:sup>
                                    <m:r>
                                      <a:rPr kumimoji="1" lang="en-US" altLang="ja-JP" sz="2800" b="1" i="1" smtClean="0">
                                        <a:latin typeface="Cambria Math" panose="02040503050406030204" pitchFamily="18" charset="0"/>
                                      </a:rPr>
                                      <m:t>𝟐</m:t>
                                    </m:r>
                                  </m:sup>
                                </m:sSup>
                              </m:oMath>
                            </m:oMathPara>
                          </a14:m>
                          <a:endParaRPr kumimoji="1" lang="en-US" altLang="ja-JP" sz="2800" b="1" dirty="0" smtClean="0"/>
                        </a:p>
                        <a:p>
                          <a:pPr algn="ctr"/>
                          <a:r>
                            <a:rPr kumimoji="1" lang="en-US" altLang="ja-JP" sz="2800" dirty="0" smtClean="0"/>
                            <a:t>(incorrect group)</a:t>
                          </a:r>
                          <a:endParaRPr kumimoji="1" lang="ja-JP" altLang="en-US" sz="2800" dirty="0"/>
                        </a:p>
                      </a:txBody>
                      <a:tcPr anchor="ctr"/>
                    </a:tc>
                  </a:tr>
                  <a:tr h="335811">
                    <a:tc>
                      <a:txBody>
                        <a:bodyPr/>
                        <a:lstStyle/>
                        <a:p>
                          <a:pPr algn="ctr"/>
                          <a:r>
                            <a:rPr kumimoji="1" lang="en-US" altLang="ja-JP" sz="2800" dirty="0" smtClean="0"/>
                            <a:t>BLUE+1</a:t>
                          </a:r>
                          <a:endParaRPr kumimoji="1" lang="ja-JP" altLang="en-US" sz="2800" dirty="0"/>
                        </a:p>
                      </a:txBody>
                      <a:tcPr anchor="ctr"/>
                    </a:tc>
                    <a:tc>
                      <a:txBody>
                        <a:bodyPr/>
                        <a:lstStyle/>
                        <a:p>
                          <a:pPr algn="ctr"/>
                          <a:r>
                            <a:rPr kumimoji="1" lang="en-US" altLang="ja-JP" sz="2800" dirty="0" smtClean="0"/>
                            <a:t>0.900</a:t>
                          </a:r>
                          <a:endParaRPr kumimoji="1" lang="ja-JP" altLang="en-US" sz="2800" dirty="0"/>
                        </a:p>
                      </a:txBody>
                      <a:tcPr anchor="ctr"/>
                    </a:tc>
                    <a:tc>
                      <a:txBody>
                        <a:bodyPr/>
                        <a:lstStyle/>
                        <a:p>
                          <a:pPr algn="ctr"/>
                          <a:r>
                            <a:rPr kumimoji="1" lang="en-US" altLang="ja-JP" sz="2800" dirty="0" smtClean="0"/>
                            <a:t>0.007</a:t>
                          </a:r>
                          <a:endParaRPr kumimoji="1" lang="ja-JP" altLang="en-US" sz="2800" dirty="0"/>
                        </a:p>
                      </a:txBody>
                      <a:tcPr anchor="ctr"/>
                    </a:tc>
                  </a:tr>
                  <a:tr h="464422">
                    <a:tc>
                      <a:txBody>
                        <a:bodyPr/>
                        <a:lstStyle/>
                        <a:p>
                          <a:pPr algn="ctr"/>
                          <a:r>
                            <a:rPr kumimoji="1" lang="en-US" altLang="ja-JP" sz="2800" dirty="0" smtClean="0"/>
                            <a:t>1-WER</a:t>
                          </a:r>
                          <a:endParaRPr kumimoji="1" lang="ja-JP" altLang="en-US" sz="2800" dirty="0"/>
                        </a:p>
                      </a:txBody>
                      <a:tcPr anchor="ctr"/>
                    </a:tc>
                    <a:tc>
                      <a:txBody>
                        <a:bodyPr/>
                        <a:lstStyle/>
                        <a:p>
                          <a:pPr algn="ctr"/>
                          <a:r>
                            <a:rPr kumimoji="1" lang="en-US" altLang="ja-JP" sz="2800" dirty="0" smtClean="0"/>
                            <a:t>0.690</a:t>
                          </a:r>
                          <a:endParaRPr kumimoji="1" lang="ja-JP" altLang="en-US" sz="2800" dirty="0"/>
                        </a:p>
                      </a:txBody>
                      <a:tcPr anchor="ctr"/>
                    </a:tc>
                    <a:tc>
                      <a:txBody>
                        <a:bodyPr/>
                        <a:lstStyle/>
                        <a:p>
                          <a:pPr algn="ctr"/>
                          <a:r>
                            <a:rPr kumimoji="1" lang="en-US" altLang="ja-JP" sz="2800" dirty="0" smtClean="0"/>
                            <a:t>0.092</a:t>
                          </a:r>
                          <a:endParaRPr kumimoji="1" lang="ja-JP" altLang="en-US" sz="2800" dirty="0"/>
                        </a:p>
                      </a:txBody>
                      <a:tcPr anchor="ctr"/>
                    </a:tc>
                  </a:tr>
                  <a:tr h="617844">
                    <a:tc>
                      <a:txBody>
                        <a:bodyPr/>
                        <a:lstStyle/>
                        <a:p>
                          <a:pPr algn="ctr"/>
                          <a:r>
                            <a:rPr kumimoji="1" lang="en-US" altLang="ja-JP" sz="2800" dirty="0" smtClean="0"/>
                            <a:t>RIBES</a:t>
                          </a:r>
                          <a:endParaRPr kumimoji="1" lang="ja-JP" altLang="en-US" sz="2800" dirty="0"/>
                        </a:p>
                      </a:txBody>
                      <a:tcPr anchor="ctr"/>
                    </a:tc>
                    <a:tc>
                      <a:txBody>
                        <a:bodyPr/>
                        <a:lstStyle/>
                        <a:p>
                          <a:pPr algn="ctr"/>
                          <a:r>
                            <a:rPr kumimoji="1" lang="en-US" altLang="ja-JP" sz="2800" dirty="0" smtClean="0"/>
                            <a:t>0.418</a:t>
                          </a:r>
                          <a:endParaRPr kumimoji="1" lang="ja-JP" altLang="en-US" sz="2800" dirty="0"/>
                        </a:p>
                      </a:txBody>
                      <a:tcPr anchor="ctr"/>
                    </a:tc>
                    <a:tc>
                      <a:txBody>
                        <a:bodyPr/>
                        <a:lstStyle/>
                        <a:p>
                          <a:pPr algn="ctr"/>
                          <a:r>
                            <a:rPr kumimoji="1" lang="en-US" altLang="ja-JP" sz="2800" dirty="0" smtClean="0"/>
                            <a:t>0.311</a:t>
                          </a:r>
                          <a:endParaRPr kumimoji="1" lang="ja-JP" altLang="en-US" sz="2800" dirty="0"/>
                        </a:p>
                      </a:txBody>
                      <a:tcPr anchor="ctr"/>
                    </a:tc>
                  </a:tr>
                  <a:tr h="131306">
                    <a:tc>
                      <a:txBody>
                        <a:bodyPr/>
                        <a:lstStyle/>
                        <a:p>
                          <a:pPr algn="ctr"/>
                          <a:r>
                            <a:rPr kumimoji="1" lang="en-US" altLang="ja-JP" sz="2800" dirty="0" smtClean="0"/>
                            <a:t>NIST</a:t>
                          </a:r>
                          <a:endParaRPr kumimoji="1" lang="ja-JP" altLang="en-US" sz="2800" dirty="0"/>
                        </a:p>
                      </a:txBody>
                      <a:tcPr anchor="ctr"/>
                    </a:tc>
                    <a:tc>
                      <a:txBody>
                        <a:bodyPr/>
                        <a:lstStyle/>
                        <a:p>
                          <a:pPr algn="ctr"/>
                          <a:r>
                            <a:rPr kumimoji="1" lang="en-US" altLang="ja-JP" sz="2800" dirty="0" smtClean="0">
                              <a:solidFill>
                                <a:schemeClr val="tx1"/>
                              </a:solidFill>
                            </a:rPr>
                            <a:t>0.942</a:t>
                          </a:r>
                          <a:endParaRPr kumimoji="1" lang="ja-JP" altLang="en-US" sz="2800" dirty="0">
                            <a:solidFill>
                              <a:schemeClr val="tx1"/>
                            </a:solidFill>
                          </a:endParaRPr>
                        </a:p>
                      </a:txBody>
                      <a:tcPr anchor="ctr"/>
                    </a:tc>
                    <a:tc>
                      <a:txBody>
                        <a:bodyPr/>
                        <a:lstStyle/>
                        <a:p>
                          <a:pPr algn="ctr"/>
                          <a:r>
                            <a:rPr kumimoji="1" lang="en-US" altLang="ja-JP" sz="2800" dirty="0" smtClean="0"/>
                            <a:t>0.210</a:t>
                          </a:r>
                          <a:endParaRPr kumimoji="1" lang="ja-JP" altLang="en-US" sz="2800" dirty="0"/>
                        </a:p>
                      </a:txBody>
                      <a:tcPr anchor="ctr"/>
                    </a:tc>
                  </a:tr>
                  <a:tr h="204160">
                    <a:tc>
                      <a:txBody>
                        <a:bodyPr/>
                        <a:lstStyle/>
                        <a:p>
                          <a:pPr algn="ctr"/>
                          <a:r>
                            <a:rPr kumimoji="1" lang="en-US" altLang="ja-JP" sz="2800" dirty="0" smtClean="0"/>
                            <a:t>Acceptability</a:t>
                          </a:r>
                          <a:endParaRPr kumimoji="1" lang="ja-JP" altLang="en-US" sz="2800" dirty="0"/>
                        </a:p>
                      </a:txBody>
                      <a:tcPr anchor="ctr"/>
                    </a:tc>
                    <a:tc>
                      <a:txBody>
                        <a:bodyPr/>
                        <a:lstStyle/>
                        <a:p>
                          <a:pPr algn="ctr"/>
                          <a:r>
                            <a:rPr kumimoji="1" lang="en-US" altLang="ja-JP" sz="2800" dirty="0" smtClean="0"/>
                            <a:t>0.890</a:t>
                          </a:r>
                          <a:endParaRPr kumimoji="1" lang="ja-JP" altLang="en-US" sz="2800" dirty="0"/>
                        </a:p>
                      </a:txBody>
                      <a:tcPr anchor="ctr"/>
                    </a:tc>
                    <a:tc>
                      <a:txBody>
                        <a:bodyPr/>
                        <a:lstStyle/>
                        <a:p>
                          <a:pPr algn="ctr"/>
                          <a:r>
                            <a:rPr kumimoji="1" lang="en-US" altLang="ja-JP" sz="2800" dirty="0" smtClean="0"/>
                            <a:t>0.547</a:t>
                          </a:r>
                          <a:endParaRPr kumimoji="1" lang="ja-JP" altLang="en-US" sz="2800" dirty="0"/>
                        </a:p>
                      </a:txBody>
                      <a:tcPr anchor="ctr"/>
                    </a:tc>
                  </a:tr>
                </a:tbl>
              </a:graphicData>
            </a:graphic>
          </p:graphicFrame>
        </mc:Choice>
        <mc:Fallback xmlns="">
          <p:graphicFrame>
            <p:nvGraphicFramePr>
              <p:cNvPr id="4" name="表 3"/>
              <p:cNvGraphicFramePr>
                <a:graphicFrameLocks noGrp="1"/>
              </p:cNvGraphicFramePr>
              <p:nvPr>
                <p:extLst>
                  <p:ext uri="{D42A27DB-BD31-4B8C-83A1-F6EECF244321}">
                    <p14:modId xmlns:p14="http://schemas.microsoft.com/office/powerpoint/2010/main" val="2797354807"/>
                  </p:ext>
                </p:extLst>
              </p:nvPr>
            </p:nvGraphicFramePr>
            <p:xfrm>
              <a:off x="702854" y="1234233"/>
              <a:ext cx="7245450" cy="3645016"/>
            </p:xfrm>
            <a:graphic>
              <a:graphicData uri="http://schemas.openxmlformats.org/drawingml/2006/table">
                <a:tbl>
                  <a:tblPr firstRow="1" bandRow="1">
                    <a:tableStyleId>{D7AC3CCA-C797-4891-BE02-D94E43425B78}</a:tableStyleId>
                  </a:tblPr>
                  <a:tblGrid>
                    <a:gridCol w="2157105"/>
                    <a:gridCol w="2408663"/>
                    <a:gridCol w="2679682"/>
                  </a:tblGrid>
                  <a:tr h="954532">
                    <a:tc>
                      <a:txBody>
                        <a:bodyPr/>
                        <a:lstStyle/>
                        <a:p>
                          <a:pPr algn="ctr"/>
                          <a:r>
                            <a:rPr kumimoji="1" lang="en-US" altLang="ja-JP" sz="2800" dirty="0" smtClean="0"/>
                            <a:t>Metrics</a:t>
                          </a:r>
                          <a:endParaRPr kumimoji="1" lang="ja-JP" altLang="en-US" sz="2800" dirty="0"/>
                        </a:p>
                      </a:txBody>
                      <a:tcPr anchor="ctr"/>
                    </a:tc>
                    <a:tc>
                      <a:txBody>
                        <a:bodyPr/>
                        <a:lstStyle/>
                        <a:p>
                          <a:endParaRPr lang="ja-JP"/>
                        </a:p>
                      </a:txBody>
                      <a:tcPr anchor="ctr">
                        <a:blipFill rotWithShape="0">
                          <a:blip r:embed="rId3"/>
                          <a:stretch>
                            <a:fillRect l="-89873" t="-637" r="-111899" b="-299363"/>
                          </a:stretch>
                        </a:blipFill>
                      </a:tcPr>
                    </a:tc>
                    <a:tc>
                      <a:txBody>
                        <a:bodyPr/>
                        <a:lstStyle/>
                        <a:p>
                          <a:endParaRPr lang="ja-JP"/>
                        </a:p>
                      </a:txBody>
                      <a:tcPr anchor="ctr">
                        <a:blipFill rotWithShape="0">
                          <a:blip r:embed="rId3"/>
                          <a:stretch>
                            <a:fillRect l="-170455" t="-637" r="-455" b="-299363"/>
                          </a:stretch>
                        </a:blipFill>
                      </a:tcPr>
                    </a:tc>
                  </a:tr>
                  <a:tr h="518160">
                    <a:tc>
                      <a:txBody>
                        <a:bodyPr/>
                        <a:lstStyle/>
                        <a:p>
                          <a:pPr algn="ctr"/>
                          <a:r>
                            <a:rPr kumimoji="1" lang="en-US" altLang="ja-JP" sz="2800" dirty="0" smtClean="0"/>
                            <a:t>BLUE+1</a:t>
                          </a:r>
                          <a:endParaRPr kumimoji="1" lang="ja-JP" altLang="en-US" sz="2800" dirty="0"/>
                        </a:p>
                      </a:txBody>
                      <a:tcPr anchor="ctr"/>
                    </a:tc>
                    <a:tc>
                      <a:txBody>
                        <a:bodyPr/>
                        <a:lstStyle/>
                        <a:p>
                          <a:pPr algn="ctr"/>
                          <a:r>
                            <a:rPr kumimoji="1" lang="en-US" altLang="ja-JP" sz="2800" dirty="0" smtClean="0"/>
                            <a:t>0.900</a:t>
                          </a:r>
                          <a:endParaRPr kumimoji="1" lang="ja-JP" altLang="en-US" sz="2800" dirty="0"/>
                        </a:p>
                      </a:txBody>
                      <a:tcPr anchor="ctr"/>
                    </a:tc>
                    <a:tc>
                      <a:txBody>
                        <a:bodyPr/>
                        <a:lstStyle/>
                        <a:p>
                          <a:pPr algn="ctr"/>
                          <a:r>
                            <a:rPr kumimoji="1" lang="en-US" altLang="ja-JP" sz="2800" dirty="0" smtClean="0"/>
                            <a:t>0.007</a:t>
                          </a:r>
                          <a:endParaRPr kumimoji="1" lang="ja-JP" altLang="en-US" sz="2800" dirty="0"/>
                        </a:p>
                      </a:txBody>
                      <a:tcPr anchor="ctr"/>
                    </a:tc>
                  </a:tr>
                  <a:tr h="518160">
                    <a:tc>
                      <a:txBody>
                        <a:bodyPr/>
                        <a:lstStyle/>
                        <a:p>
                          <a:pPr algn="ctr"/>
                          <a:r>
                            <a:rPr kumimoji="1" lang="en-US" altLang="ja-JP" sz="2800" dirty="0" smtClean="0"/>
                            <a:t>1-WER</a:t>
                          </a:r>
                          <a:endParaRPr kumimoji="1" lang="ja-JP" altLang="en-US" sz="2800" dirty="0"/>
                        </a:p>
                      </a:txBody>
                      <a:tcPr anchor="ctr"/>
                    </a:tc>
                    <a:tc>
                      <a:txBody>
                        <a:bodyPr/>
                        <a:lstStyle/>
                        <a:p>
                          <a:pPr algn="ctr"/>
                          <a:r>
                            <a:rPr kumimoji="1" lang="en-US" altLang="ja-JP" sz="2800" dirty="0" smtClean="0"/>
                            <a:t>0.690</a:t>
                          </a:r>
                          <a:endParaRPr kumimoji="1" lang="ja-JP" altLang="en-US" sz="2800" dirty="0"/>
                        </a:p>
                      </a:txBody>
                      <a:tcPr anchor="ctr"/>
                    </a:tc>
                    <a:tc>
                      <a:txBody>
                        <a:bodyPr/>
                        <a:lstStyle/>
                        <a:p>
                          <a:pPr algn="ctr"/>
                          <a:r>
                            <a:rPr kumimoji="1" lang="en-US" altLang="ja-JP" sz="2800" dirty="0" smtClean="0"/>
                            <a:t>0.092</a:t>
                          </a:r>
                          <a:endParaRPr kumimoji="1" lang="ja-JP" altLang="en-US" sz="2800" dirty="0"/>
                        </a:p>
                      </a:txBody>
                      <a:tcPr anchor="ctr"/>
                    </a:tc>
                  </a:tr>
                  <a:tr h="617844">
                    <a:tc>
                      <a:txBody>
                        <a:bodyPr/>
                        <a:lstStyle/>
                        <a:p>
                          <a:pPr algn="ctr"/>
                          <a:r>
                            <a:rPr kumimoji="1" lang="en-US" altLang="ja-JP" sz="2800" dirty="0" smtClean="0"/>
                            <a:t>RIBES</a:t>
                          </a:r>
                          <a:endParaRPr kumimoji="1" lang="ja-JP" altLang="en-US" sz="2800" dirty="0"/>
                        </a:p>
                      </a:txBody>
                      <a:tcPr anchor="ctr"/>
                    </a:tc>
                    <a:tc>
                      <a:txBody>
                        <a:bodyPr/>
                        <a:lstStyle/>
                        <a:p>
                          <a:pPr algn="ctr"/>
                          <a:r>
                            <a:rPr kumimoji="1" lang="en-US" altLang="ja-JP" sz="2800" dirty="0" smtClean="0"/>
                            <a:t>0.418</a:t>
                          </a:r>
                          <a:endParaRPr kumimoji="1" lang="ja-JP" altLang="en-US" sz="2800" dirty="0"/>
                        </a:p>
                      </a:txBody>
                      <a:tcPr anchor="ctr"/>
                    </a:tc>
                    <a:tc>
                      <a:txBody>
                        <a:bodyPr/>
                        <a:lstStyle/>
                        <a:p>
                          <a:pPr algn="ctr"/>
                          <a:r>
                            <a:rPr kumimoji="1" lang="en-US" altLang="ja-JP" sz="2800" dirty="0" smtClean="0"/>
                            <a:t>0.311</a:t>
                          </a:r>
                          <a:endParaRPr kumimoji="1" lang="ja-JP" altLang="en-US" sz="2800" dirty="0"/>
                        </a:p>
                      </a:txBody>
                      <a:tcPr anchor="ctr"/>
                    </a:tc>
                  </a:tr>
                  <a:tr h="518160">
                    <a:tc>
                      <a:txBody>
                        <a:bodyPr/>
                        <a:lstStyle/>
                        <a:p>
                          <a:pPr algn="ctr"/>
                          <a:r>
                            <a:rPr kumimoji="1" lang="en-US" altLang="ja-JP" sz="2800" dirty="0" smtClean="0"/>
                            <a:t>NIST</a:t>
                          </a:r>
                          <a:endParaRPr kumimoji="1" lang="ja-JP" altLang="en-US" sz="2800" dirty="0"/>
                        </a:p>
                      </a:txBody>
                      <a:tcPr anchor="ctr"/>
                    </a:tc>
                    <a:tc>
                      <a:txBody>
                        <a:bodyPr/>
                        <a:lstStyle/>
                        <a:p>
                          <a:pPr algn="ctr"/>
                          <a:r>
                            <a:rPr kumimoji="1" lang="en-US" altLang="ja-JP" sz="2800" dirty="0" smtClean="0">
                              <a:solidFill>
                                <a:schemeClr val="tx1"/>
                              </a:solidFill>
                            </a:rPr>
                            <a:t>0.942</a:t>
                          </a:r>
                          <a:endParaRPr kumimoji="1" lang="ja-JP" altLang="en-US" sz="2800" dirty="0">
                            <a:solidFill>
                              <a:schemeClr val="tx1"/>
                            </a:solidFill>
                          </a:endParaRPr>
                        </a:p>
                      </a:txBody>
                      <a:tcPr anchor="ctr"/>
                    </a:tc>
                    <a:tc>
                      <a:txBody>
                        <a:bodyPr/>
                        <a:lstStyle/>
                        <a:p>
                          <a:pPr algn="ctr"/>
                          <a:r>
                            <a:rPr kumimoji="1" lang="en-US" altLang="ja-JP" sz="2800" dirty="0" smtClean="0"/>
                            <a:t>0.210</a:t>
                          </a:r>
                          <a:endParaRPr kumimoji="1" lang="ja-JP" altLang="en-US" sz="2800" dirty="0"/>
                        </a:p>
                      </a:txBody>
                      <a:tcPr anchor="ctr"/>
                    </a:tc>
                  </a:tr>
                  <a:tr h="518160">
                    <a:tc>
                      <a:txBody>
                        <a:bodyPr/>
                        <a:lstStyle/>
                        <a:p>
                          <a:pPr algn="ctr"/>
                          <a:r>
                            <a:rPr kumimoji="1" lang="en-US" altLang="ja-JP" sz="2800" dirty="0" smtClean="0"/>
                            <a:t>Acceptability</a:t>
                          </a:r>
                          <a:endParaRPr kumimoji="1" lang="ja-JP" altLang="en-US" sz="2800" dirty="0"/>
                        </a:p>
                      </a:txBody>
                      <a:tcPr anchor="ctr"/>
                    </a:tc>
                    <a:tc>
                      <a:txBody>
                        <a:bodyPr/>
                        <a:lstStyle/>
                        <a:p>
                          <a:pPr algn="ctr"/>
                          <a:r>
                            <a:rPr kumimoji="1" lang="en-US" altLang="ja-JP" sz="2800" dirty="0" smtClean="0"/>
                            <a:t>0.890</a:t>
                          </a:r>
                          <a:endParaRPr kumimoji="1" lang="ja-JP" altLang="en-US" sz="2800" dirty="0"/>
                        </a:p>
                      </a:txBody>
                      <a:tcPr anchor="ctr"/>
                    </a:tc>
                    <a:tc>
                      <a:txBody>
                        <a:bodyPr/>
                        <a:lstStyle/>
                        <a:p>
                          <a:pPr algn="ctr"/>
                          <a:r>
                            <a:rPr kumimoji="1" lang="en-US" altLang="ja-JP" sz="2800" dirty="0" smtClean="0"/>
                            <a:t>0.547</a:t>
                          </a:r>
                          <a:endParaRPr kumimoji="1" lang="ja-JP" altLang="en-US" sz="2800" dirty="0"/>
                        </a:p>
                      </a:txBody>
                      <a:tcPr anchor="ctr"/>
                    </a:tc>
                  </a:tr>
                </a:tbl>
              </a:graphicData>
            </a:graphic>
          </p:graphicFrame>
        </mc:Fallback>
      </mc:AlternateContent>
      <p:sp>
        <p:nvSpPr>
          <p:cNvPr id="3" name="スライド番号プレースホルダー 2"/>
          <p:cNvSpPr>
            <a:spLocks noGrp="1"/>
          </p:cNvSpPr>
          <p:nvPr>
            <p:ph type="sldNum" sz="quarter" idx="12"/>
          </p:nvPr>
        </p:nvSpPr>
        <p:spPr/>
        <p:txBody>
          <a:bodyPr/>
          <a:lstStyle/>
          <a:p>
            <a:fld id="{3128ED91-EF65-4D44-BCB8-B3F9A0E40E4A}" type="slidenum">
              <a:rPr lang="ja-JP" altLang="en-US" smtClean="0"/>
              <a:pPr/>
              <a:t>17</a:t>
            </a:fld>
            <a:r>
              <a:rPr lang="en-US" altLang="ja-JP" smtClean="0"/>
              <a:t>/22</a:t>
            </a:r>
            <a:endParaRPr lang="ja-JP" altLang="en-US" dirty="0"/>
          </a:p>
        </p:txBody>
      </p:sp>
    </p:spTree>
    <p:extLst>
      <p:ext uri="{BB962C8B-B14F-4D97-AF65-F5344CB8AC3E}">
        <p14:creationId xmlns:p14="http://schemas.microsoft.com/office/powerpoint/2010/main" val="2332962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Sentence-level </a:t>
            </a:r>
            <a:r>
              <a:rPr lang="en-US" altLang="ja-JP" dirty="0" smtClean="0"/>
              <a:t>correlation</a:t>
            </a:r>
            <a:endParaRPr kumimoji="1" lang="ja-JP" altLang="en-US" dirty="0"/>
          </a:p>
        </p:txBody>
      </p:sp>
      <mc:AlternateContent xmlns:mc="http://schemas.openxmlformats.org/markup-compatibility/2006" xmlns:a14="http://schemas.microsoft.com/office/drawing/2010/main">
        <mc:Choice Requires="a14">
          <p:graphicFrame>
            <p:nvGraphicFramePr>
              <p:cNvPr id="4" name="表 3"/>
              <p:cNvGraphicFramePr>
                <a:graphicFrameLocks noGrp="1"/>
              </p:cNvGraphicFramePr>
              <p:nvPr/>
            </p:nvGraphicFramePr>
            <p:xfrm>
              <a:off x="702854" y="1234233"/>
              <a:ext cx="7245450" cy="3645016"/>
            </p:xfrm>
            <a:graphic>
              <a:graphicData uri="http://schemas.openxmlformats.org/drawingml/2006/table">
                <a:tbl>
                  <a:tblPr firstRow="1" bandRow="1">
                    <a:tableStyleId>{D7AC3CCA-C797-4891-BE02-D94E43425B78}</a:tableStyleId>
                  </a:tblPr>
                  <a:tblGrid>
                    <a:gridCol w="2157105"/>
                    <a:gridCol w="2408663"/>
                    <a:gridCol w="2679682"/>
                  </a:tblGrid>
                  <a:tr h="600733">
                    <a:tc>
                      <a:txBody>
                        <a:bodyPr/>
                        <a:lstStyle/>
                        <a:p>
                          <a:pPr algn="ctr"/>
                          <a:r>
                            <a:rPr kumimoji="1" lang="en-US" altLang="ja-JP" sz="2800" dirty="0" smtClean="0"/>
                            <a:t>Metrics</a:t>
                          </a:r>
                          <a:endParaRPr kumimoji="1" lang="ja-JP" altLang="en-US" sz="2800" dirty="0"/>
                        </a:p>
                      </a:txBody>
                      <a:tcPr anchor="ctr"/>
                    </a:tc>
                    <a:tc>
                      <a:txBody>
                        <a:bodyPr/>
                        <a:lstStyle/>
                        <a:p>
                          <a:pPr algn="ctr"/>
                          <a14:m>
                            <m:oMath xmlns:m="http://schemas.openxmlformats.org/officeDocument/2006/math">
                              <m:sSup>
                                <m:sSupPr>
                                  <m:ctrlPr>
                                    <a:rPr kumimoji="1" lang="en-US" altLang="ja-JP" sz="2800" b="1" i="1" smtClean="0">
                                      <a:latin typeface="Cambria Math" panose="02040503050406030204" pitchFamily="18" charset="0"/>
                                    </a:rPr>
                                  </m:ctrlPr>
                                </m:sSupPr>
                                <m:e>
                                  <m:r>
                                    <a:rPr kumimoji="1" lang="en-US" altLang="ja-JP" sz="2800" b="1" i="1" smtClean="0">
                                      <a:latin typeface="Cambria Math" panose="02040503050406030204" pitchFamily="18" charset="0"/>
                                    </a:rPr>
                                    <m:t>𝑹</m:t>
                                  </m:r>
                                </m:e>
                                <m:sup>
                                  <m:r>
                                    <a:rPr kumimoji="1" lang="en-US" altLang="ja-JP" sz="2800" b="1" i="1" smtClean="0">
                                      <a:latin typeface="Cambria Math" panose="02040503050406030204" pitchFamily="18" charset="0"/>
                                    </a:rPr>
                                    <m:t>𝟐</m:t>
                                  </m:r>
                                </m:sup>
                              </m:sSup>
                            </m:oMath>
                          </a14:m>
                          <a:r>
                            <a:rPr kumimoji="1" lang="en-US" altLang="ja-JP" sz="2800" dirty="0" smtClean="0"/>
                            <a:t> </a:t>
                          </a:r>
                          <a:br>
                            <a:rPr kumimoji="1" lang="en-US" altLang="ja-JP" sz="2800" dirty="0" smtClean="0"/>
                          </a:br>
                          <a:r>
                            <a:rPr kumimoji="1" lang="en-US" altLang="ja-JP" sz="2800" dirty="0" smtClean="0"/>
                            <a:t>(correct group)</a:t>
                          </a:r>
                          <a:endParaRPr kumimoji="1" lang="ja-JP" altLang="en-US" sz="2800" dirty="0"/>
                        </a:p>
                      </a:txBody>
                      <a:tcPr anchor="ctr"/>
                    </a:tc>
                    <a:tc>
                      <a:txBody>
                        <a:bodyPr/>
                        <a:lstStyle/>
                        <a:p>
                          <a:pPr algn="ctr"/>
                          <a14:m>
                            <m:oMathPara xmlns:m="http://schemas.openxmlformats.org/officeDocument/2006/math">
                              <m:oMathParaPr>
                                <m:jc m:val="centerGroup"/>
                              </m:oMathParaPr>
                              <m:oMath xmlns:m="http://schemas.openxmlformats.org/officeDocument/2006/math">
                                <m:sSup>
                                  <m:sSupPr>
                                    <m:ctrlPr>
                                      <a:rPr kumimoji="1" lang="en-US" altLang="ja-JP" sz="2800" b="1" i="1" smtClean="0">
                                        <a:latin typeface="Cambria Math" panose="02040503050406030204" pitchFamily="18" charset="0"/>
                                      </a:rPr>
                                    </m:ctrlPr>
                                  </m:sSupPr>
                                  <m:e>
                                    <m:r>
                                      <a:rPr kumimoji="1" lang="en-US" altLang="ja-JP" sz="2800" b="1" i="1" smtClean="0">
                                        <a:latin typeface="Cambria Math" panose="02040503050406030204" pitchFamily="18" charset="0"/>
                                      </a:rPr>
                                      <m:t>𝑹</m:t>
                                    </m:r>
                                  </m:e>
                                  <m:sup>
                                    <m:r>
                                      <a:rPr kumimoji="1" lang="en-US" altLang="ja-JP" sz="2800" b="1" i="1" smtClean="0">
                                        <a:latin typeface="Cambria Math" panose="02040503050406030204" pitchFamily="18" charset="0"/>
                                      </a:rPr>
                                      <m:t>𝟐</m:t>
                                    </m:r>
                                  </m:sup>
                                </m:sSup>
                              </m:oMath>
                            </m:oMathPara>
                          </a14:m>
                          <a:endParaRPr kumimoji="1" lang="en-US" altLang="ja-JP" sz="2800" b="1" dirty="0" smtClean="0"/>
                        </a:p>
                        <a:p>
                          <a:pPr algn="ctr"/>
                          <a:r>
                            <a:rPr kumimoji="1" lang="en-US" altLang="ja-JP" sz="2800" dirty="0" smtClean="0"/>
                            <a:t>(incorrect group)</a:t>
                          </a:r>
                          <a:endParaRPr kumimoji="1" lang="ja-JP" altLang="en-US" sz="2800" dirty="0"/>
                        </a:p>
                      </a:txBody>
                      <a:tcPr anchor="ctr"/>
                    </a:tc>
                  </a:tr>
                  <a:tr h="335811">
                    <a:tc>
                      <a:txBody>
                        <a:bodyPr/>
                        <a:lstStyle/>
                        <a:p>
                          <a:pPr algn="ctr"/>
                          <a:r>
                            <a:rPr kumimoji="1" lang="en-US" altLang="ja-JP" sz="2800" dirty="0" smtClean="0"/>
                            <a:t>BLUE+1</a:t>
                          </a:r>
                          <a:endParaRPr kumimoji="1" lang="ja-JP" altLang="en-US" sz="2800" dirty="0"/>
                        </a:p>
                      </a:txBody>
                      <a:tcPr anchor="ctr"/>
                    </a:tc>
                    <a:tc>
                      <a:txBody>
                        <a:bodyPr/>
                        <a:lstStyle/>
                        <a:p>
                          <a:pPr algn="ctr"/>
                          <a:r>
                            <a:rPr kumimoji="1" lang="en-US" altLang="ja-JP" sz="2800" dirty="0" smtClean="0"/>
                            <a:t>0.900</a:t>
                          </a:r>
                          <a:endParaRPr kumimoji="1" lang="ja-JP" altLang="en-US" sz="2800" dirty="0"/>
                        </a:p>
                      </a:txBody>
                      <a:tcPr anchor="ctr"/>
                    </a:tc>
                    <a:tc>
                      <a:txBody>
                        <a:bodyPr/>
                        <a:lstStyle/>
                        <a:p>
                          <a:pPr algn="ctr"/>
                          <a:r>
                            <a:rPr kumimoji="1" lang="en-US" altLang="ja-JP" sz="2800" dirty="0" smtClean="0"/>
                            <a:t>0.007</a:t>
                          </a:r>
                          <a:endParaRPr kumimoji="1" lang="ja-JP" altLang="en-US" sz="2800" dirty="0"/>
                        </a:p>
                      </a:txBody>
                      <a:tcPr anchor="ctr"/>
                    </a:tc>
                  </a:tr>
                  <a:tr h="464422">
                    <a:tc>
                      <a:txBody>
                        <a:bodyPr/>
                        <a:lstStyle/>
                        <a:p>
                          <a:pPr algn="ctr"/>
                          <a:r>
                            <a:rPr kumimoji="1" lang="en-US" altLang="ja-JP" sz="2800" dirty="0" smtClean="0"/>
                            <a:t>1-WER</a:t>
                          </a:r>
                          <a:endParaRPr kumimoji="1" lang="ja-JP" altLang="en-US" sz="2800" dirty="0"/>
                        </a:p>
                      </a:txBody>
                      <a:tcPr anchor="ctr"/>
                    </a:tc>
                    <a:tc>
                      <a:txBody>
                        <a:bodyPr/>
                        <a:lstStyle/>
                        <a:p>
                          <a:pPr algn="ctr"/>
                          <a:r>
                            <a:rPr kumimoji="1" lang="en-US" altLang="ja-JP" sz="2800" dirty="0" smtClean="0"/>
                            <a:t>0.690</a:t>
                          </a:r>
                          <a:endParaRPr kumimoji="1" lang="ja-JP" altLang="en-US" sz="2800" dirty="0"/>
                        </a:p>
                      </a:txBody>
                      <a:tcPr anchor="ctr"/>
                    </a:tc>
                    <a:tc>
                      <a:txBody>
                        <a:bodyPr/>
                        <a:lstStyle/>
                        <a:p>
                          <a:pPr algn="ctr"/>
                          <a:r>
                            <a:rPr kumimoji="1" lang="en-US" altLang="ja-JP" sz="2800" dirty="0" smtClean="0"/>
                            <a:t>0.092</a:t>
                          </a:r>
                          <a:endParaRPr kumimoji="1" lang="ja-JP" altLang="en-US" sz="2800" dirty="0"/>
                        </a:p>
                      </a:txBody>
                      <a:tcPr anchor="ctr"/>
                    </a:tc>
                  </a:tr>
                  <a:tr h="617844">
                    <a:tc>
                      <a:txBody>
                        <a:bodyPr/>
                        <a:lstStyle/>
                        <a:p>
                          <a:pPr algn="ctr"/>
                          <a:r>
                            <a:rPr kumimoji="1" lang="en-US" altLang="ja-JP" sz="2800" dirty="0" smtClean="0"/>
                            <a:t>RIBES</a:t>
                          </a:r>
                          <a:endParaRPr kumimoji="1" lang="ja-JP" altLang="en-US" sz="2800" dirty="0"/>
                        </a:p>
                      </a:txBody>
                      <a:tcPr anchor="ctr"/>
                    </a:tc>
                    <a:tc>
                      <a:txBody>
                        <a:bodyPr/>
                        <a:lstStyle/>
                        <a:p>
                          <a:pPr algn="ctr"/>
                          <a:r>
                            <a:rPr kumimoji="1" lang="en-US" altLang="ja-JP" sz="2800" dirty="0" smtClean="0"/>
                            <a:t>0.418</a:t>
                          </a:r>
                          <a:endParaRPr kumimoji="1" lang="ja-JP" altLang="en-US" sz="2800" dirty="0"/>
                        </a:p>
                      </a:txBody>
                      <a:tcPr anchor="ctr"/>
                    </a:tc>
                    <a:tc>
                      <a:txBody>
                        <a:bodyPr/>
                        <a:lstStyle/>
                        <a:p>
                          <a:pPr algn="ctr"/>
                          <a:r>
                            <a:rPr kumimoji="1" lang="en-US" altLang="ja-JP" sz="2800" dirty="0" smtClean="0"/>
                            <a:t>0.311</a:t>
                          </a:r>
                          <a:endParaRPr kumimoji="1" lang="ja-JP" altLang="en-US" sz="2800" dirty="0"/>
                        </a:p>
                      </a:txBody>
                      <a:tcPr anchor="ctr"/>
                    </a:tc>
                  </a:tr>
                  <a:tr h="131306">
                    <a:tc>
                      <a:txBody>
                        <a:bodyPr/>
                        <a:lstStyle/>
                        <a:p>
                          <a:pPr algn="ctr"/>
                          <a:r>
                            <a:rPr kumimoji="1" lang="en-US" altLang="ja-JP" sz="2800" dirty="0" smtClean="0"/>
                            <a:t>NIST</a:t>
                          </a:r>
                          <a:endParaRPr kumimoji="1" lang="ja-JP" altLang="en-US" sz="2800" dirty="0"/>
                        </a:p>
                      </a:txBody>
                      <a:tcPr anchor="ctr"/>
                    </a:tc>
                    <a:tc>
                      <a:txBody>
                        <a:bodyPr/>
                        <a:lstStyle/>
                        <a:p>
                          <a:pPr algn="ctr"/>
                          <a:r>
                            <a:rPr kumimoji="1" lang="en-US" altLang="ja-JP" sz="2800" dirty="0" smtClean="0">
                              <a:solidFill>
                                <a:srgbClr val="00B0F0"/>
                              </a:solidFill>
                            </a:rPr>
                            <a:t>0.942</a:t>
                          </a:r>
                          <a:endParaRPr kumimoji="1" lang="ja-JP" altLang="en-US" sz="2800" dirty="0">
                            <a:solidFill>
                              <a:srgbClr val="00B0F0"/>
                            </a:solidFill>
                          </a:endParaRPr>
                        </a:p>
                      </a:txBody>
                      <a:tcPr anchor="ctr"/>
                    </a:tc>
                    <a:tc>
                      <a:txBody>
                        <a:bodyPr/>
                        <a:lstStyle/>
                        <a:p>
                          <a:pPr algn="ctr"/>
                          <a:r>
                            <a:rPr kumimoji="1" lang="en-US" altLang="ja-JP" sz="2800" dirty="0" smtClean="0"/>
                            <a:t>0.210</a:t>
                          </a:r>
                          <a:endParaRPr kumimoji="1" lang="ja-JP" altLang="en-US" sz="2800" dirty="0"/>
                        </a:p>
                      </a:txBody>
                      <a:tcPr anchor="ctr"/>
                    </a:tc>
                  </a:tr>
                  <a:tr h="204160">
                    <a:tc>
                      <a:txBody>
                        <a:bodyPr/>
                        <a:lstStyle/>
                        <a:p>
                          <a:pPr algn="ctr"/>
                          <a:r>
                            <a:rPr kumimoji="1" lang="en-US" altLang="ja-JP" sz="2800" dirty="0" smtClean="0"/>
                            <a:t>Acceptability</a:t>
                          </a:r>
                          <a:endParaRPr kumimoji="1" lang="ja-JP" altLang="en-US" sz="2800" dirty="0"/>
                        </a:p>
                      </a:txBody>
                      <a:tcPr anchor="ctr"/>
                    </a:tc>
                    <a:tc>
                      <a:txBody>
                        <a:bodyPr/>
                        <a:lstStyle/>
                        <a:p>
                          <a:pPr algn="ctr"/>
                          <a:r>
                            <a:rPr kumimoji="1" lang="en-US" altLang="ja-JP" sz="2800" dirty="0" smtClean="0"/>
                            <a:t>0.890</a:t>
                          </a:r>
                          <a:endParaRPr kumimoji="1" lang="ja-JP" altLang="en-US" sz="2800" dirty="0"/>
                        </a:p>
                      </a:txBody>
                      <a:tcPr anchor="ctr"/>
                    </a:tc>
                    <a:tc>
                      <a:txBody>
                        <a:bodyPr/>
                        <a:lstStyle/>
                        <a:p>
                          <a:pPr algn="ctr"/>
                          <a:r>
                            <a:rPr kumimoji="1" lang="en-US" altLang="ja-JP" sz="2800" dirty="0" smtClean="0"/>
                            <a:t>0.547</a:t>
                          </a:r>
                          <a:endParaRPr kumimoji="1" lang="ja-JP" altLang="en-US" sz="2800" dirty="0"/>
                        </a:p>
                      </a:txBody>
                      <a:tcPr anchor="ctr"/>
                    </a:tc>
                  </a:tr>
                </a:tbl>
              </a:graphicData>
            </a:graphic>
          </p:graphicFrame>
        </mc:Choice>
        <mc:Fallback xmlns="">
          <p:graphicFrame>
            <p:nvGraphicFramePr>
              <p:cNvPr id="4" name="表 3"/>
              <p:cNvGraphicFramePr>
                <a:graphicFrameLocks noGrp="1"/>
              </p:cNvGraphicFramePr>
              <p:nvPr/>
            </p:nvGraphicFramePr>
            <p:xfrm>
              <a:off x="702854" y="1234233"/>
              <a:ext cx="7245450" cy="3645016"/>
            </p:xfrm>
            <a:graphic>
              <a:graphicData uri="http://schemas.openxmlformats.org/drawingml/2006/table">
                <a:tbl>
                  <a:tblPr firstRow="1" bandRow="1">
                    <a:tableStyleId>{D7AC3CCA-C797-4891-BE02-D94E43425B78}</a:tableStyleId>
                  </a:tblPr>
                  <a:tblGrid>
                    <a:gridCol w="2157105"/>
                    <a:gridCol w="2408663"/>
                    <a:gridCol w="2679682"/>
                  </a:tblGrid>
                  <a:tr h="954532">
                    <a:tc>
                      <a:txBody>
                        <a:bodyPr/>
                        <a:lstStyle/>
                        <a:p>
                          <a:pPr algn="ctr"/>
                          <a:r>
                            <a:rPr kumimoji="1" lang="en-US" altLang="ja-JP" sz="2800" dirty="0" smtClean="0"/>
                            <a:t>Metrics</a:t>
                          </a:r>
                          <a:endParaRPr kumimoji="1" lang="ja-JP" altLang="en-US" sz="2800" dirty="0"/>
                        </a:p>
                      </a:txBody>
                      <a:tcPr anchor="ctr"/>
                    </a:tc>
                    <a:tc>
                      <a:txBody>
                        <a:bodyPr/>
                        <a:lstStyle/>
                        <a:p>
                          <a:endParaRPr lang="ja-JP"/>
                        </a:p>
                      </a:txBody>
                      <a:tcPr anchor="ctr">
                        <a:blipFill rotWithShape="0">
                          <a:blip r:embed="rId3"/>
                          <a:stretch>
                            <a:fillRect l="-89873" t="-637" r="-111899" b="-299363"/>
                          </a:stretch>
                        </a:blipFill>
                      </a:tcPr>
                    </a:tc>
                    <a:tc>
                      <a:txBody>
                        <a:bodyPr/>
                        <a:lstStyle/>
                        <a:p>
                          <a:endParaRPr lang="ja-JP"/>
                        </a:p>
                      </a:txBody>
                      <a:tcPr anchor="ctr">
                        <a:blipFill rotWithShape="0">
                          <a:blip r:embed="rId3"/>
                          <a:stretch>
                            <a:fillRect l="-170455" t="-637" r="-455" b="-299363"/>
                          </a:stretch>
                        </a:blipFill>
                      </a:tcPr>
                    </a:tc>
                  </a:tr>
                  <a:tr h="518160">
                    <a:tc>
                      <a:txBody>
                        <a:bodyPr/>
                        <a:lstStyle/>
                        <a:p>
                          <a:pPr algn="ctr"/>
                          <a:r>
                            <a:rPr kumimoji="1" lang="en-US" altLang="ja-JP" sz="2800" dirty="0" smtClean="0"/>
                            <a:t>BLUE+1</a:t>
                          </a:r>
                          <a:endParaRPr kumimoji="1" lang="ja-JP" altLang="en-US" sz="2800" dirty="0"/>
                        </a:p>
                      </a:txBody>
                      <a:tcPr anchor="ctr"/>
                    </a:tc>
                    <a:tc>
                      <a:txBody>
                        <a:bodyPr/>
                        <a:lstStyle/>
                        <a:p>
                          <a:pPr algn="ctr"/>
                          <a:r>
                            <a:rPr kumimoji="1" lang="en-US" altLang="ja-JP" sz="2800" dirty="0" smtClean="0"/>
                            <a:t>0.900</a:t>
                          </a:r>
                          <a:endParaRPr kumimoji="1" lang="ja-JP" altLang="en-US" sz="2800" dirty="0"/>
                        </a:p>
                      </a:txBody>
                      <a:tcPr anchor="ctr"/>
                    </a:tc>
                    <a:tc>
                      <a:txBody>
                        <a:bodyPr/>
                        <a:lstStyle/>
                        <a:p>
                          <a:pPr algn="ctr"/>
                          <a:r>
                            <a:rPr kumimoji="1" lang="en-US" altLang="ja-JP" sz="2800" dirty="0" smtClean="0"/>
                            <a:t>0.007</a:t>
                          </a:r>
                          <a:endParaRPr kumimoji="1" lang="ja-JP" altLang="en-US" sz="2800" dirty="0"/>
                        </a:p>
                      </a:txBody>
                      <a:tcPr anchor="ctr"/>
                    </a:tc>
                  </a:tr>
                  <a:tr h="518160">
                    <a:tc>
                      <a:txBody>
                        <a:bodyPr/>
                        <a:lstStyle/>
                        <a:p>
                          <a:pPr algn="ctr"/>
                          <a:r>
                            <a:rPr kumimoji="1" lang="en-US" altLang="ja-JP" sz="2800" dirty="0" smtClean="0"/>
                            <a:t>1-WER</a:t>
                          </a:r>
                          <a:endParaRPr kumimoji="1" lang="ja-JP" altLang="en-US" sz="2800" dirty="0"/>
                        </a:p>
                      </a:txBody>
                      <a:tcPr anchor="ctr"/>
                    </a:tc>
                    <a:tc>
                      <a:txBody>
                        <a:bodyPr/>
                        <a:lstStyle/>
                        <a:p>
                          <a:pPr algn="ctr"/>
                          <a:r>
                            <a:rPr kumimoji="1" lang="en-US" altLang="ja-JP" sz="2800" dirty="0" smtClean="0"/>
                            <a:t>0.690</a:t>
                          </a:r>
                          <a:endParaRPr kumimoji="1" lang="ja-JP" altLang="en-US" sz="2800" dirty="0"/>
                        </a:p>
                      </a:txBody>
                      <a:tcPr anchor="ctr"/>
                    </a:tc>
                    <a:tc>
                      <a:txBody>
                        <a:bodyPr/>
                        <a:lstStyle/>
                        <a:p>
                          <a:pPr algn="ctr"/>
                          <a:r>
                            <a:rPr kumimoji="1" lang="en-US" altLang="ja-JP" sz="2800" dirty="0" smtClean="0"/>
                            <a:t>0.092</a:t>
                          </a:r>
                          <a:endParaRPr kumimoji="1" lang="ja-JP" altLang="en-US" sz="2800" dirty="0"/>
                        </a:p>
                      </a:txBody>
                      <a:tcPr anchor="ctr"/>
                    </a:tc>
                  </a:tr>
                  <a:tr h="617844">
                    <a:tc>
                      <a:txBody>
                        <a:bodyPr/>
                        <a:lstStyle/>
                        <a:p>
                          <a:pPr algn="ctr"/>
                          <a:r>
                            <a:rPr kumimoji="1" lang="en-US" altLang="ja-JP" sz="2800" dirty="0" smtClean="0"/>
                            <a:t>RIBES</a:t>
                          </a:r>
                          <a:endParaRPr kumimoji="1" lang="ja-JP" altLang="en-US" sz="2800" dirty="0"/>
                        </a:p>
                      </a:txBody>
                      <a:tcPr anchor="ctr"/>
                    </a:tc>
                    <a:tc>
                      <a:txBody>
                        <a:bodyPr/>
                        <a:lstStyle/>
                        <a:p>
                          <a:pPr algn="ctr"/>
                          <a:r>
                            <a:rPr kumimoji="1" lang="en-US" altLang="ja-JP" sz="2800" dirty="0" smtClean="0"/>
                            <a:t>0.418</a:t>
                          </a:r>
                          <a:endParaRPr kumimoji="1" lang="ja-JP" altLang="en-US" sz="2800" dirty="0"/>
                        </a:p>
                      </a:txBody>
                      <a:tcPr anchor="ctr"/>
                    </a:tc>
                    <a:tc>
                      <a:txBody>
                        <a:bodyPr/>
                        <a:lstStyle/>
                        <a:p>
                          <a:pPr algn="ctr"/>
                          <a:r>
                            <a:rPr kumimoji="1" lang="en-US" altLang="ja-JP" sz="2800" dirty="0" smtClean="0"/>
                            <a:t>0.311</a:t>
                          </a:r>
                          <a:endParaRPr kumimoji="1" lang="ja-JP" altLang="en-US" sz="2800" dirty="0"/>
                        </a:p>
                      </a:txBody>
                      <a:tcPr anchor="ctr"/>
                    </a:tc>
                  </a:tr>
                  <a:tr h="518160">
                    <a:tc>
                      <a:txBody>
                        <a:bodyPr/>
                        <a:lstStyle/>
                        <a:p>
                          <a:pPr algn="ctr"/>
                          <a:r>
                            <a:rPr kumimoji="1" lang="en-US" altLang="ja-JP" sz="2800" dirty="0" smtClean="0"/>
                            <a:t>NIST</a:t>
                          </a:r>
                          <a:endParaRPr kumimoji="1" lang="ja-JP" altLang="en-US" sz="2800" dirty="0"/>
                        </a:p>
                      </a:txBody>
                      <a:tcPr anchor="ctr"/>
                    </a:tc>
                    <a:tc>
                      <a:txBody>
                        <a:bodyPr/>
                        <a:lstStyle/>
                        <a:p>
                          <a:pPr algn="ctr"/>
                          <a:r>
                            <a:rPr kumimoji="1" lang="en-US" altLang="ja-JP" sz="2800" dirty="0" smtClean="0">
                              <a:solidFill>
                                <a:srgbClr val="00B0F0"/>
                              </a:solidFill>
                            </a:rPr>
                            <a:t>0.942</a:t>
                          </a:r>
                          <a:endParaRPr kumimoji="1" lang="ja-JP" altLang="en-US" sz="2800" dirty="0">
                            <a:solidFill>
                              <a:srgbClr val="00B0F0"/>
                            </a:solidFill>
                          </a:endParaRPr>
                        </a:p>
                      </a:txBody>
                      <a:tcPr anchor="ctr"/>
                    </a:tc>
                    <a:tc>
                      <a:txBody>
                        <a:bodyPr/>
                        <a:lstStyle/>
                        <a:p>
                          <a:pPr algn="ctr"/>
                          <a:r>
                            <a:rPr kumimoji="1" lang="en-US" altLang="ja-JP" sz="2800" dirty="0" smtClean="0"/>
                            <a:t>0.210</a:t>
                          </a:r>
                          <a:endParaRPr kumimoji="1" lang="ja-JP" altLang="en-US" sz="2800" dirty="0"/>
                        </a:p>
                      </a:txBody>
                      <a:tcPr anchor="ctr"/>
                    </a:tc>
                  </a:tr>
                  <a:tr h="518160">
                    <a:tc>
                      <a:txBody>
                        <a:bodyPr/>
                        <a:lstStyle/>
                        <a:p>
                          <a:pPr algn="ctr"/>
                          <a:r>
                            <a:rPr kumimoji="1" lang="en-US" altLang="ja-JP" sz="2800" dirty="0" smtClean="0"/>
                            <a:t>Acceptability</a:t>
                          </a:r>
                          <a:endParaRPr kumimoji="1" lang="ja-JP" altLang="en-US" sz="2800" dirty="0"/>
                        </a:p>
                      </a:txBody>
                      <a:tcPr anchor="ctr"/>
                    </a:tc>
                    <a:tc>
                      <a:txBody>
                        <a:bodyPr/>
                        <a:lstStyle/>
                        <a:p>
                          <a:pPr algn="ctr"/>
                          <a:r>
                            <a:rPr kumimoji="1" lang="en-US" altLang="ja-JP" sz="2800" dirty="0" smtClean="0"/>
                            <a:t>0.890</a:t>
                          </a:r>
                          <a:endParaRPr kumimoji="1" lang="ja-JP" altLang="en-US" sz="2800" dirty="0"/>
                        </a:p>
                      </a:txBody>
                      <a:tcPr anchor="ctr"/>
                    </a:tc>
                    <a:tc>
                      <a:txBody>
                        <a:bodyPr/>
                        <a:lstStyle/>
                        <a:p>
                          <a:pPr algn="ctr"/>
                          <a:r>
                            <a:rPr kumimoji="1" lang="en-US" altLang="ja-JP" sz="2800" dirty="0" smtClean="0"/>
                            <a:t>0.547</a:t>
                          </a:r>
                          <a:endParaRPr kumimoji="1" lang="ja-JP" altLang="en-US" sz="2800" dirty="0"/>
                        </a:p>
                      </a:txBody>
                      <a:tcPr anchor="ctr"/>
                    </a:tc>
                  </a:tr>
                </a:tbl>
              </a:graphicData>
            </a:graphic>
          </p:graphicFrame>
        </mc:Fallback>
      </mc:AlternateContent>
      <p:sp>
        <p:nvSpPr>
          <p:cNvPr id="5" name="正方形/長方形 4"/>
          <p:cNvSpPr/>
          <p:nvPr/>
        </p:nvSpPr>
        <p:spPr>
          <a:xfrm>
            <a:off x="5911240" y="2201165"/>
            <a:ext cx="1292448" cy="2162492"/>
          </a:xfrm>
          <a:prstGeom prst="rect">
            <a:avLst/>
          </a:prstGeom>
          <a:ln w="3175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角丸四角形 6"/>
          <p:cNvSpPr/>
          <p:nvPr/>
        </p:nvSpPr>
        <p:spPr>
          <a:xfrm>
            <a:off x="8063644" y="2988876"/>
            <a:ext cx="2519083" cy="1102659"/>
          </a:xfrm>
          <a:prstGeom prst="roundRect">
            <a:avLst/>
          </a:prstGeom>
          <a:solidFill>
            <a:schemeClr val="accent2">
              <a:lumMod val="20000"/>
              <a:lumOff val="80000"/>
            </a:schemeClr>
          </a:solidFill>
          <a:ln w="3175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ja-JP" sz="2800" dirty="0" smtClean="0">
                <a:solidFill>
                  <a:srgbClr val="FF0000"/>
                </a:solidFill>
              </a:rPr>
              <a:t>Very little correlation</a:t>
            </a:r>
            <a:endParaRPr kumimoji="1" lang="ja-JP" altLang="en-US" sz="2800" dirty="0">
              <a:solidFill>
                <a:srgbClr val="FF0000"/>
              </a:solidFill>
            </a:endParaRPr>
          </a:p>
        </p:txBody>
      </p:sp>
      <p:sp>
        <p:nvSpPr>
          <p:cNvPr id="8" name="角丸四角形 7"/>
          <p:cNvSpPr/>
          <p:nvPr/>
        </p:nvSpPr>
        <p:spPr>
          <a:xfrm>
            <a:off x="100359" y="5121878"/>
            <a:ext cx="4951141" cy="1004047"/>
          </a:xfrm>
          <a:prstGeom prst="roundRect">
            <a:avLst/>
          </a:prstGeom>
          <a:solidFill>
            <a:schemeClr val="accent5">
              <a:lumMod val="20000"/>
              <a:lumOff val="80000"/>
            </a:schemeClr>
          </a:solidFill>
          <a:ln w="31750">
            <a:solidFill>
              <a:srgbClr val="00B0F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2800" dirty="0" smtClean="0">
                <a:solidFill>
                  <a:srgbClr val="00B0F0"/>
                </a:solidFill>
              </a:rPr>
              <a:t>NIST has the highest correlation</a:t>
            </a:r>
            <a:br>
              <a:rPr kumimoji="1" lang="en-US" altLang="ja-JP" sz="2800" dirty="0" smtClean="0">
                <a:solidFill>
                  <a:srgbClr val="00B0F0"/>
                </a:solidFill>
              </a:rPr>
            </a:br>
            <a:r>
              <a:rPr lang="en-US" altLang="ja-JP" sz="2800" dirty="0">
                <a:solidFill>
                  <a:srgbClr val="00B0F0"/>
                </a:solidFill>
                <a:sym typeface="Wingdings" panose="05000000000000000000" pitchFamily="2" charset="2"/>
              </a:rPr>
              <a:t> Importance of content words</a:t>
            </a:r>
            <a:endParaRPr kumimoji="1" lang="ja-JP" altLang="en-US" sz="2800" dirty="0">
              <a:solidFill>
                <a:srgbClr val="00B0F0"/>
              </a:solidFill>
            </a:endParaRPr>
          </a:p>
        </p:txBody>
      </p:sp>
      <p:sp>
        <p:nvSpPr>
          <p:cNvPr id="9" name="角丸四角形 8"/>
          <p:cNvSpPr/>
          <p:nvPr/>
        </p:nvSpPr>
        <p:spPr>
          <a:xfrm>
            <a:off x="5151865" y="4995746"/>
            <a:ext cx="6917474" cy="1269131"/>
          </a:xfrm>
          <a:prstGeom prst="roundRect">
            <a:avLst/>
          </a:prstGeom>
          <a:solidFill>
            <a:schemeClr val="accent2">
              <a:lumMod val="20000"/>
              <a:lumOff val="80000"/>
            </a:schemeClr>
          </a:solidFill>
          <a:ln w="3175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ja-JP" sz="2800" dirty="0" smtClean="0">
                <a:solidFill>
                  <a:srgbClr val="FF0000"/>
                </a:solidFill>
              </a:rPr>
              <a:t>If the reference cannot be answered correctly, the sentences are not suitable, </a:t>
            </a:r>
            <a:br>
              <a:rPr lang="en-US" altLang="ja-JP" sz="2800" dirty="0" smtClean="0">
                <a:solidFill>
                  <a:srgbClr val="FF0000"/>
                </a:solidFill>
              </a:rPr>
            </a:br>
            <a:r>
              <a:rPr lang="en-US" altLang="ja-JP" sz="2800" dirty="0" smtClean="0">
                <a:solidFill>
                  <a:srgbClr val="FF0000"/>
                </a:solidFill>
              </a:rPr>
              <a:t>even for negative samples</a:t>
            </a:r>
            <a:endParaRPr kumimoji="1" lang="ja-JP" altLang="en-US" sz="2800" dirty="0">
              <a:solidFill>
                <a:srgbClr val="FF0000"/>
              </a:solidFill>
            </a:endParaRPr>
          </a:p>
        </p:txBody>
      </p:sp>
      <p:sp>
        <p:nvSpPr>
          <p:cNvPr id="3" name="スライド番号プレースホルダー 2"/>
          <p:cNvSpPr>
            <a:spLocks noGrp="1"/>
          </p:cNvSpPr>
          <p:nvPr>
            <p:ph type="sldNum" sz="quarter" idx="12"/>
          </p:nvPr>
        </p:nvSpPr>
        <p:spPr/>
        <p:txBody>
          <a:bodyPr/>
          <a:lstStyle/>
          <a:p>
            <a:fld id="{3128ED91-EF65-4D44-BCB8-B3F9A0E40E4A}" type="slidenum">
              <a:rPr lang="ja-JP" altLang="en-US" smtClean="0"/>
              <a:pPr/>
              <a:t>18</a:t>
            </a:fld>
            <a:r>
              <a:rPr lang="en-US" altLang="ja-JP" smtClean="0"/>
              <a:t>/22</a:t>
            </a:r>
            <a:endParaRPr lang="ja-JP" altLang="en-US" dirty="0"/>
          </a:p>
        </p:txBody>
      </p:sp>
      <p:sp>
        <p:nvSpPr>
          <p:cNvPr id="6" name="下矢印 5"/>
          <p:cNvSpPr/>
          <p:nvPr/>
        </p:nvSpPr>
        <p:spPr>
          <a:xfrm>
            <a:off x="9080869" y="4215161"/>
            <a:ext cx="484632" cy="664088"/>
          </a:xfrm>
          <a:prstGeom prst="downArrow">
            <a:avLst/>
          </a:prstGeom>
          <a:solidFill>
            <a:srgbClr val="FF0000"/>
          </a:solidFill>
          <a:ln w="3175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590822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smtClean="0"/>
              <a:t>Sample 1</a:t>
            </a:r>
            <a:endParaRPr kumimoji="1" lang="ja-JP" altLang="en-US" dirty="0"/>
          </a:p>
        </p:txBody>
      </p:sp>
      <p:pic>
        <p:nvPicPr>
          <p:cNvPr id="6" name="図 5"/>
          <p:cNvPicPr>
            <a:picLocks noChangeAspect="1"/>
          </p:cNvPicPr>
          <p:nvPr/>
        </p:nvPicPr>
        <p:blipFill rotWithShape="1">
          <a:blip r:embed="rId3">
            <a:extLst>
              <a:ext uri="{28A0092B-C50C-407E-A947-70E740481C1C}">
                <a14:useLocalDpi xmlns:a14="http://schemas.microsoft.com/office/drawing/2010/main" val="0"/>
              </a:ext>
            </a:extLst>
          </a:blip>
          <a:srcRect l="5103" t="34321" r="12539" b="21852"/>
          <a:stretch/>
        </p:blipFill>
        <p:spPr>
          <a:xfrm>
            <a:off x="345482" y="1279395"/>
            <a:ext cx="9939867" cy="3005668"/>
          </a:xfrm>
          <a:prstGeom prst="rect">
            <a:avLst/>
          </a:prstGeom>
        </p:spPr>
      </p:pic>
      <p:sp>
        <p:nvSpPr>
          <p:cNvPr id="2" name="スライド番号プレースホルダー 1"/>
          <p:cNvSpPr>
            <a:spLocks noGrp="1"/>
          </p:cNvSpPr>
          <p:nvPr>
            <p:ph type="sldNum" sz="quarter" idx="12"/>
          </p:nvPr>
        </p:nvSpPr>
        <p:spPr/>
        <p:txBody>
          <a:bodyPr/>
          <a:lstStyle/>
          <a:p>
            <a:fld id="{3128ED91-EF65-4D44-BCB8-B3F9A0E40E4A}" type="slidenum">
              <a:rPr lang="ja-JP" altLang="en-US" smtClean="0"/>
              <a:pPr/>
              <a:t>19</a:t>
            </a:fld>
            <a:r>
              <a:rPr lang="en-US" altLang="ja-JP" smtClean="0"/>
              <a:t>/22</a:t>
            </a:r>
            <a:endParaRPr lang="ja-JP" altLang="en-US" dirty="0"/>
          </a:p>
        </p:txBody>
      </p:sp>
      <p:sp>
        <p:nvSpPr>
          <p:cNvPr id="17" name="正方形/長方形 16"/>
          <p:cNvSpPr/>
          <p:nvPr/>
        </p:nvSpPr>
        <p:spPr>
          <a:xfrm>
            <a:off x="3077736" y="1279395"/>
            <a:ext cx="2096430" cy="370985"/>
          </a:xfrm>
          <a:prstGeom prst="rect">
            <a:avLst/>
          </a:prstGeom>
          <a:solidFill>
            <a:srgbClr val="00B0F0">
              <a:alpha val="16000"/>
            </a:srgbClr>
          </a:solidFill>
          <a:ln w="3175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正方形/長方形 17"/>
          <p:cNvSpPr/>
          <p:nvPr/>
        </p:nvSpPr>
        <p:spPr>
          <a:xfrm>
            <a:off x="3110134" y="2138039"/>
            <a:ext cx="2834525" cy="370985"/>
          </a:xfrm>
          <a:prstGeom prst="rect">
            <a:avLst/>
          </a:prstGeom>
          <a:solidFill>
            <a:srgbClr val="FF0000">
              <a:alpha val="16000"/>
            </a:srgbClr>
          </a:solidFill>
          <a:ln w="3175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正方形/長方形 18"/>
          <p:cNvSpPr/>
          <p:nvPr/>
        </p:nvSpPr>
        <p:spPr>
          <a:xfrm>
            <a:off x="7569759" y="2570586"/>
            <a:ext cx="1341428" cy="397136"/>
          </a:xfrm>
          <a:prstGeom prst="rect">
            <a:avLst/>
          </a:prstGeom>
          <a:solidFill>
            <a:srgbClr val="FF0000">
              <a:alpha val="16000"/>
            </a:srgbClr>
          </a:solidFill>
          <a:ln w="3175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正方形/長方形 20"/>
          <p:cNvSpPr/>
          <p:nvPr/>
        </p:nvSpPr>
        <p:spPr>
          <a:xfrm>
            <a:off x="2943921" y="3433114"/>
            <a:ext cx="2251141" cy="404118"/>
          </a:xfrm>
          <a:prstGeom prst="rect">
            <a:avLst/>
          </a:prstGeom>
          <a:solidFill>
            <a:srgbClr val="FF0000">
              <a:alpha val="16000"/>
            </a:srgbClr>
          </a:solidFill>
          <a:ln w="3175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正方形/長方形 21"/>
          <p:cNvSpPr/>
          <p:nvPr/>
        </p:nvSpPr>
        <p:spPr>
          <a:xfrm>
            <a:off x="2397646" y="3880943"/>
            <a:ext cx="2247658" cy="370985"/>
          </a:xfrm>
          <a:prstGeom prst="rect">
            <a:avLst/>
          </a:prstGeom>
          <a:solidFill>
            <a:srgbClr val="00B0F0">
              <a:alpha val="16000"/>
            </a:srgbClr>
          </a:solidFill>
          <a:ln w="3175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23" name="Picture 8" descr="Interstate 579 mark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143" y="4517172"/>
            <a:ext cx="2200593" cy="1750475"/>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直線矢印コネクタ 24"/>
          <p:cNvCxnSpPr/>
          <p:nvPr/>
        </p:nvCxnSpPr>
        <p:spPr>
          <a:xfrm flipH="1">
            <a:off x="1761893" y="1650354"/>
            <a:ext cx="1538867" cy="2711554"/>
          </a:xfrm>
          <a:prstGeom prst="straightConnector1">
            <a:avLst/>
          </a:prstGeom>
          <a:ln w="31750">
            <a:solidFill>
              <a:srgbClr val="00B0F0"/>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H="1">
            <a:off x="2531326" y="4237660"/>
            <a:ext cx="323520" cy="201093"/>
          </a:xfrm>
          <a:prstGeom prst="straightConnector1">
            <a:avLst/>
          </a:prstGeom>
          <a:ln w="31750">
            <a:solidFill>
              <a:srgbClr val="00B0F0"/>
            </a:solidFill>
            <a:headEnd type="none"/>
            <a:tailEnd type="triangle" w="lg" len="lg"/>
          </a:ln>
        </p:spPr>
        <p:style>
          <a:lnRef idx="1">
            <a:schemeClr val="accent1"/>
          </a:lnRef>
          <a:fillRef idx="0">
            <a:schemeClr val="accent1"/>
          </a:fillRef>
          <a:effectRef idx="0">
            <a:schemeClr val="accent1"/>
          </a:effectRef>
          <a:fontRef idx="minor">
            <a:schemeClr val="tx1"/>
          </a:fontRef>
        </p:style>
      </p:cxnSp>
      <p:pic>
        <p:nvPicPr>
          <p:cNvPr id="29" name="Picture 6" descr="Ontario Highway 579.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6719" y="4517171"/>
            <a:ext cx="1658344" cy="1679073"/>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直線矢印コネクタ 29"/>
          <p:cNvCxnSpPr/>
          <p:nvPr/>
        </p:nvCxnSpPr>
        <p:spPr>
          <a:xfrm flipH="1">
            <a:off x="4497247" y="3837231"/>
            <a:ext cx="375318" cy="671747"/>
          </a:xfrm>
          <a:prstGeom prst="straightConnector1">
            <a:avLst/>
          </a:prstGeom>
          <a:ln w="31750">
            <a:solidFill>
              <a:srgbClr val="FF0000"/>
            </a:solidFill>
            <a:headEnd type="none"/>
            <a:tailEnd type="triangle" w="lg" len="lg"/>
          </a:ln>
        </p:spPr>
        <p:style>
          <a:lnRef idx="1">
            <a:schemeClr val="accent1"/>
          </a:lnRef>
          <a:fillRef idx="0">
            <a:schemeClr val="accent1"/>
          </a:fillRef>
          <a:effectRef idx="0">
            <a:schemeClr val="accent1"/>
          </a:effectRef>
          <a:fontRef idx="minor">
            <a:schemeClr val="tx1"/>
          </a:fontRef>
        </p:style>
      </p:cxnSp>
      <p:pic>
        <p:nvPicPr>
          <p:cNvPr id="33" name="Picture 2" descr="http://cdn.discogs.com/IeCQoT8zyC5DF7ebfcnxGbWWIdQ=/fit-in/300x300/filters:strip_icc():format(jpeg):mode_rgb()/discogs-images/R-165938-1175251460.jpe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2130" y="4405577"/>
            <a:ext cx="1790667" cy="179066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http://40.media.tumblr.com/9261fe42d0dc37c06a18848835cb9ec2/tumblr_nlhbmzvs5Q1stvgqco1_50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79864" y="4405577"/>
            <a:ext cx="1790667" cy="1790667"/>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直線矢印コネクタ 38"/>
          <p:cNvCxnSpPr>
            <a:stCxn id="19" idx="2"/>
            <a:endCxn id="37" idx="0"/>
          </p:cNvCxnSpPr>
          <p:nvPr/>
        </p:nvCxnSpPr>
        <p:spPr>
          <a:xfrm>
            <a:off x="8240473" y="2967722"/>
            <a:ext cx="1134725" cy="1437855"/>
          </a:xfrm>
          <a:prstGeom prst="straightConnector1">
            <a:avLst/>
          </a:prstGeom>
          <a:ln w="31750">
            <a:solidFill>
              <a:srgbClr val="FF0000"/>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47" name="曲線コネクタ 46"/>
          <p:cNvCxnSpPr>
            <a:stCxn id="18" idx="2"/>
            <a:endCxn id="33" idx="0"/>
          </p:cNvCxnSpPr>
          <p:nvPr/>
        </p:nvCxnSpPr>
        <p:spPr>
          <a:xfrm rot="16200000" flipH="1">
            <a:off x="4734154" y="2302266"/>
            <a:ext cx="1896553" cy="2310067"/>
          </a:xfrm>
          <a:prstGeom prst="curvedConnector3">
            <a:avLst>
              <a:gd name="adj1" fmla="val 25588"/>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5163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par>
                                <p:cTn id="22" presetID="10" presetClass="entr" presetSubtype="0"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par>
                                <p:cTn id="25" presetID="10"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par>
                                <p:cTn id="28" presetID="10" presetClass="entr" presetSubtype="0" fill="hold"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500"/>
                                        <p:tgtEl>
                                          <p:spTgt spid="47"/>
                                        </p:tgtEl>
                                      </p:cBhvr>
                                    </p:animEffect>
                                  </p:childTnLst>
                                </p:cTn>
                              </p:par>
                              <p:par>
                                <p:cTn id="31" presetID="10" presetClass="entr" presetSubtype="0"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Question answering (QA)</a:t>
            </a:r>
            <a:endParaRPr kumimoji="1" lang="ja-JP" altLang="en-US" dirty="0"/>
          </a:p>
        </p:txBody>
      </p:sp>
      <p:sp>
        <p:nvSpPr>
          <p:cNvPr id="14" name="テキスト プレースホルダー 2"/>
          <p:cNvSpPr>
            <a:spLocks noGrp="1"/>
          </p:cNvSpPr>
          <p:nvPr>
            <p:ph type="body" sz="quarter" idx="14"/>
          </p:nvPr>
        </p:nvSpPr>
        <p:spPr>
          <a:xfrm>
            <a:off x="343948" y="1266738"/>
            <a:ext cx="11518085" cy="5033394"/>
          </a:xfrm>
        </p:spPr>
        <p:txBody>
          <a:bodyPr/>
          <a:lstStyle/>
          <a:p>
            <a:pPr marL="0" indent="0">
              <a:buNone/>
            </a:pPr>
            <a:r>
              <a:rPr lang="en-US" altLang="ja-JP" dirty="0" smtClean="0"/>
              <a:t>One of the techniques for information </a:t>
            </a:r>
            <a:r>
              <a:rPr lang="en-US" altLang="ja-JP" dirty="0"/>
              <a:t>r</a:t>
            </a:r>
            <a:r>
              <a:rPr lang="en-US" altLang="ja-JP" dirty="0" smtClean="0"/>
              <a:t>etrieval</a:t>
            </a:r>
          </a:p>
          <a:p>
            <a:pPr marL="0" indent="0">
              <a:buNone/>
            </a:pPr>
            <a:r>
              <a:rPr lang="en-US" altLang="ja-JP" dirty="0"/>
              <a:t>I</a:t>
            </a:r>
            <a:r>
              <a:rPr lang="en-US" altLang="ja-JP" dirty="0" smtClean="0"/>
              <a:t>nput: </a:t>
            </a:r>
            <a:r>
              <a:rPr lang="en-US" altLang="ja-JP" dirty="0"/>
              <a:t>Q</a:t>
            </a:r>
            <a:r>
              <a:rPr lang="en-US" altLang="ja-JP" dirty="0" smtClean="0"/>
              <a:t>uestion</a:t>
            </a:r>
            <a:r>
              <a:rPr lang="ja-JP" altLang="en-US" dirty="0" smtClean="0"/>
              <a:t> </a:t>
            </a:r>
            <a:r>
              <a:rPr lang="en-US" altLang="ja-JP" dirty="0" smtClean="0">
                <a:sym typeface="Wingdings" panose="05000000000000000000" pitchFamily="2" charset="2"/>
              </a:rPr>
              <a:t></a:t>
            </a:r>
            <a:r>
              <a:rPr lang="ja-JP" altLang="en-US" dirty="0" smtClean="0"/>
              <a:t> </a:t>
            </a:r>
            <a:r>
              <a:rPr lang="en-US" altLang="ja-JP" dirty="0"/>
              <a:t>O</a:t>
            </a:r>
            <a:r>
              <a:rPr lang="en-US" altLang="ja-JP" dirty="0" smtClean="0"/>
              <a:t>utput: Answer</a:t>
            </a:r>
          </a:p>
          <a:p>
            <a:endParaRPr lang="en-US" altLang="ja-JP" dirty="0" smtClean="0"/>
          </a:p>
          <a:p>
            <a:endParaRPr lang="en-US" altLang="ja-JP" dirty="0" smtClean="0"/>
          </a:p>
          <a:p>
            <a:endParaRPr lang="en-US" altLang="ja-JP" dirty="0" smtClean="0"/>
          </a:p>
          <a:p>
            <a:endParaRPr lang="en-US" altLang="ja-JP" dirty="0" smtClean="0"/>
          </a:p>
          <a:p>
            <a:endParaRPr lang="en-US" altLang="ja-JP" dirty="0" smtClean="0"/>
          </a:p>
        </p:txBody>
      </p:sp>
      <p:sp>
        <p:nvSpPr>
          <p:cNvPr id="15" name="フローチャート: 複数書類 14"/>
          <p:cNvSpPr/>
          <p:nvPr/>
        </p:nvSpPr>
        <p:spPr>
          <a:xfrm>
            <a:off x="8133043" y="3178522"/>
            <a:ext cx="3128683" cy="1493851"/>
          </a:xfrm>
          <a:prstGeom prst="flowChartMultidocument">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t"/>
          <a:lstStyle/>
          <a:p>
            <a:pPr algn="ctr"/>
            <a:r>
              <a:rPr kumimoji="1" lang="en-US" altLang="ja-JP" sz="2800" dirty="0" smtClean="0"/>
              <a:t>Information</a:t>
            </a:r>
          </a:p>
          <a:p>
            <a:pPr algn="ctr"/>
            <a:r>
              <a:rPr lang="en-US" altLang="ja-JP" sz="2800" dirty="0" smtClean="0"/>
              <a:t>Source</a:t>
            </a:r>
            <a:endParaRPr kumimoji="1" lang="en-US" altLang="ja-JP" sz="2800" dirty="0" smtClean="0"/>
          </a:p>
        </p:txBody>
      </p:sp>
      <p:cxnSp>
        <p:nvCxnSpPr>
          <p:cNvPr id="16" name="カギ線コネクタ 15"/>
          <p:cNvCxnSpPr>
            <a:stCxn id="22" idx="0"/>
            <a:endCxn id="15" idx="1"/>
          </p:cNvCxnSpPr>
          <p:nvPr/>
        </p:nvCxnSpPr>
        <p:spPr>
          <a:xfrm rot="5400000" flipH="1" flipV="1">
            <a:off x="6769795" y="2804209"/>
            <a:ext cx="242009" cy="2484488"/>
          </a:xfrm>
          <a:prstGeom prst="bentConnector2">
            <a:avLst/>
          </a:prstGeom>
          <a:ln w="635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15" idx="2"/>
            <a:endCxn id="22" idx="3"/>
          </p:cNvCxnSpPr>
          <p:nvPr/>
        </p:nvCxnSpPr>
        <p:spPr>
          <a:xfrm rot="5400000">
            <a:off x="7833606" y="3545175"/>
            <a:ext cx="575595" cy="2716845"/>
          </a:xfrm>
          <a:prstGeom prst="bentConnector2">
            <a:avLst/>
          </a:prstGeom>
          <a:ln w="635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角丸四角形吹き出し 19"/>
          <p:cNvSpPr/>
          <p:nvPr/>
        </p:nvSpPr>
        <p:spPr>
          <a:xfrm>
            <a:off x="800809" y="3738655"/>
            <a:ext cx="3089905" cy="896977"/>
          </a:xfrm>
          <a:prstGeom prst="wedgeRoundRectCallout">
            <a:avLst>
              <a:gd name="adj1" fmla="val -59306"/>
              <a:gd name="adj2" fmla="val 46485"/>
              <a:gd name="adj3" fmla="val 16667"/>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ja-JP" sz="3200" dirty="0" smtClean="0"/>
              <a:t>Where is the capital of Japan?</a:t>
            </a:r>
            <a:endParaRPr kumimoji="1" lang="ja-JP" altLang="en-US" sz="3200" dirty="0"/>
          </a:p>
        </p:txBody>
      </p:sp>
      <p:sp>
        <p:nvSpPr>
          <p:cNvPr id="21" name="角丸四角形吹き出し 20"/>
          <p:cNvSpPr/>
          <p:nvPr/>
        </p:nvSpPr>
        <p:spPr>
          <a:xfrm>
            <a:off x="1666126" y="5511493"/>
            <a:ext cx="2228851" cy="612648"/>
          </a:xfrm>
          <a:prstGeom prst="wedgeRoundRectCallout">
            <a:avLst>
              <a:gd name="adj1" fmla="val 72397"/>
              <a:gd name="adj2" fmla="val -50651"/>
              <a:gd name="adj3" fmla="val 16667"/>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3200" dirty="0" smtClean="0"/>
              <a:t>Tokyo.</a:t>
            </a:r>
            <a:endParaRPr kumimoji="1" lang="ja-JP" altLang="en-US" sz="3200" dirty="0"/>
          </a:p>
        </p:txBody>
      </p:sp>
      <p:pic>
        <p:nvPicPr>
          <p:cNvPr id="22" name="図 21"/>
          <p:cNvPicPr>
            <a:picLocks noChangeAspect="1"/>
          </p:cNvPicPr>
          <p:nvPr/>
        </p:nvPicPr>
        <p:blipFill>
          <a:blip r:embed="rId3"/>
          <a:stretch>
            <a:fillRect/>
          </a:stretch>
        </p:blipFill>
        <p:spPr>
          <a:xfrm>
            <a:off x="4534129" y="4167457"/>
            <a:ext cx="2228851" cy="2047876"/>
          </a:xfrm>
          <a:prstGeom prst="rect">
            <a:avLst/>
          </a:prstGeom>
        </p:spPr>
      </p:pic>
      <p:sp>
        <p:nvSpPr>
          <p:cNvPr id="23" name="テキスト ボックス 22"/>
          <p:cNvSpPr txBox="1"/>
          <p:nvPr/>
        </p:nvSpPr>
        <p:spPr>
          <a:xfrm>
            <a:off x="6112737" y="3445884"/>
            <a:ext cx="1463093" cy="523220"/>
          </a:xfrm>
          <a:prstGeom prst="rect">
            <a:avLst/>
          </a:prstGeom>
          <a:noFill/>
        </p:spPr>
        <p:txBody>
          <a:bodyPr wrap="none" rtlCol="0">
            <a:spAutoFit/>
          </a:bodyPr>
          <a:lstStyle/>
          <a:p>
            <a:r>
              <a:rPr kumimoji="1" lang="en-US" altLang="ja-JP" sz="2800" dirty="0" smtClean="0"/>
              <a:t>Retrieval</a:t>
            </a:r>
            <a:endParaRPr kumimoji="1" lang="ja-JP" altLang="en-US" sz="2800" dirty="0"/>
          </a:p>
        </p:txBody>
      </p:sp>
      <p:sp>
        <p:nvSpPr>
          <p:cNvPr id="26" name="テキスト ボックス 25"/>
          <p:cNvSpPr txBox="1"/>
          <p:nvPr/>
        </p:nvSpPr>
        <p:spPr>
          <a:xfrm>
            <a:off x="7137400" y="5157689"/>
            <a:ext cx="2444259" cy="523220"/>
          </a:xfrm>
          <a:prstGeom prst="rect">
            <a:avLst/>
          </a:prstGeom>
          <a:noFill/>
        </p:spPr>
        <p:txBody>
          <a:bodyPr wrap="none" rtlCol="0">
            <a:spAutoFit/>
          </a:bodyPr>
          <a:lstStyle/>
          <a:p>
            <a:r>
              <a:rPr kumimoji="1" lang="en-US" altLang="ja-JP" sz="2800" dirty="0" smtClean="0"/>
              <a:t>Retrieval Result</a:t>
            </a:r>
            <a:endParaRPr kumimoji="1" lang="ja-JP" altLang="en-US" sz="2800" dirty="0"/>
          </a:p>
        </p:txBody>
      </p:sp>
      <p:sp>
        <p:nvSpPr>
          <p:cNvPr id="3" name="スライド番号プレースホルダー 2"/>
          <p:cNvSpPr>
            <a:spLocks noGrp="1"/>
          </p:cNvSpPr>
          <p:nvPr>
            <p:ph type="sldNum" sz="quarter" idx="12"/>
          </p:nvPr>
        </p:nvSpPr>
        <p:spPr/>
        <p:txBody>
          <a:bodyPr/>
          <a:lstStyle/>
          <a:p>
            <a:fld id="{3128ED91-EF65-4D44-BCB8-B3F9A0E40E4A}" type="slidenum">
              <a:rPr lang="ja-JP" altLang="en-US" smtClean="0"/>
              <a:pPr/>
              <a:t>2</a:t>
            </a:fld>
            <a:r>
              <a:rPr lang="en-US" altLang="ja-JP" smtClean="0"/>
              <a:t>/22</a:t>
            </a:r>
            <a:endParaRPr lang="ja-JP" altLang="en-US" dirty="0"/>
          </a:p>
        </p:txBody>
      </p:sp>
    </p:spTree>
    <p:extLst>
      <p:ext uri="{BB962C8B-B14F-4D97-AF65-F5344CB8AC3E}">
        <p14:creationId xmlns:p14="http://schemas.microsoft.com/office/powerpoint/2010/main" val="3108504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animBg="1"/>
      <p:bldP spid="23"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Sample 2</a:t>
            </a:r>
            <a:endParaRPr kumimoji="1" lang="ja-JP" altLang="en-US" dirty="0"/>
          </a:p>
        </p:txBody>
      </p:sp>
      <p:sp>
        <p:nvSpPr>
          <p:cNvPr id="5" name="スライド番号プレースホルダー 4"/>
          <p:cNvSpPr>
            <a:spLocks noGrp="1"/>
          </p:cNvSpPr>
          <p:nvPr>
            <p:ph type="sldNum" sz="quarter" idx="12"/>
          </p:nvPr>
        </p:nvSpPr>
        <p:spPr/>
        <p:txBody>
          <a:bodyPr/>
          <a:lstStyle/>
          <a:p>
            <a:fld id="{3128ED91-EF65-4D44-BCB8-B3F9A0E40E4A}" type="slidenum">
              <a:rPr lang="ja-JP" altLang="en-US" smtClean="0"/>
              <a:pPr/>
              <a:t>20</a:t>
            </a:fld>
            <a:r>
              <a:rPr lang="en-US" altLang="ja-JP" smtClean="0"/>
              <a:t>/22</a:t>
            </a:r>
            <a:endParaRPr lang="ja-JP" altLang="en-US" dirty="0"/>
          </a:p>
        </p:txBody>
      </p:sp>
      <p:grpSp>
        <p:nvGrpSpPr>
          <p:cNvPr id="32" name="グループ化 31"/>
          <p:cNvGrpSpPr/>
          <p:nvPr/>
        </p:nvGrpSpPr>
        <p:grpSpPr>
          <a:xfrm>
            <a:off x="4293102" y="3933578"/>
            <a:ext cx="7789841" cy="2531697"/>
            <a:chOff x="341868" y="1280943"/>
            <a:chExt cx="8475133" cy="3005043"/>
          </a:xfrm>
        </p:grpSpPr>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l="11346" t="31605" r="18432" b="24938"/>
            <a:stretch/>
          </p:blipFill>
          <p:spPr>
            <a:xfrm>
              <a:off x="341868" y="1280943"/>
              <a:ext cx="8475133" cy="2980267"/>
            </a:xfrm>
            <a:prstGeom prst="rect">
              <a:avLst/>
            </a:prstGeom>
          </p:spPr>
        </p:pic>
        <p:sp>
          <p:nvSpPr>
            <p:cNvPr id="6" name="正方形/長方形 5"/>
            <p:cNvSpPr/>
            <p:nvPr/>
          </p:nvSpPr>
          <p:spPr>
            <a:xfrm>
              <a:off x="3113232" y="1293643"/>
              <a:ext cx="1431889" cy="370985"/>
            </a:xfrm>
            <a:prstGeom prst="rect">
              <a:avLst/>
            </a:prstGeom>
            <a:solidFill>
              <a:srgbClr val="00B0F0">
                <a:alpha val="16000"/>
              </a:srgbClr>
            </a:solidFill>
            <a:ln w="3175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正方形/長方形 10"/>
            <p:cNvSpPr/>
            <p:nvPr/>
          </p:nvSpPr>
          <p:spPr>
            <a:xfrm>
              <a:off x="5212744" y="2173040"/>
              <a:ext cx="2576841" cy="370985"/>
            </a:xfrm>
            <a:prstGeom prst="rect">
              <a:avLst/>
            </a:prstGeom>
            <a:solidFill>
              <a:srgbClr val="FF0000">
                <a:alpha val="16000"/>
              </a:srgbClr>
            </a:solidFill>
            <a:ln w="3175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正方形/長方形 20"/>
            <p:cNvSpPr/>
            <p:nvPr/>
          </p:nvSpPr>
          <p:spPr>
            <a:xfrm>
              <a:off x="5714954" y="1280943"/>
              <a:ext cx="889090" cy="370985"/>
            </a:xfrm>
            <a:prstGeom prst="rect">
              <a:avLst/>
            </a:prstGeom>
            <a:solidFill>
              <a:srgbClr val="00B0F0">
                <a:alpha val="16000"/>
              </a:srgbClr>
            </a:solidFill>
            <a:ln w="3175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正方形/長方形 21"/>
            <p:cNvSpPr/>
            <p:nvPr/>
          </p:nvSpPr>
          <p:spPr>
            <a:xfrm>
              <a:off x="3113231" y="2173039"/>
              <a:ext cx="1431889" cy="370985"/>
            </a:xfrm>
            <a:prstGeom prst="rect">
              <a:avLst/>
            </a:prstGeom>
            <a:solidFill>
              <a:srgbClr val="00B0F0">
                <a:alpha val="16000"/>
              </a:srgbClr>
            </a:solidFill>
            <a:ln w="3175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正方形/長方形 22"/>
            <p:cNvSpPr/>
            <p:nvPr/>
          </p:nvSpPr>
          <p:spPr>
            <a:xfrm>
              <a:off x="3113230" y="2621152"/>
              <a:ext cx="1431889" cy="370985"/>
            </a:xfrm>
            <a:prstGeom prst="rect">
              <a:avLst/>
            </a:prstGeom>
            <a:solidFill>
              <a:srgbClr val="00B0F0">
                <a:alpha val="16000"/>
              </a:srgbClr>
            </a:solidFill>
            <a:ln w="3175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正方形/長方形 23"/>
            <p:cNvSpPr/>
            <p:nvPr/>
          </p:nvSpPr>
          <p:spPr>
            <a:xfrm>
              <a:off x="3089415" y="3052435"/>
              <a:ext cx="1301717" cy="370985"/>
            </a:xfrm>
            <a:prstGeom prst="rect">
              <a:avLst/>
            </a:prstGeom>
            <a:solidFill>
              <a:srgbClr val="00B0F0">
                <a:alpha val="16000"/>
              </a:srgbClr>
            </a:solidFill>
            <a:ln w="3175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正方形/長方形 24"/>
            <p:cNvSpPr/>
            <p:nvPr/>
          </p:nvSpPr>
          <p:spPr>
            <a:xfrm>
              <a:off x="4561885" y="3483718"/>
              <a:ext cx="1301717" cy="370985"/>
            </a:xfrm>
            <a:prstGeom prst="rect">
              <a:avLst/>
            </a:prstGeom>
            <a:solidFill>
              <a:srgbClr val="00B0F0">
                <a:alpha val="16000"/>
              </a:srgbClr>
            </a:solidFill>
            <a:ln w="3175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正方形/長方形 25"/>
            <p:cNvSpPr/>
            <p:nvPr/>
          </p:nvSpPr>
          <p:spPr>
            <a:xfrm>
              <a:off x="3442699" y="3915001"/>
              <a:ext cx="1431889" cy="370985"/>
            </a:xfrm>
            <a:prstGeom prst="rect">
              <a:avLst/>
            </a:prstGeom>
            <a:solidFill>
              <a:srgbClr val="00B0F0">
                <a:alpha val="16000"/>
              </a:srgbClr>
            </a:solidFill>
            <a:ln w="3175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 name="正方形/長方形 26"/>
            <p:cNvSpPr/>
            <p:nvPr/>
          </p:nvSpPr>
          <p:spPr>
            <a:xfrm>
              <a:off x="6390107" y="2585583"/>
              <a:ext cx="889090" cy="370985"/>
            </a:xfrm>
            <a:prstGeom prst="rect">
              <a:avLst/>
            </a:prstGeom>
            <a:solidFill>
              <a:srgbClr val="00B0F0">
                <a:alpha val="16000"/>
              </a:srgbClr>
            </a:solidFill>
            <a:ln w="3175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正方形/長方形 27"/>
            <p:cNvSpPr/>
            <p:nvPr/>
          </p:nvSpPr>
          <p:spPr>
            <a:xfrm>
              <a:off x="5995680" y="2992137"/>
              <a:ext cx="889090" cy="370985"/>
            </a:xfrm>
            <a:prstGeom prst="rect">
              <a:avLst/>
            </a:prstGeom>
            <a:solidFill>
              <a:srgbClr val="00B0F0">
                <a:alpha val="16000"/>
              </a:srgbClr>
            </a:solidFill>
            <a:ln w="3175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正方形/長方形 28"/>
            <p:cNvSpPr/>
            <p:nvPr/>
          </p:nvSpPr>
          <p:spPr>
            <a:xfrm>
              <a:off x="7927911" y="3483717"/>
              <a:ext cx="889090" cy="370985"/>
            </a:xfrm>
            <a:prstGeom prst="rect">
              <a:avLst/>
            </a:prstGeom>
            <a:solidFill>
              <a:srgbClr val="00B0F0">
                <a:alpha val="16000"/>
              </a:srgbClr>
            </a:solidFill>
            <a:ln w="3175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0" name="正方形/長方形 29"/>
            <p:cNvSpPr/>
            <p:nvPr/>
          </p:nvSpPr>
          <p:spPr>
            <a:xfrm>
              <a:off x="2553609" y="3915001"/>
              <a:ext cx="889090" cy="370985"/>
            </a:xfrm>
            <a:prstGeom prst="rect">
              <a:avLst/>
            </a:prstGeom>
            <a:solidFill>
              <a:srgbClr val="00B0F0">
                <a:alpha val="16000"/>
              </a:srgbClr>
            </a:solidFill>
            <a:ln w="3175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pic>
        <p:nvPicPr>
          <p:cNvPr id="31" name="図 30"/>
          <p:cNvPicPr>
            <a:picLocks noChangeAspect="1"/>
          </p:cNvPicPr>
          <p:nvPr/>
        </p:nvPicPr>
        <p:blipFill rotWithShape="1">
          <a:blip r:embed="rId4">
            <a:extLst>
              <a:ext uri="{28A0092B-C50C-407E-A947-70E740481C1C}">
                <a14:useLocalDpi xmlns:a14="http://schemas.microsoft.com/office/drawing/2010/main" val="0"/>
              </a:ext>
            </a:extLst>
          </a:blip>
          <a:srcRect l="7839" t="34568" r="10434" b="21728"/>
          <a:stretch/>
        </p:blipFill>
        <p:spPr>
          <a:xfrm>
            <a:off x="343491" y="1094694"/>
            <a:ext cx="8929131" cy="2713230"/>
          </a:xfrm>
          <a:prstGeom prst="rect">
            <a:avLst/>
          </a:prstGeom>
        </p:spPr>
      </p:pic>
      <p:sp>
        <p:nvSpPr>
          <p:cNvPr id="34" name="正方形/長方形 33"/>
          <p:cNvSpPr/>
          <p:nvPr/>
        </p:nvSpPr>
        <p:spPr>
          <a:xfrm>
            <a:off x="2883747" y="1107394"/>
            <a:ext cx="1679399" cy="340406"/>
          </a:xfrm>
          <a:prstGeom prst="rect">
            <a:avLst/>
          </a:prstGeom>
          <a:solidFill>
            <a:srgbClr val="00B0F0">
              <a:alpha val="16000"/>
            </a:srgbClr>
          </a:solidFill>
          <a:ln w="3175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6" name="正方形/長方形 35"/>
          <p:cNvSpPr/>
          <p:nvPr/>
        </p:nvSpPr>
        <p:spPr>
          <a:xfrm>
            <a:off x="5177829" y="1089591"/>
            <a:ext cx="1810940" cy="340406"/>
          </a:xfrm>
          <a:prstGeom prst="rect">
            <a:avLst/>
          </a:prstGeom>
          <a:solidFill>
            <a:srgbClr val="00B0F0">
              <a:alpha val="16000"/>
            </a:srgbClr>
          </a:solidFill>
          <a:ln w="3175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7" name="正方形/長方形 36"/>
          <p:cNvSpPr/>
          <p:nvPr/>
        </p:nvSpPr>
        <p:spPr>
          <a:xfrm>
            <a:off x="7077848" y="1089591"/>
            <a:ext cx="1124451" cy="340406"/>
          </a:xfrm>
          <a:prstGeom prst="rect">
            <a:avLst/>
          </a:prstGeom>
          <a:solidFill>
            <a:srgbClr val="00B0F0">
              <a:alpha val="16000"/>
            </a:srgbClr>
          </a:solidFill>
          <a:ln w="3175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8" name="正方形/長方形 37"/>
          <p:cNvSpPr/>
          <p:nvPr/>
        </p:nvSpPr>
        <p:spPr>
          <a:xfrm>
            <a:off x="2526228" y="1885037"/>
            <a:ext cx="2191237" cy="340406"/>
          </a:xfrm>
          <a:prstGeom prst="rect">
            <a:avLst/>
          </a:prstGeom>
          <a:solidFill>
            <a:srgbClr val="00B0F0">
              <a:alpha val="16000"/>
            </a:srgbClr>
          </a:solidFill>
          <a:ln w="3175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9" name="正方形/長方形 38"/>
          <p:cNvSpPr/>
          <p:nvPr/>
        </p:nvSpPr>
        <p:spPr>
          <a:xfrm>
            <a:off x="5212857" y="1885037"/>
            <a:ext cx="1360586" cy="340406"/>
          </a:xfrm>
          <a:prstGeom prst="rect">
            <a:avLst/>
          </a:prstGeom>
          <a:solidFill>
            <a:srgbClr val="00B0F0">
              <a:alpha val="16000"/>
            </a:srgbClr>
          </a:solidFill>
          <a:ln w="3175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0" name="正方形/長方形 39"/>
          <p:cNvSpPr/>
          <p:nvPr/>
        </p:nvSpPr>
        <p:spPr>
          <a:xfrm>
            <a:off x="6634757" y="1885037"/>
            <a:ext cx="1093090" cy="340406"/>
          </a:xfrm>
          <a:prstGeom prst="rect">
            <a:avLst/>
          </a:prstGeom>
          <a:solidFill>
            <a:srgbClr val="00B0F0">
              <a:alpha val="16000"/>
            </a:srgbClr>
          </a:solidFill>
          <a:ln w="3175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1" name="正方形/長方形 40"/>
          <p:cNvSpPr/>
          <p:nvPr/>
        </p:nvSpPr>
        <p:spPr>
          <a:xfrm>
            <a:off x="5928432" y="2280556"/>
            <a:ext cx="2191237" cy="340406"/>
          </a:xfrm>
          <a:prstGeom prst="rect">
            <a:avLst/>
          </a:prstGeom>
          <a:solidFill>
            <a:srgbClr val="00B0F0">
              <a:alpha val="16000"/>
            </a:srgbClr>
          </a:solidFill>
          <a:ln w="3175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2" name="正方形/長方形 41"/>
          <p:cNvSpPr/>
          <p:nvPr/>
        </p:nvSpPr>
        <p:spPr>
          <a:xfrm>
            <a:off x="1350968" y="2280553"/>
            <a:ext cx="1360586" cy="340406"/>
          </a:xfrm>
          <a:prstGeom prst="rect">
            <a:avLst/>
          </a:prstGeom>
          <a:solidFill>
            <a:srgbClr val="00B0F0">
              <a:alpha val="16000"/>
            </a:srgbClr>
          </a:solidFill>
          <a:ln w="3175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3" name="正方形/長方形 42"/>
          <p:cNvSpPr/>
          <p:nvPr/>
        </p:nvSpPr>
        <p:spPr>
          <a:xfrm>
            <a:off x="3508156" y="2292219"/>
            <a:ext cx="1093090" cy="340406"/>
          </a:xfrm>
          <a:prstGeom prst="rect">
            <a:avLst/>
          </a:prstGeom>
          <a:solidFill>
            <a:srgbClr val="00B0F0">
              <a:alpha val="16000"/>
            </a:srgbClr>
          </a:solidFill>
          <a:ln w="3175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6" name="正方形/長方形 45"/>
          <p:cNvSpPr/>
          <p:nvPr/>
        </p:nvSpPr>
        <p:spPr>
          <a:xfrm>
            <a:off x="5960674" y="2619050"/>
            <a:ext cx="1679399" cy="340406"/>
          </a:xfrm>
          <a:prstGeom prst="rect">
            <a:avLst/>
          </a:prstGeom>
          <a:solidFill>
            <a:srgbClr val="00B0F0">
              <a:alpha val="16000"/>
            </a:srgbClr>
          </a:solidFill>
          <a:ln w="3175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7" name="正方形/長方形 46"/>
          <p:cNvSpPr/>
          <p:nvPr/>
        </p:nvSpPr>
        <p:spPr>
          <a:xfrm>
            <a:off x="3723446" y="2636914"/>
            <a:ext cx="1124451" cy="340406"/>
          </a:xfrm>
          <a:prstGeom prst="rect">
            <a:avLst/>
          </a:prstGeom>
          <a:solidFill>
            <a:srgbClr val="00B0F0">
              <a:alpha val="16000"/>
            </a:srgbClr>
          </a:solidFill>
          <a:ln w="3175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9" name="正方形/長方形 48"/>
          <p:cNvSpPr/>
          <p:nvPr/>
        </p:nvSpPr>
        <p:spPr>
          <a:xfrm>
            <a:off x="1878341" y="2636541"/>
            <a:ext cx="1717226" cy="312548"/>
          </a:xfrm>
          <a:prstGeom prst="rect">
            <a:avLst/>
          </a:prstGeom>
          <a:solidFill>
            <a:srgbClr val="FF0000">
              <a:alpha val="16000"/>
            </a:srgbClr>
          </a:solidFill>
          <a:ln w="3175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0" name="正方形/長方形 49"/>
          <p:cNvSpPr/>
          <p:nvPr/>
        </p:nvSpPr>
        <p:spPr>
          <a:xfrm>
            <a:off x="3215001" y="3023985"/>
            <a:ext cx="1679399" cy="340406"/>
          </a:xfrm>
          <a:prstGeom prst="rect">
            <a:avLst/>
          </a:prstGeom>
          <a:solidFill>
            <a:srgbClr val="00B0F0">
              <a:alpha val="16000"/>
            </a:srgbClr>
          </a:solidFill>
          <a:ln w="3175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1" name="正方形/長方形 50"/>
          <p:cNvSpPr/>
          <p:nvPr/>
        </p:nvSpPr>
        <p:spPr>
          <a:xfrm>
            <a:off x="5479536" y="3029691"/>
            <a:ext cx="1312991" cy="340406"/>
          </a:xfrm>
          <a:prstGeom prst="rect">
            <a:avLst/>
          </a:prstGeom>
          <a:solidFill>
            <a:srgbClr val="00B0F0">
              <a:alpha val="16000"/>
            </a:srgbClr>
          </a:solidFill>
          <a:ln w="3175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2" name="正方形/長方形 51"/>
          <p:cNvSpPr/>
          <p:nvPr/>
        </p:nvSpPr>
        <p:spPr>
          <a:xfrm>
            <a:off x="7296829" y="3033237"/>
            <a:ext cx="1810940" cy="340406"/>
          </a:xfrm>
          <a:prstGeom prst="rect">
            <a:avLst/>
          </a:prstGeom>
          <a:solidFill>
            <a:srgbClr val="00B0F0">
              <a:alpha val="16000"/>
            </a:srgbClr>
          </a:solidFill>
          <a:ln w="3175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3" name="正方形/長方形 52"/>
          <p:cNvSpPr/>
          <p:nvPr/>
        </p:nvSpPr>
        <p:spPr>
          <a:xfrm>
            <a:off x="1350968" y="3465521"/>
            <a:ext cx="1810940" cy="340406"/>
          </a:xfrm>
          <a:prstGeom prst="rect">
            <a:avLst/>
          </a:prstGeom>
          <a:solidFill>
            <a:srgbClr val="00B0F0">
              <a:alpha val="16000"/>
            </a:srgbClr>
          </a:solidFill>
          <a:ln w="3175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4" name="正方形/長方形 53"/>
          <p:cNvSpPr/>
          <p:nvPr/>
        </p:nvSpPr>
        <p:spPr>
          <a:xfrm>
            <a:off x="3723446" y="3435488"/>
            <a:ext cx="1312991" cy="340406"/>
          </a:xfrm>
          <a:prstGeom prst="rect">
            <a:avLst/>
          </a:prstGeom>
          <a:solidFill>
            <a:srgbClr val="00B0F0">
              <a:alpha val="16000"/>
            </a:srgbClr>
          </a:solidFill>
          <a:ln w="3175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5" name="正方形/長方形 54"/>
          <p:cNvSpPr/>
          <p:nvPr/>
        </p:nvSpPr>
        <p:spPr>
          <a:xfrm>
            <a:off x="6029945" y="3417683"/>
            <a:ext cx="1679399" cy="340406"/>
          </a:xfrm>
          <a:prstGeom prst="rect">
            <a:avLst/>
          </a:prstGeom>
          <a:solidFill>
            <a:srgbClr val="00B0F0">
              <a:alpha val="16000"/>
            </a:srgbClr>
          </a:solidFill>
          <a:ln w="3175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6" name="角丸四角形 55"/>
          <p:cNvSpPr/>
          <p:nvPr/>
        </p:nvSpPr>
        <p:spPr>
          <a:xfrm>
            <a:off x="482798" y="4491309"/>
            <a:ext cx="3503484" cy="1467573"/>
          </a:xfrm>
          <a:prstGeom prst="roundRect">
            <a:avLst/>
          </a:prstGeom>
          <a:solidFill>
            <a:schemeClr val="accent2">
              <a:lumMod val="20000"/>
              <a:lumOff val="80000"/>
            </a:schemeClr>
          </a:solidFill>
          <a:ln w="3175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ja-JP" sz="2800" dirty="0" smtClean="0">
                <a:solidFill>
                  <a:srgbClr val="FF0000"/>
                </a:solidFill>
              </a:rPr>
              <a:t>Lack of the</a:t>
            </a:r>
            <a:br>
              <a:rPr lang="en-US" altLang="ja-JP" sz="2800" dirty="0" smtClean="0">
                <a:solidFill>
                  <a:srgbClr val="FF0000"/>
                </a:solidFill>
              </a:rPr>
            </a:br>
            <a:r>
              <a:rPr lang="en-US" altLang="ja-JP" sz="2800" dirty="0" smtClean="0">
                <a:solidFill>
                  <a:srgbClr val="FF0000"/>
                </a:solidFill>
              </a:rPr>
              <a:t>question type-word</a:t>
            </a:r>
            <a:endParaRPr kumimoji="1" lang="ja-JP" altLang="en-US" sz="3200" dirty="0">
              <a:solidFill>
                <a:srgbClr val="FF0000"/>
              </a:solidFill>
            </a:endParaRPr>
          </a:p>
        </p:txBody>
      </p:sp>
      <p:sp>
        <p:nvSpPr>
          <p:cNvPr id="57" name="正方形/長方形 56"/>
          <p:cNvSpPr/>
          <p:nvPr/>
        </p:nvSpPr>
        <p:spPr>
          <a:xfrm>
            <a:off x="366641" y="2238143"/>
            <a:ext cx="877959" cy="1537751"/>
          </a:xfrm>
          <a:prstGeom prst="rect">
            <a:avLst/>
          </a:prstGeom>
          <a:ln w="3175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8" name="正方形/長方形 57"/>
          <p:cNvSpPr/>
          <p:nvPr/>
        </p:nvSpPr>
        <p:spPr>
          <a:xfrm>
            <a:off x="4342431" y="6101925"/>
            <a:ext cx="877959" cy="363349"/>
          </a:xfrm>
          <a:prstGeom prst="rect">
            <a:avLst/>
          </a:prstGeom>
          <a:ln w="3175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11810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Sample 3</a:t>
            </a:r>
            <a:endParaRPr kumimoji="1" lang="ja-JP" altLang="en-US" dirty="0"/>
          </a:p>
        </p:txBody>
      </p:sp>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l="6646" t="34692" r="10013" b="22222"/>
          <a:stretch/>
        </p:blipFill>
        <p:spPr>
          <a:xfrm>
            <a:off x="340189" y="1161791"/>
            <a:ext cx="11586951" cy="3403912"/>
          </a:xfrm>
          <a:prstGeom prst="rect">
            <a:avLst/>
          </a:prstGeom>
        </p:spPr>
      </p:pic>
      <p:sp>
        <p:nvSpPr>
          <p:cNvPr id="5" name="スライド番号プレースホルダー 4"/>
          <p:cNvSpPr>
            <a:spLocks noGrp="1"/>
          </p:cNvSpPr>
          <p:nvPr>
            <p:ph type="sldNum" sz="quarter" idx="12"/>
          </p:nvPr>
        </p:nvSpPr>
        <p:spPr/>
        <p:txBody>
          <a:bodyPr/>
          <a:lstStyle/>
          <a:p>
            <a:fld id="{3128ED91-EF65-4D44-BCB8-B3F9A0E40E4A}" type="slidenum">
              <a:rPr lang="ja-JP" altLang="en-US" smtClean="0"/>
              <a:pPr/>
              <a:t>21</a:t>
            </a:fld>
            <a:r>
              <a:rPr lang="en-US" altLang="ja-JP" smtClean="0"/>
              <a:t>/22</a:t>
            </a:r>
            <a:endParaRPr lang="ja-JP" altLang="en-US" dirty="0"/>
          </a:p>
        </p:txBody>
      </p:sp>
      <p:sp>
        <p:nvSpPr>
          <p:cNvPr id="6" name="角丸四角形 5"/>
          <p:cNvSpPr/>
          <p:nvPr/>
        </p:nvSpPr>
        <p:spPr>
          <a:xfrm>
            <a:off x="2703927" y="4960921"/>
            <a:ext cx="6784147" cy="1228016"/>
          </a:xfrm>
          <a:prstGeom prst="roundRect">
            <a:avLst/>
          </a:prstGeom>
          <a:solidFill>
            <a:schemeClr val="accent5">
              <a:lumMod val="20000"/>
              <a:lumOff val="80000"/>
            </a:schemeClr>
          </a:solidFill>
          <a:ln w="31750">
            <a:solidFill>
              <a:srgbClr val="00B0F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ja-JP" sz="2800" dirty="0" smtClean="0">
                <a:solidFill>
                  <a:srgbClr val="00B0F0"/>
                </a:solidFill>
              </a:rPr>
              <a:t>All questions were answered correctly </a:t>
            </a:r>
            <a:br>
              <a:rPr lang="en-US" altLang="ja-JP" sz="2800" dirty="0" smtClean="0">
                <a:solidFill>
                  <a:srgbClr val="00B0F0"/>
                </a:solidFill>
              </a:rPr>
            </a:br>
            <a:r>
              <a:rPr lang="en-US" altLang="ja-JP" sz="2800" dirty="0" smtClean="0">
                <a:solidFill>
                  <a:srgbClr val="00B0F0"/>
                </a:solidFill>
              </a:rPr>
              <a:t>though they are grammatically incorrect.</a:t>
            </a:r>
            <a:endParaRPr kumimoji="1" lang="ja-JP" altLang="en-US" sz="2800" dirty="0">
              <a:solidFill>
                <a:srgbClr val="00B0F0"/>
              </a:solidFill>
            </a:endParaRPr>
          </a:p>
        </p:txBody>
      </p:sp>
    </p:spTree>
    <p:extLst>
      <p:ext uri="{BB962C8B-B14F-4D97-AF65-F5344CB8AC3E}">
        <p14:creationId xmlns:p14="http://schemas.microsoft.com/office/powerpoint/2010/main" val="22793663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Conclusion</a:t>
            </a:r>
            <a:endParaRPr kumimoji="1" lang="ja-JP" altLang="en-US" dirty="0"/>
          </a:p>
        </p:txBody>
      </p:sp>
      <p:sp>
        <p:nvSpPr>
          <p:cNvPr id="3" name="テキスト プレースホルダー 2"/>
          <p:cNvSpPr>
            <a:spLocks noGrp="1"/>
          </p:cNvSpPr>
          <p:nvPr>
            <p:ph type="body" sz="quarter" idx="14"/>
          </p:nvPr>
        </p:nvSpPr>
        <p:spPr/>
        <p:txBody>
          <a:bodyPr/>
          <a:lstStyle/>
          <a:p>
            <a:r>
              <a:rPr kumimoji="1" lang="en-US" altLang="ja-JP" dirty="0" smtClean="0">
                <a:solidFill>
                  <a:srgbClr val="00B0F0"/>
                </a:solidFill>
              </a:rPr>
              <a:t>NIST score has the highest correlation</a:t>
            </a:r>
          </a:p>
          <a:p>
            <a:pPr lvl="1"/>
            <a:r>
              <a:rPr lang="en-US" altLang="ja-JP" dirty="0" smtClean="0"/>
              <a:t>NIST is sensitive to the change of content words</a:t>
            </a:r>
          </a:p>
          <a:p>
            <a:pPr lvl="1"/>
            <a:endParaRPr lang="en-US" altLang="ja-JP" dirty="0" smtClean="0"/>
          </a:p>
          <a:p>
            <a:r>
              <a:rPr lang="en-US" altLang="ja-JP" dirty="0" smtClean="0"/>
              <a:t>If reference cannot be answered correctly, </a:t>
            </a:r>
            <a:br>
              <a:rPr lang="en-US" altLang="ja-JP" dirty="0" smtClean="0"/>
            </a:br>
            <a:r>
              <a:rPr lang="en-US" altLang="ja-JP" dirty="0" smtClean="0"/>
              <a:t>there is very little correlation </a:t>
            </a:r>
            <a:br>
              <a:rPr lang="en-US" altLang="ja-JP" dirty="0" smtClean="0"/>
            </a:br>
            <a:r>
              <a:rPr lang="en-US" altLang="ja-JP" dirty="0" smtClean="0"/>
              <a:t>between translation quality and QA accuracy</a:t>
            </a:r>
            <a:br>
              <a:rPr lang="en-US" altLang="ja-JP" dirty="0" smtClean="0"/>
            </a:br>
            <a:r>
              <a:rPr lang="en-US" altLang="ja-JP" dirty="0" smtClean="0">
                <a:sym typeface="Wingdings" panose="05000000000000000000" pitchFamily="2" charset="2"/>
              </a:rPr>
              <a:t></a:t>
            </a:r>
            <a:r>
              <a:rPr lang="en-US" altLang="ja-JP" dirty="0" smtClean="0">
                <a:solidFill>
                  <a:srgbClr val="00B0F0"/>
                </a:solidFill>
                <a:sym typeface="Wingdings" panose="05000000000000000000" pitchFamily="2" charset="2"/>
              </a:rPr>
              <a:t>Answerable references should be used</a:t>
            </a:r>
          </a:p>
          <a:p>
            <a:pPr lvl="1"/>
            <a:endParaRPr lang="en-US" altLang="ja-JP" dirty="0" smtClean="0">
              <a:solidFill>
                <a:srgbClr val="00B0F0"/>
              </a:solidFill>
            </a:endParaRPr>
          </a:p>
          <a:p>
            <a:r>
              <a:rPr kumimoji="1" lang="en-US" altLang="ja-JP" dirty="0" smtClean="0"/>
              <a:t>3 factors which cause change of QA results:</a:t>
            </a:r>
            <a:br>
              <a:rPr kumimoji="1" lang="en-US" altLang="ja-JP" dirty="0" smtClean="0"/>
            </a:br>
            <a:r>
              <a:rPr kumimoji="1" lang="en-US" altLang="ja-JP" dirty="0" smtClean="0">
                <a:solidFill>
                  <a:srgbClr val="00B0F0"/>
                </a:solidFill>
              </a:rPr>
              <a:t>content words, question types and syntax</a:t>
            </a:r>
            <a:endParaRPr kumimoji="1" lang="ja-JP" altLang="en-US" dirty="0">
              <a:solidFill>
                <a:srgbClr val="00B0F0"/>
              </a:solidFill>
            </a:endParaRPr>
          </a:p>
        </p:txBody>
      </p:sp>
      <p:sp>
        <p:nvSpPr>
          <p:cNvPr id="4" name="スライド番号プレースホルダー 3"/>
          <p:cNvSpPr>
            <a:spLocks noGrp="1"/>
          </p:cNvSpPr>
          <p:nvPr>
            <p:ph type="sldNum" sz="quarter" idx="12"/>
          </p:nvPr>
        </p:nvSpPr>
        <p:spPr/>
        <p:txBody>
          <a:bodyPr/>
          <a:lstStyle/>
          <a:p>
            <a:fld id="{3128ED91-EF65-4D44-BCB8-B3F9A0E40E4A}" type="slidenum">
              <a:rPr lang="ja-JP" altLang="en-US" smtClean="0"/>
              <a:pPr/>
              <a:t>22</a:t>
            </a:fld>
            <a:r>
              <a:rPr lang="en-US" altLang="ja-JP" smtClean="0"/>
              <a:t>/22</a:t>
            </a:r>
            <a:endParaRPr lang="ja-JP" altLang="en-US" dirty="0"/>
          </a:p>
        </p:txBody>
      </p:sp>
    </p:spTree>
    <p:extLst>
      <p:ext uri="{BB962C8B-B14F-4D97-AF65-F5344CB8AC3E}">
        <p14:creationId xmlns:p14="http://schemas.microsoft.com/office/powerpoint/2010/main" val="4075347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Sentence-level correlation: BLEU+1</a:t>
            </a:r>
            <a:endParaRPr kumimoji="1" lang="ja-JP" altLang="en-US" dirty="0"/>
          </a:p>
        </p:txBody>
      </p:sp>
      <p:sp>
        <p:nvSpPr>
          <p:cNvPr id="6" name="正方形/長方形 5"/>
          <p:cNvSpPr/>
          <p:nvPr/>
        </p:nvSpPr>
        <p:spPr>
          <a:xfrm>
            <a:off x="0" y="2709332"/>
            <a:ext cx="6096000" cy="3662669"/>
          </a:xfrm>
          <a:prstGeom prst="rect">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正方形/長方形 6"/>
          <p:cNvSpPr/>
          <p:nvPr/>
        </p:nvSpPr>
        <p:spPr>
          <a:xfrm>
            <a:off x="6096000" y="2709333"/>
            <a:ext cx="6096000" cy="3662668"/>
          </a:xfrm>
          <a:prstGeom prst="rect">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09331"/>
            <a:ext cx="6096000" cy="3662670"/>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2709331"/>
            <a:ext cx="6096001" cy="3662670"/>
          </a:xfrm>
          <a:prstGeom prst="rect">
            <a:avLst/>
          </a:prstGeom>
        </p:spPr>
      </p:pic>
      <p:sp>
        <p:nvSpPr>
          <p:cNvPr id="5" name="スライド番号プレースホルダー 4"/>
          <p:cNvSpPr>
            <a:spLocks noGrp="1"/>
          </p:cNvSpPr>
          <p:nvPr>
            <p:ph type="sldNum" sz="quarter" idx="12"/>
          </p:nvPr>
        </p:nvSpPr>
        <p:spPr/>
        <p:txBody>
          <a:bodyPr/>
          <a:lstStyle/>
          <a:p>
            <a:fld id="{3128ED91-EF65-4D44-BCB8-B3F9A0E40E4A}" type="slidenum">
              <a:rPr lang="ja-JP" altLang="en-US" smtClean="0"/>
              <a:pPr/>
              <a:t>23</a:t>
            </a:fld>
            <a:r>
              <a:rPr lang="en-US" altLang="ja-JP" smtClean="0"/>
              <a:t>/22</a:t>
            </a:r>
            <a:endParaRPr lang="ja-JP" altLang="en-US" dirty="0"/>
          </a:p>
        </p:txBody>
      </p:sp>
    </p:spTree>
    <p:extLst>
      <p:ext uri="{BB962C8B-B14F-4D97-AF65-F5344CB8AC3E}">
        <p14:creationId xmlns:p14="http://schemas.microsoft.com/office/powerpoint/2010/main" val="613929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Sentence-level correlation: </a:t>
            </a:r>
            <a:r>
              <a:rPr lang="en-US" altLang="ja-JP" dirty="0" smtClean="0"/>
              <a:t>1-WER</a:t>
            </a:r>
            <a:endParaRPr kumimoji="1" lang="ja-JP" altLang="en-US" dirty="0"/>
          </a:p>
        </p:txBody>
      </p:sp>
      <p:sp>
        <p:nvSpPr>
          <p:cNvPr id="6" name="正方形/長方形 5"/>
          <p:cNvSpPr/>
          <p:nvPr/>
        </p:nvSpPr>
        <p:spPr>
          <a:xfrm>
            <a:off x="0" y="2709332"/>
            <a:ext cx="6096000" cy="3662669"/>
          </a:xfrm>
          <a:prstGeom prst="rect">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正方形/長方形 6"/>
          <p:cNvSpPr/>
          <p:nvPr/>
        </p:nvSpPr>
        <p:spPr>
          <a:xfrm>
            <a:off x="6096000" y="2709333"/>
            <a:ext cx="6096000" cy="3662668"/>
          </a:xfrm>
          <a:prstGeom prst="rect">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09329"/>
            <a:ext cx="6096000" cy="3662671"/>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2709330"/>
            <a:ext cx="6083281" cy="3662670"/>
          </a:xfrm>
          <a:prstGeom prst="rect">
            <a:avLst/>
          </a:prstGeom>
        </p:spPr>
      </p:pic>
      <p:sp>
        <p:nvSpPr>
          <p:cNvPr id="3" name="スライド番号プレースホルダー 2"/>
          <p:cNvSpPr>
            <a:spLocks noGrp="1"/>
          </p:cNvSpPr>
          <p:nvPr>
            <p:ph type="sldNum" sz="quarter" idx="12"/>
          </p:nvPr>
        </p:nvSpPr>
        <p:spPr/>
        <p:txBody>
          <a:bodyPr/>
          <a:lstStyle/>
          <a:p>
            <a:fld id="{3128ED91-EF65-4D44-BCB8-B3F9A0E40E4A}" type="slidenum">
              <a:rPr lang="ja-JP" altLang="en-US" smtClean="0"/>
              <a:pPr/>
              <a:t>24</a:t>
            </a:fld>
            <a:r>
              <a:rPr lang="en-US" altLang="ja-JP" smtClean="0"/>
              <a:t>/22</a:t>
            </a:r>
            <a:endParaRPr lang="ja-JP" altLang="en-US" dirty="0"/>
          </a:p>
        </p:txBody>
      </p:sp>
    </p:spTree>
    <p:extLst>
      <p:ext uri="{BB962C8B-B14F-4D97-AF65-F5344CB8AC3E}">
        <p14:creationId xmlns:p14="http://schemas.microsoft.com/office/powerpoint/2010/main" val="2878257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Sentence-level correlation: </a:t>
            </a:r>
            <a:r>
              <a:rPr lang="en-US" altLang="ja-JP" dirty="0" smtClean="0"/>
              <a:t>RIBES</a:t>
            </a:r>
            <a:endParaRPr kumimoji="1" lang="ja-JP" altLang="en-US" dirty="0"/>
          </a:p>
        </p:txBody>
      </p:sp>
      <p:sp>
        <p:nvSpPr>
          <p:cNvPr id="6" name="正方形/長方形 5"/>
          <p:cNvSpPr/>
          <p:nvPr/>
        </p:nvSpPr>
        <p:spPr>
          <a:xfrm>
            <a:off x="0" y="2709332"/>
            <a:ext cx="6096000" cy="3662669"/>
          </a:xfrm>
          <a:prstGeom prst="rect">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正方形/長方形 6"/>
          <p:cNvSpPr/>
          <p:nvPr/>
        </p:nvSpPr>
        <p:spPr>
          <a:xfrm>
            <a:off x="6096000" y="2709333"/>
            <a:ext cx="6096000" cy="3662668"/>
          </a:xfrm>
          <a:prstGeom prst="rect">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09331"/>
            <a:ext cx="6096001" cy="3662670"/>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2709330"/>
            <a:ext cx="6096003" cy="3662671"/>
          </a:xfrm>
          <a:prstGeom prst="rect">
            <a:avLst/>
          </a:prstGeom>
        </p:spPr>
      </p:pic>
      <p:sp>
        <p:nvSpPr>
          <p:cNvPr id="5" name="スライド番号プレースホルダー 4"/>
          <p:cNvSpPr>
            <a:spLocks noGrp="1"/>
          </p:cNvSpPr>
          <p:nvPr>
            <p:ph type="sldNum" sz="quarter" idx="12"/>
          </p:nvPr>
        </p:nvSpPr>
        <p:spPr/>
        <p:txBody>
          <a:bodyPr/>
          <a:lstStyle/>
          <a:p>
            <a:fld id="{3128ED91-EF65-4D44-BCB8-B3F9A0E40E4A}" type="slidenum">
              <a:rPr lang="ja-JP" altLang="en-US" smtClean="0"/>
              <a:pPr/>
              <a:t>25</a:t>
            </a:fld>
            <a:r>
              <a:rPr lang="en-US" altLang="ja-JP" smtClean="0"/>
              <a:t>/22</a:t>
            </a:r>
            <a:endParaRPr lang="ja-JP" altLang="en-US" dirty="0"/>
          </a:p>
        </p:txBody>
      </p:sp>
    </p:spTree>
    <p:extLst>
      <p:ext uri="{BB962C8B-B14F-4D97-AF65-F5344CB8AC3E}">
        <p14:creationId xmlns:p14="http://schemas.microsoft.com/office/powerpoint/2010/main" val="859154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Sentence-level correlation: </a:t>
            </a:r>
            <a:r>
              <a:rPr lang="en-US" altLang="ja-JP" dirty="0" smtClean="0"/>
              <a:t>NIST</a:t>
            </a:r>
            <a:endParaRPr kumimoji="1" lang="ja-JP" altLang="en-US" dirty="0"/>
          </a:p>
        </p:txBody>
      </p:sp>
      <p:sp>
        <p:nvSpPr>
          <p:cNvPr id="6" name="正方形/長方形 5"/>
          <p:cNvSpPr/>
          <p:nvPr/>
        </p:nvSpPr>
        <p:spPr>
          <a:xfrm>
            <a:off x="0" y="2709332"/>
            <a:ext cx="6096000" cy="3662669"/>
          </a:xfrm>
          <a:prstGeom prst="rect">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正方形/長方形 6"/>
          <p:cNvSpPr/>
          <p:nvPr/>
        </p:nvSpPr>
        <p:spPr>
          <a:xfrm>
            <a:off x="6096000" y="2709333"/>
            <a:ext cx="6096000" cy="3662668"/>
          </a:xfrm>
          <a:prstGeom prst="rect">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09333"/>
            <a:ext cx="6096000" cy="3662669"/>
          </a:xfrm>
          <a:prstGeom prst="rect">
            <a:avLst/>
          </a:prstGeom>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2709331"/>
            <a:ext cx="6096001" cy="3662670"/>
          </a:xfrm>
          <a:prstGeom prst="rect">
            <a:avLst/>
          </a:prstGeom>
        </p:spPr>
      </p:pic>
      <p:sp>
        <p:nvSpPr>
          <p:cNvPr id="3" name="スライド番号プレースホルダー 2"/>
          <p:cNvSpPr>
            <a:spLocks noGrp="1"/>
          </p:cNvSpPr>
          <p:nvPr>
            <p:ph type="sldNum" sz="quarter" idx="12"/>
          </p:nvPr>
        </p:nvSpPr>
        <p:spPr/>
        <p:txBody>
          <a:bodyPr/>
          <a:lstStyle/>
          <a:p>
            <a:fld id="{3128ED91-EF65-4D44-BCB8-B3F9A0E40E4A}" type="slidenum">
              <a:rPr lang="ja-JP" altLang="en-US" smtClean="0"/>
              <a:pPr/>
              <a:t>26</a:t>
            </a:fld>
            <a:r>
              <a:rPr lang="en-US" altLang="ja-JP" smtClean="0"/>
              <a:t>/22</a:t>
            </a:r>
            <a:endParaRPr lang="ja-JP" altLang="en-US" dirty="0"/>
          </a:p>
        </p:txBody>
      </p:sp>
    </p:spTree>
    <p:extLst>
      <p:ext uri="{BB962C8B-B14F-4D97-AF65-F5344CB8AC3E}">
        <p14:creationId xmlns:p14="http://schemas.microsoft.com/office/powerpoint/2010/main" val="1018844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Sentence-level correlation: </a:t>
            </a:r>
            <a:r>
              <a:rPr lang="en-US" altLang="ja-JP" dirty="0" smtClean="0"/>
              <a:t>Acceptability</a:t>
            </a:r>
            <a:endParaRPr kumimoji="1" lang="ja-JP" altLang="en-US" dirty="0"/>
          </a:p>
        </p:txBody>
      </p:sp>
      <p:sp>
        <p:nvSpPr>
          <p:cNvPr id="6" name="正方形/長方形 5"/>
          <p:cNvSpPr/>
          <p:nvPr/>
        </p:nvSpPr>
        <p:spPr>
          <a:xfrm>
            <a:off x="0" y="2709332"/>
            <a:ext cx="6096000" cy="3662669"/>
          </a:xfrm>
          <a:prstGeom prst="rect">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正方形/長方形 6"/>
          <p:cNvSpPr/>
          <p:nvPr/>
        </p:nvSpPr>
        <p:spPr>
          <a:xfrm>
            <a:off x="6096000" y="2709333"/>
            <a:ext cx="6096000" cy="3662668"/>
          </a:xfrm>
          <a:prstGeom prst="rect">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09331"/>
            <a:ext cx="6096001" cy="3662670"/>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1" y="2709331"/>
            <a:ext cx="6096000" cy="3662669"/>
          </a:xfrm>
          <a:prstGeom prst="rect">
            <a:avLst/>
          </a:prstGeom>
        </p:spPr>
      </p:pic>
      <p:sp>
        <p:nvSpPr>
          <p:cNvPr id="5" name="スライド番号プレースホルダー 4"/>
          <p:cNvSpPr>
            <a:spLocks noGrp="1"/>
          </p:cNvSpPr>
          <p:nvPr>
            <p:ph type="sldNum" sz="quarter" idx="12"/>
          </p:nvPr>
        </p:nvSpPr>
        <p:spPr/>
        <p:txBody>
          <a:bodyPr/>
          <a:lstStyle/>
          <a:p>
            <a:fld id="{3128ED91-EF65-4D44-BCB8-B3F9A0E40E4A}" type="slidenum">
              <a:rPr lang="ja-JP" altLang="en-US" smtClean="0"/>
              <a:pPr/>
              <a:t>27</a:t>
            </a:fld>
            <a:r>
              <a:rPr lang="en-US" altLang="ja-JP" smtClean="0"/>
              <a:t>/22</a:t>
            </a:r>
            <a:endParaRPr lang="ja-JP" altLang="en-US" dirty="0"/>
          </a:p>
        </p:txBody>
      </p:sp>
    </p:spTree>
    <p:extLst>
      <p:ext uri="{BB962C8B-B14F-4D97-AF65-F5344CB8AC3E}">
        <p14:creationId xmlns:p14="http://schemas.microsoft.com/office/powerpoint/2010/main" val="3045678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Sample 2</a:t>
            </a:r>
            <a:endParaRPr kumimoji="1" lang="ja-JP" altLang="en-US" dirty="0"/>
          </a:p>
        </p:txBody>
      </p:sp>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l="5454" t="31605" r="17870" b="17901"/>
          <a:stretch/>
        </p:blipFill>
        <p:spPr>
          <a:xfrm>
            <a:off x="342696" y="1284973"/>
            <a:ext cx="9254066" cy="3462867"/>
          </a:xfrm>
          <a:prstGeom prst="rect">
            <a:avLst/>
          </a:prstGeom>
        </p:spPr>
      </p:pic>
      <p:sp>
        <p:nvSpPr>
          <p:cNvPr id="5" name="スライド番号プレースホルダー 4"/>
          <p:cNvSpPr>
            <a:spLocks noGrp="1"/>
          </p:cNvSpPr>
          <p:nvPr>
            <p:ph type="sldNum" sz="quarter" idx="12"/>
          </p:nvPr>
        </p:nvSpPr>
        <p:spPr/>
        <p:txBody>
          <a:bodyPr/>
          <a:lstStyle/>
          <a:p>
            <a:fld id="{3128ED91-EF65-4D44-BCB8-B3F9A0E40E4A}" type="slidenum">
              <a:rPr lang="ja-JP" altLang="en-US" smtClean="0"/>
              <a:pPr/>
              <a:t>28</a:t>
            </a:fld>
            <a:r>
              <a:rPr lang="en-US" altLang="ja-JP" smtClean="0"/>
              <a:t>/22</a:t>
            </a:r>
            <a:endParaRPr lang="ja-JP" altLang="en-US" dirty="0"/>
          </a:p>
        </p:txBody>
      </p:sp>
      <p:sp>
        <p:nvSpPr>
          <p:cNvPr id="6" name="正方形/長方形 5"/>
          <p:cNvSpPr/>
          <p:nvPr/>
        </p:nvSpPr>
        <p:spPr>
          <a:xfrm>
            <a:off x="3463942" y="1279395"/>
            <a:ext cx="1301717" cy="370985"/>
          </a:xfrm>
          <a:prstGeom prst="rect">
            <a:avLst/>
          </a:prstGeom>
          <a:solidFill>
            <a:srgbClr val="00B0F0">
              <a:alpha val="16000"/>
            </a:srgbClr>
          </a:solidFill>
          <a:ln w="3175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正方形/長方形 6"/>
          <p:cNvSpPr/>
          <p:nvPr/>
        </p:nvSpPr>
        <p:spPr>
          <a:xfrm>
            <a:off x="2184527" y="4301375"/>
            <a:ext cx="1301717" cy="370985"/>
          </a:xfrm>
          <a:prstGeom prst="rect">
            <a:avLst/>
          </a:prstGeom>
          <a:solidFill>
            <a:srgbClr val="00B0F0">
              <a:alpha val="16000"/>
            </a:srgbClr>
          </a:solidFill>
          <a:ln w="3175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正方形/長方形 7"/>
          <p:cNvSpPr/>
          <p:nvPr/>
        </p:nvSpPr>
        <p:spPr>
          <a:xfrm>
            <a:off x="3725865" y="2138039"/>
            <a:ext cx="1157015" cy="370985"/>
          </a:xfrm>
          <a:prstGeom prst="rect">
            <a:avLst/>
          </a:prstGeom>
          <a:solidFill>
            <a:srgbClr val="FF0000">
              <a:alpha val="16000"/>
            </a:srgbClr>
          </a:solidFill>
          <a:ln w="3175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正方形/長方形 8"/>
          <p:cNvSpPr/>
          <p:nvPr/>
        </p:nvSpPr>
        <p:spPr>
          <a:xfrm>
            <a:off x="5632627" y="2611968"/>
            <a:ext cx="971349" cy="370985"/>
          </a:xfrm>
          <a:prstGeom prst="rect">
            <a:avLst/>
          </a:prstGeom>
          <a:solidFill>
            <a:srgbClr val="FF0000">
              <a:alpha val="16000"/>
            </a:srgbClr>
          </a:solidFill>
          <a:ln w="3175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正方形/長方形 9"/>
          <p:cNvSpPr/>
          <p:nvPr/>
        </p:nvSpPr>
        <p:spPr>
          <a:xfrm>
            <a:off x="5242334" y="3037730"/>
            <a:ext cx="971349" cy="370985"/>
          </a:xfrm>
          <a:prstGeom prst="rect">
            <a:avLst/>
          </a:prstGeom>
          <a:solidFill>
            <a:srgbClr val="FF0000">
              <a:alpha val="16000"/>
            </a:srgbClr>
          </a:solidFill>
          <a:ln w="3175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正方形/長方形 10"/>
          <p:cNvSpPr/>
          <p:nvPr/>
        </p:nvSpPr>
        <p:spPr>
          <a:xfrm>
            <a:off x="3852150" y="3465761"/>
            <a:ext cx="971349" cy="370985"/>
          </a:xfrm>
          <a:prstGeom prst="rect">
            <a:avLst/>
          </a:prstGeom>
          <a:solidFill>
            <a:srgbClr val="FF0000">
              <a:alpha val="16000"/>
            </a:srgbClr>
          </a:solidFill>
          <a:ln w="3175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正方形/長方形 11"/>
          <p:cNvSpPr/>
          <p:nvPr/>
        </p:nvSpPr>
        <p:spPr>
          <a:xfrm>
            <a:off x="4562111" y="3908593"/>
            <a:ext cx="971349" cy="370985"/>
          </a:xfrm>
          <a:prstGeom prst="rect">
            <a:avLst/>
          </a:prstGeom>
          <a:solidFill>
            <a:srgbClr val="FF0000">
              <a:alpha val="16000"/>
            </a:srgbClr>
          </a:solidFill>
          <a:ln w="3175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641842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Sample 4</a:t>
            </a:r>
            <a:endParaRPr kumimoji="1" lang="ja-JP" altLang="en-US" dirty="0"/>
          </a:p>
        </p:txBody>
      </p:sp>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l="7839" t="34568" r="10434" b="21728"/>
          <a:stretch/>
        </p:blipFill>
        <p:spPr>
          <a:xfrm>
            <a:off x="350128" y="1283629"/>
            <a:ext cx="9863667" cy="2997201"/>
          </a:xfrm>
          <a:prstGeom prst="rect">
            <a:avLst/>
          </a:prstGeom>
        </p:spPr>
      </p:pic>
      <p:sp>
        <p:nvSpPr>
          <p:cNvPr id="5" name="スライド番号プレースホルダー 4"/>
          <p:cNvSpPr>
            <a:spLocks noGrp="1"/>
          </p:cNvSpPr>
          <p:nvPr>
            <p:ph type="sldNum" sz="quarter" idx="12"/>
          </p:nvPr>
        </p:nvSpPr>
        <p:spPr/>
        <p:txBody>
          <a:bodyPr/>
          <a:lstStyle/>
          <a:p>
            <a:fld id="{3128ED91-EF65-4D44-BCB8-B3F9A0E40E4A}" type="slidenum">
              <a:rPr lang="ja-JP" altLang="en-US" smtClean="0"/>
              <a:pPr/>
              <a:t>29</a:t>
            </a:fld>
            <a:r>
              <a:rPr lang="en-US" altLang="ja-JP" smtClean="0"/>
              <a:t>/22</a:t>
            </a:r>
            <a:endParaRPr lang="ja-JP" altLang="en-US" dirty="0"/>
          </a:p>
        </p:txBody>
      </p:sp>
    </p:spTree>
    <p:extLst>
      <p:ext uri="{BB962C8B-B14F-4D97-AF65-F5344CB8AC3E}">
        <p14:creationId xmlns:p14="http://schemas.microsoft.com/office/powerpoint/2010/main" val="4100828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QA using knowledge bases</a:t>
            </a:r>
            <a:endParaRPr kumimoji="1" lang="ja-JP" altLang="en-US" dirty="0"/>
          </a:p>
        </p:txBody>
      </p:sp>
      <p:sp>
        <p:nvSpPr>
          <p:cNvPr id="3" name="テキスト プレースホルダー 2"/>
          <p:cNvSpPr>
            <a:spLocks noGrp="1"/>
          </p:cNvSpPr>
          <p:nvPr>
            <p:ph type="body" sz="quarter" idx="14"/>
          </p:nvPr>
        </p:nvSpPr>
        <p:spPr>
          <a:xfrm>
            <a:off x="343948" y="1215936"/>
            <a:ext cx="11518085" cy="5033394"/>
          </a:xfrm>
        </p:spPr>
        <p:txBody>
          <a:bodyPr/>
          <a:lstStyle/>
          <a:p>
            <a:pPr marL="0" indent="0">
              <a:buNone/>
            </a:pPr>
            <a:r>
              <a:rPr lang="en-US" altLang="ja-JP" dirty="0" smtClean="0"/>
              <a:t>Convert question sentence into a query</a:t>
            </a:r>
          </a:p>
          <a:p>
            <a:r>
              <a:rPr lang="en-US" altLang="ja-JP" dirty="0" smtClean="0">
                <a:solidFill>
                  <a:srgbClr val="00B0F0"/>
                </a:solidFill>
              </a:rPr>
              <a:t>Low ambiguity</a:t>
            </a:r>
          </a:p>
          <a:p>
            <a:r>
              <a:rPr lang="en-US" altLang="ja-JP" dirty="0" smtClean="0">
                <a:solidFill>
                  <a:srgbClr val="FF0000"/>
                </a:solidFill>
              </a:rPr>
              <a:t>Linguistic restriction of knowledge base</a:t>
            </a:r>
            <a:r>
              <a:rPr lang="en-US" altLang="ja-JP" dirty="0">
                <a:solidFill>
                  <a:srgbClr val="FF0000"/>
                </a:solidFill>
              </a:rPr>
              <a:t/>
            </a:r>
            <a:br>
              <a:rPr lang="en-US" altLang="ja-JP" dirty="0">
                <a:solidFill>
                  <a:srgbClr val="FF0000"/>
                </a:solidFill>
              </a:rPr>
            </a:br>
            <a:r>
              <a:rPr lang="en-US" altLang="ja-JP" dirty="0" smtClean="0">
                <a:solidFill>
                  <a:srgbClr val="FF0000"/>
                </a:solidFill>
                <a:sym typeface="Wingdings" panose="05000000000000000000" pitchFamily="2" charset="2"/>
              </a:rPr>
              <a:t> Cross-lingual QA is necessary</a:t>
            </a:r>
            <a:endParaRPr lang="en-US" altLang="ja-JP" dirty="0" smtClean="0">
              <a:solidFill>
                <a:srgbClr val="FF0000"/>
              </a:solidFill>
            </a:endParaRPr>
          </a:p>
        </p:txBody>
      </p:sp>
      <p:sp>
        <p:nvSpPr>
          <p:cNvPr id="4" name="角丸四角形吹き出し 3"/>
          <p:cNvSpPr/>
          <p:nvPr/>
        </p:nvSpPr>
        <p:spPr>
          <a:xfrm>
            <a:off x="425597" y="3879774"/>
            <a:ext cx="3089905" cy="896977"/>
          </a:xfrm>
          <a:prstGeom prst="wedgeRoundRectCallout">
            <a:avLst>
              <a:gd name="adj1" fmla="val -59306"/>
              <a:gd name="adj2" fmla="val 46485"/>
              <a:gd name="adj3" fmla="val 16667"/>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ja-JP" sz="3200" dirty="0" smtClean="0"/>
              <a:t>Where is the capital of Japan?</a:t>
            </a:r>
            <a:endParaRPr kumimoji="1" lang="ja-JP" altLang="en-US" sz="3200" dirty="0"/>
          </a:p>
        </p:txBody>
      </p:sp>
      <p:sp>
        <p:nvSpPr>
          <p:cNvPr id="5" name="角丸四角形吹き出し 4"/>
          <p:cNvSpPr/>
          <p:nvPr/>
        </p:nvSpPr>
        <p:spPr>
          <a:xfrm>
            <a:off x="1286651" y="5698344"/>
            <a:ext cx="2228851" cy="612648"/>
          </a:xfrm>
          <a:prstGeom prst="wedgeRoundRectCallout">
            <a:avLst>
              <a:gd name="adj1" fmla="val 64420"/>
              <a:gd name="adj2" fmla="val 39178"/>
              <a:gd name="adj3" fmla="val 16667"/>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3200" dirty="0" smtClean="0"/>
              <a:t>Tokyo.</a:t>
            </a:r>
            <a:endParaRPr kumimoji="1" lang="ja-JP" altLang="en-US" sz="3200" dirty="0"/>
          </a:p>
        </p:txBody>
      </p:sp>
      <mc:AlternateContent xmlns:mc="http://schemas.openxmlformats.org/markup-compatibility/2006" xmlns:a14="http://schemas.microsoft.com/office/drawing/2010/main">
        <mc:Choice Requires="a14">
          <p:sp>
            <p:nvSpPr>
              <p:cNvPr id="6" name="正方形/長方形 5"/>
              <p:cNvSpPr/>
              <p:nvPr/>
            </p:nvSpPr>
            <p:spPr>
              <a:xfrm>
                <a:off x="4334989" y="3915185"/>
                <a:ext cx="4194848" cy="826154"/>
              </a:xfrm>
              <a:prstGeom prst="rect">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ja-JP" sz="2800" dirty="0" err="1" smtClean="0"/>
                  <a:t>Type.Location</a:t>
                </a:r>
                <a:r>
                  <a:rPr lang="en-US" altLang="ja-JP" sz="2800" dirty="0" smtClean="0"/>
                  <a:t/>
                </a:r>
                <a:br>
                  <a:rPr lang="en-US" altLang="ja-JP" sz="2800" dirty="0" smtClean="0"/>
                </a:br>
                <a14:m>
                  <m:oMath xmlns:m="http://schemas.openxmlformats.org/officeDocument/2006/math">
                    <m:r>
                      <a:rPr lang="en-US" altLang="ja-JP" sz="2800" i="1" smtClean="0">
                        <a:latin typeface="Cambria Math" panose="02040503050406030204" pitchFamily="18" charset="0"/>
                        <a:ea typeface="Cambria Math" panose="02040503050406030204" pitchFamily="18" charset="0"/>
                      </a:rPr>
                      <m:t>⊓</m:t>
                    </m:r>
                  </m:oMath>
                </a14:m>
                <a:r>
                  <a:rPr kumimoji="1" lang="en-US" altLang="ja-JP" sz="2800" dirty="0" smtClean="0"/>
                  <a:t>Country.Japan.CapitalCity</a:t>
                </a:r>
                <a:endParaRPr kumimoji="1" lang="ja-JP" altLang="en-US" sz="2800" dirty="0"/>
              </a:p>
            </p:txBody>
          </p:sp>
        </mc:Choice>
        <mc:Fallback xmlns="">
          <p:sp>
            <p:nvSpPr>
              <p:cNvPr id="6" name="正方形/長方形 5"/>
              <p:cNvSpPr>
                <a:spLocks noRot="1" noChangeAspect="1" noMove="1" noResize="1" noEditPoints="1" noAdjustHandles="1" noChangeArrowheads="1" noChangeShapeType="1" noTextEdit="1"/>
              </p:cNvSpPr>
              <p:nvPr/>
            </p:nvSpPr>
            <p:spPr>
              <a:xfrm>
                <a:off x="4334989" y="3915185"/>
                <a:ext cx="4194848" cy="826154"/>
              </a:xfrm>
              <a:prstGeom prst="rect">
                <a:avLst/>
              </a:prstGeom>
              <a:blipFill rotWithShape="0">
                <a:blip r:embed="rId3"/>
                <a:stretch>
                  <a:fillRect t="-12057" r="-1299" b="-25532"/>
                </a:stretch>
              </a:blipFill>
              <a:ln w="31750">
                <a:solidFill>
                  <a:schemeClr val="tx1"/>
                </a:solidFill>
                <a:tailEnd type="none"/>
              </a:ln>
            </p:spPr>
            <p:txBody>
              <a:bodyPr/>
              <a:lstStyle/>
              <a:p>
                <a:r>
                  <a:rPr lang="ja-JP" altLang="en-US">
                    <a:noFill/>
                  </a:rPr>
                  <a:t> </a:t>
                </a:r>
              </a:p>
            </p:txBody>
          </p:sp>
        </mc:Fallback>
      </mc:AlternateContent>
      <p:cxnSp>
        <p:nvCxnSpPr>
          <p:cNvPr id="8" name="直線矢印コネクタ 7"/>
          <p:cNvCxnSpPr>
            <a:stCxn id="4" idx="3"/>
            <a:endCxn id="6" idx="1"/>
          </p:cNvCxnSpPr>
          <p:nvPr/>
        </p:nvCxnSpPr>
        <p:spPr>
          <a:xfrm flipV="1">
            <a:off x="3515502" y="4328262"/>
            <a:ext cx="819487" cy="1"/>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9" name="フローチャート: 磁気ディスク 8"/>
          <p:cNvSpPr/>
          <p:nvPr/>
        </p:nvSpPr>
        <p:spPr>
          <a:xfrm>
            <a:off x="8993668" y="4776751"/>
            <a:ext cx="2404533" cy="796318"/>
          </a:xfrm>
          <a:prstGeom prst="flowChartMagneticDisk">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t"/>
          <a:lstStyle/>
          <a:p>
            <a:pPr algn="ctr"/>
            <a:r>
              <a:rPr kumimoji="1" lang="en-US" altLang="ja-JP" sz="2400" dirty="0" smtClean="0"/>
              <a:t>Knowledge base</a:t>
            </a:r>
            <a:endParaRPr kumimoji="1" lang="ja-JP" altLang="en-US" sz="1600" dirty="0"/>
          </a:p>
        </p:txBody>
      </p:sp>
      <p:sp>
        <p:nvSpPr>
          <p:cNvPr id="13" name="正方形/長方形 12"/>
          <p:cNvSpPr/>
          <p:nvPr/>
        </p:nvSpPr>
        <p:spPr>
          <a:xfrm>
            <a:off x="4334989" y="5591591"/>
            <a:ext cx="4194848" cy="826154"/>
          </a:xfrm>
          <a:prstGeom prst="rect">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ja-JP" sz="2800" dirty="0" err="1" smtClean="0"/>
              <a:t>Location.City.Tokyo</a:t>
            </a:r>
            <a:endParaRPr kumimoji="1" lang="ja-JP" altLang="en-US" sz="2800" dirty="0"/>
          </a:p>
        </p:txBody>
      </p:sp>
      <p:cxnSp>
        <p:nvCxnSpPr>
          <p:cNvPr id="15" name="直線矢印コネクタ 14"/>
          <p:cNvCxnSpPr>
            <a:stCxn id="13" idx="1"/>
            <a:endCxn id="5" idx="3"/>
          </p:cNvCxnSpPr>
          <p:nvPr/>
        </p:nvCxnSpPr>
        <p:spPr>
          <a:xfrm flipH="1">
            <a:off x="3515502" y="6004668"/>
            <a:ext cx="819487" cy="0"/>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6" idx="3"/>
            <a:endCxn id="9" idx="1"/>
          </p:cNvCxnSpPr>
          <p:nvPr/>
        </p:nvCxnSpPr>
        <p:spPr>
          <a:xfrm>
            <a:off x="8529837" y="4328262"/>
            <a:ext cx="1666098" cy="448489"/>
          </a:xfrm>
          <a:prstGeom prst="bentConnector2">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9" name="カギ線コネクタ 18"/>
          <p:cNvCxnSpPr>
            <a:stCxn id="9" idx="3"/>
            <a:endCxn id="13" idx="3"/>
          </p:cNvCxnSpPr>
          <p:nvPr/>
        </p:nvCxnSpPr>
        <p:spPr>
          <a:xfrm rot="5400000">
            <a:off x="9147087" y="4955819"/>
            <a:ext cx="431599" cy="1666098"/>
          </a:xfrm>
          <a:prstGeom prst="bentConnector2">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23" name="角丸四角形 22"/>
          <p:cNvSpPr/>
          <p:nvPr/>
        </p:nvSpPr>
        <p:spPr>
          <a:xfrm>
            <a:off x="3979333" y="3760951"/>
            <a:ext cx="7620000" cy="2794000"/>
          </a:xfrm>
          <a:prstGeom prst="roundRect">
            <a:avLst/>
          </a:prstGeom>
          <a:ln w="3175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テキスト ボックス 23"/>
          <p:cNvSpPr txBox="1"/>
          <p:nvPr/>
        </p:nvSpPr>
        <p:spPr>
          <a:xfrm>
            <a:off x="5283486" y="3336893"/>
            <a:ext cx="5011693" cy="523220"/>
          </a:xfrm>
          <a:prstGeom prst="rect">
            <a:avLst/>
          </a:prstGeom>
          <a:noFill/>
        </p:spPr>
        <p:txBody>
          <a:bodyPr wrap="none" rtlCol="0">
            <a:spAutoFit/>
          </a:bodyPr>
          <a:lstStyle/>
          <a:p>
            <a:r>
              <a:rPr kumimoji="1" lang="en-US" altLang="ja-JP" sz="2800" dirty="0" smtClean="0"/>
              <a:t>QA system using knowledge base</a:t>
            </a:r>
            <a:endParaRPr kumimoji="1" lang="ja-JP" altLang="en-US" sz="2800" dirty="0"/>
          </a:p>
        </p:txBody>
      </p:sp>
      <p:sp>
        <p:nvSpPr>
          <p:cNvPr id="26" name="テキスト ボックス 25"/>
          <p:cNvSpPr txBox="1"/>
          <p:nvPr/>
        </p:nvSpPr>
        <p:spPr>
          <a:xfrm>
            <a:off x="8811200" y="3860114"/>
            <a:ext cx="1082476" cy="523220"/>
          </a:xfrm>
          <a:prstGeom prst="rect">
            <a:avLst/>
          </a:prstGeom>
          <a:noFill/>
        </p:spPr>
        <p:txBody>
          <a:bodyPr wrap="none" rtlCol="0">
            <a:spAutoFit/>
          </a:bodyPr>
          <a:lstStyle/>
          <a:p>
            <a:r>
              <a:rPr kumimoji="1" lang="en-US" altLang="ja-JP" sz="2800" dirty="0" smtClean="0"/>
              <a:t>Query</a:t>
            </a:r>
            <a:endParaRPr kumimoji="1" lang="ja-JP" altLang="en-US" dirty="0"/>
          </a:p>
        </p:txBody>
      </p:sp>
      <p:sp>
        <p:nvSpPr>
          <p:cNvPr id="27" name="テキスト ボックス 26"/>
          <p:cNvSpPr txBox="1"/>
          <p:nvPr/>
        </p:nvSpPr>
        <p:spPr>
          <a:xfrm>
            <a:off x="8811200" y="5929713"/>
            <a:ext cx="1590628" cy="523220"/>
          </a:xfrm>
          <a:prstGeom prst="rect">
            <a:avLst/>
          </a:prstGeom>
          <a:noFill/>
        </p:spPr>
        <p:txBody>
          <a:bodyPr wrap="none" rtlCol="0">
            <a:spAutoFit/>
          </a:bodyPr>
          <a:lstStyle/>
          <a:p>
            <a:r>
              <a:rPr kumimoji="1" lang="en-US" altLang="ja-JP" sz="2800" dirty="0" smtClean="0"/>
              <a:t>Response</a:t>
            </a:r>
            <a:endParaRPr kumimoji="1" lang="ja-JP" altLang="en-US" dirty="0"/>
          </a:p>
        </p:txBody>
      </p:sp>
      <p:sp>
        <p:nvSpPr>
          <p:cNvPr id="7" name="スライド番号プレースホルダー 6"/>
          <p:cNvSpPr>
            <a:spLocks noGrp="1"/>
          </p:cNvSpPr>
          <p:nvPr>
            <p:ph type="sldNum" sz="quarter" idx="12"/>
          </p:nvPr>
        </p:nvSpPr>
        <p:spPr/>
        <p:txBody>
          <a:bodyPr/>
          <a:lstStyle/>
          <a:p>
            <a:fld id="{3128ED91-EF65-4D44-BCB8-B3F9A0E40E4A}" type="slidenum">
              <a:rPr lang="ja-JP" altLang="en-US" smtClean="0"/>
              <a:pPr/>
              <a:t>3</a:t>
            </a:fld>
            <a:r>
              <a:rPr lang="en-US" altLang="ja-JP" smtClean="0"/>
              <a:t>/22</a:t>
            </a:r>
            <a:endParaRPr lang="ja-JP" altLang="en-US" dirty="0"/>
          </a:p>
        </p:txBody>
      </p:sp>
    </p:spTree>
    <p:extLst>
      <p:ext uri="{BB962C8B-B14F-4D97-AF65-F5344CB8AC3E}">
        <p14:creationId xmlns:p14="http://schemas.microsoft.com/office/powerpoint/2010/main" val="284638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Sample 4</a:t>
            </a:r>
            <a:endParaRPr kumimoji="1" lang="ja-JP" altLang="en-US" dirty="0"/>
          </a:p>
        </p:txBody>
      </p:sp>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l="6435" t="34938" r="22571" b="21605"/>
          <a:stretch/>
        </p:blipFill>
        <p:spPr>
          <a:xfrm>
            <a:off x="351059" y="1166645"/>
            <a:ext cx="9872441" cy="3433893"/>
          </a:xfrm>
          <a:prstGeom prst="rect">
            <a:avLst/>
          </a:prstGeom>
        </p:spPr>
      </p:pic>
      <p:sp>
        <p:nvSpPr>
          <p:cNvPr id="5" name="スライド番号プレースホルダー 4"/>
          <p:cNvSpPr>
            <a:spLocks noGrp="1"/>
          </p:cNvSpPr>
          <p:nvPr>
            <p:ph type="sldNum" sz="quarter" idx="12"/>
          </p:nvPr>
        </p:nvSpPr>
        <p:spPr/>
        <p:txBody>
          <a:bodyPr/>
          <a:lstStyle/>
          <a:p>
            <a:fld id="{3128ED91-EF65-4D44-BCB8-B3F9A0E40E4A}" type="slidenum">
              <a:rPr lang="ja-JP" altLang="en-US" smtClean="0"/>
              <a:pPr/>
              <a:t>30</a:t>
            </a:fld>
            <a:r>
              <a:rPr lang="en-US" altLang="ja-JP" smtClean="0"/>
              <a:t>/22</a:t>
            </a:r>
            <a:endParaRPr lang="ja-JP" altLang="en-US" dirty="0"/>
          </a:p>
        </p:txBody>
      </p:sp>
      <p:sp>
        <p:nvSpPr>
          <p:cNvPr id="6" name="正方形/長方形 5"/>
          <p:cNvSpPr/>
          <p:nvPr/>
        </p:nvSpPr>
        <p:spPr>
          <a:xfrm>
            <a:off x="3907218" y="1280945"/>
            <a:ext cx="2216092" cy="370985"/>
          </a:xfrm>
          <a:prstGeom prst="rect">
            <a:avLst/>
          </a:prstGeom>
          <a:solidFill>
            <a:srgbClr val="FF0000">
              <a:alpha val="16000"/>
            </a:srgbClr>
          </a:solidFill>
          <a:ln w="3175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正方形/長方形 6"/>
          <p:cNvSpPr/>
          <p:nvPr/>
        </p:nvSpPr>
        <p:spPr>
          <a:xfrm>
            <a:off x="3742118" y="2144545"/>
            <a:ext cx="2216092" cy="370985"/>
          </a:xfrm>
          <a:prstGeom prst="rect">
            <a:avLst/>
          </a:prstGeom>
          <a:solidFill>
            <a:srgbClr val="FF0000">
              <a:alpha val="16000"/>
            </a:srgbClr>
          </a:solidFill>
          <a:ln w="3175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11" name="グループ化 10"/>
          <p:cNvGrpSpPr/>
          <p:nvPr/>
        </p:nvGrpSpPr>
        <p:grpSpPr>
          <a:xfrm>
            <a:off x="343733" y="4861972"/>
            <a:ext cx="11504535" cy="1212870"/>
            <a:chOff x="363245" y="4861972"/>
            <a:chExt cx="11504535" cy="1212870"/>
          </a:xfrm>
        </p:grpSpPr>
        <p:sp>
          <p:nvSpPr>
            <p:cNvPr id="8" name="角丸四角形 7"/>
            <p:cNvSpPr/>
            <p:nvPr/>
          </p:nvSpPr>
          <p:spPr>
            <a:xfrm>
              <a:off x="363245" y="4861972"/>
              <a:ext cx="6781580" cy="1212870"/>
            </a:xfrm>
            <a:prstGeom prst="roundRect">
              <a:avLst/>
            </a:prstGeom>
            <a:solidFill>
              <a:schemeClr val="accent2">
                <a:lumMod val="20000"/>
                <a:lumOff val="80000"/>
              </a:schemeClr>
            </a:solidFill>
            <a:ln w="3175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3200" dirty="0" smtClean="0">
                  <a:solidFill>
                    <a:srgbClr val="FF0000"/>
                  </a:solidFill>
                </a:rPr>
                <a:t>They were wrong answered </a:t>
              </a:r>
              <a:br>
                <a:rPr kumimoji="1" lang="en-US" altLang="ja-JP" sz="3200" dirty="0" smtClean="0">
                  <a:solidFill>
                    <a:srgbClr val="FF0000"/>
                  </a:solidFill>
                </a:rPr>
              </a:br>
              <a:r>
                <a:rPr kumimoji="1" lang="en-US" altLang="ja-JP" sz="3200" dirty="0" smtClean="0">
                  <a:solidFill>
                    <a:srgbClr val="FF0000"/>
                  </a:solidFill>
                </a:rPr>
                <a:t>though they are grammatically correct</a:t>
              </a:r>
              <a:endParaRPr kumimoji="1" lang="ja-JP" altLang="en-US" sz="3200" dirty="0">
                <a:solidFill>
                  <a:srgbClr val="FF0000"/>
                </a:solidFill>
              </a:endParaRPr>
            </a:p>
          </p:txBody>
        </p:sp>
        <p:sp>
          <p:nvSpPr>
            <p:cNvPr id="9" name="右矢印 8"/>
            <p:cNvSpPr/>
            <p:nvPr/>
          </p:nvSpPr>
          <p:spPr>
            <a:xfrm>
              <a:off x="7144825" y="5226091"/>
              <a:ext cx="978408" cy="484632"/>
            </a:xfrm>
            <a:prstGeom prst="rightArrow">
              <a:avLst>
                <a:gd name="adj1" fmla="val 50000"/>
                <a:gd name="adj2" fmla="val 94549"/>
              </a:avLst>
            </a:prstGeom>
            <a:solidFill>
              <a:srgbClr val="FF0000"/>
            </a:solidFill>
            <a:ln w="3175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角丸四角形 9"/>
            <p:cNvSpPr/>
            <p:nvPr/>
          </p:nvSpPr>
          <p:spPr>
            <a:xfrm>
              <a:off x="8123233" y="4861972"/>
              <a:ext cx="3744547" cy="1212870"/>
            </a:xfrm>
            <a:prstGeom prst="roundRect">
              <a:avLst/>
            </a:prstGeom>
            <a:solidFill>
              <a:schemeClr val="accent2">
                <a:lumMod val="20000"/>
                <a:lumOff val="80000"/>
              </a:schemeClr>
            </a:solidFill>
            <a:ln w="3175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3200" dirty="0" smtClean="0">
                  <a:solidFill>
                    <a:srgbClr val="FF0000"/>
                  </a:solidFill>
                </a:rPr>
                <a:t>Correct grammar is</a:t>
              </a:r>
              <a:br>
                <a:rPr kumimoji="1" lang="en-US" altLang="ja-JP" sz="3200" dirty="0" smtClean="0">
                  <a:solidFill>
                    <a:srgbClr val="FF0000"/>
                  </a:solidFill>
                </a:rPr>
              </a:br>
              <a:r>
                <a:rPr kumimoji="1" lang="en-US" altLang="ja-JP" sz="3200" dirty="0" smtClean="0">
                  <a:solidFill>
                    <a:srgbClr val="FF0000"/>
                  </a:solidFill>
                </a:rPr>
                <a:t>not so important</a:t>
              </a:r>
              <a:endParaRPr kumimoji="1" lang="ja-JP" altLang="en-US" sz="3200" dirty="0">
                <a:solidFill>
                  <a:srgbClr val="FF0000"/>
                </a:solidFill>
              </a:endParaRPr>
            </a:p>
          </p:txBody>
        </p:sp>
      </p:grpSp>
    </p:spTree>
    <p:extLst>
      <p:ext uri="{BB962C8B-B14F-4D97-AF65-F5344CB8AC3E}">
        <p14:creationId xmlns:p14="http://schemas.microsoft.com/office/powerpoint/2010/main" val="474770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Cross-lingual QA (CLQA)</a:t>
            </a:r>
            <a:endParaRPr kumimoji="1" lang="ja-JP" altLang="en-US" dirty="0"/>
          </a:p>
        </p:txBody>
      </p:sp>
      <p:sp>
        <p:nvSpPr>
          <p:cNvPr id="3" name="テキスト プレースホルダー 2"/>
          <p:cNvSpPr>
            <a:spLocks noGrp="1"/>
          </p:cNvSpPr>
          <p:nvPr>
            <p:ph type="body" sz="quarter" idx="14"/>
          </p:nvPr>
        </p:nvSpPr>
        <p:spPr/>
        <p:txBody>
          <a:bodyPr/>
          <a:lstStyle/>
          <a:p>
            <a:pPr marL="0" indent="0">
              <a:buNone/>
            </a:pPr>
            <a:r>
              <a:rPr kumimoji="1" lang="en-US" altLang="ja-JP" sz="3200" dirty="0" smtClean="0"/>
              <a:t>Question sentence</a:t>
            </a:r>
            <a:r>
              <a:rPr kumimoji="1" lang="ja-JP" altLang="en-US" sz="3200" dirty="0" smtClean="0"/>
              <a:t> </a:t>
            </a:r>
            <a:r>
              <a:rPr lang="en-US" altLang="ja-JP" sz="3200" dirty="0" smtClean="0">
                <a:sym typeface="Wingdings" panose="05000000000000000000" pitchFamily="2" charset="2"/>
              </a:rPr>
              <a:t>(Linguistic difference) Information source</a:t>
            </a:r>
          </a:p>
        </p:txBody>
      </p:sp>
      <p:sp>
        <p:nvSpPr>
          <p:cNvPr id="13" name="角丸四角形吹き出し 12"/>
          <p:cNvSpPr/>
          <p:nvPr/>
        </p:nvSpPr>
        <p:spPr>
          <a:xfrm>
            <a:off x="425597" y="3827223"/>
            <a:ext cx="3089905" cy="896977"/>
          </a:xfrm>
          <a:prstGeom prst="wedgeRoundRectCallout">
            <a:avLst>
              <a:gd name="adj1" fmla="val -59306"/>
              <a:gd name="adj2" fmla="val 46485"/>
              <a:gd name="adj3" fmla="val 16667"/>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2800" dirty="0" smtClean="0"/>
              <a:t>日本の首都は</a:t>
            </a:r>
            <a:endParaRPr lang="en-US" altLang="ja-JP" sz="2800" dirty="0" smtClean="0"/>
          </a:p>
          <a:p>
            <a:pPr algn="ctr"/>
            <a:r>
              <a:rPr lang="ja-JP" altLang="en-US" sz="2800" dirty="0" smtClean="0"/>
              <a:t>どこ？</a:t>
            </a:r>
            <a:endParaRPr kumimoji="1" lang="ja-JP" altLang="en-US" sz="2800" dirty="0"/>
          </a:p>
        </p:txBody>
      </p:sp>
      <p:sp>
        <p:nvSpPr>
          <p:cNvPr id="14" name="角丸四角形吹き出し 13"/>
          <p:cNvSpPr/>
          <p:nvPr/>
        </p:nvSpPr>
        <p:spPr>
          <a:xfrm>
            <a:off x="1286651" y="5645793"/>
            <a:ext cx="2228851" cy="612648"/>
          </a:xfrm>
          <a:prstGeom prst="wedgeRoundRectCallout">
            <a:avLst>
              <a:gd name="adj1" fmla="val 64420"/>
              <a:gd name="adj2" fmla="val 39178"/>
              <a:gd name="adj3" fmla="val 16667"/>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2800" dirty="0" smtClean="0"/>
              <a:t>東京</a:t>
            </a:r>
            <a:endParaRPr kumimoji="1" lang="ja-JP" altLang="en-US" sz="2800" dirty="0"/>
          </a:p>
        </p:txBody>
      </p:sp>
      <mc:AlternateContent xmlns:mc="http://schemas.openxmlformats.org/markup-compatibility/2006" xmlns:a14="http://schemas.microsoft.com/office/drawing/2010/main">
        <mc:Choice Requires="a14">
          <p:sp>
            <p:nvSpPr>
              <p:cNvPr id="15" name="正方形/長方形 14"/>
              <p:cNvSpPr/>
              <p:nvPr/>
            </p:nvSpPr>
            <p:spPr>
              <a:xfrm>
                <a:off x="4334989" y="3862634"/>
                <a:ext cx="4194848" cy="826154"/>
              </a:xfrm>
              <a:prstGeom prst="rect">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ja-JP" sz="2800" dirty="0" err="1" smtClean="0"/>
                  <a:t>Type.Location</a:t>
                </a:r>
                <a:r>
                  <a:rPr lang="en-US" altLang="ja-JP" sz="2800" dirty="0" smtClean="0"/>
                  <a:t/>
                </a:r>
                <a:br>
                  <a:rPr lang="en-US" altLang="ja-JP" sz="2800" dirty="0" smtClean="0"/>
                </a:br>
                <a14:m>
                  <m:oMath xmlns:m="http://schemas.openxmlformats.org/officeDocument/2006/math">
                    <m:r>
                      <a:rPr lang="en-US" altLang="ja-JP" sz="2800" i="1" smtClean="0">
                        <a:latin typeface="Cambria Math" panose="02040503050406030204" pitchFamily="18" charset="0"/>
                        <a:ea typeface="Cambria Math" panose="02040503050406030204" pitchFamily="18" charset="0"/>
                      </a:rPr>
                      <m:t>⊓</m:t>
                    </m:r>
                  </m:oMath>
                </a14:m>
                <a:r>
                  <a:rPr kumimoji="1" lang="en-US" altLang="ja-JP" sz="2800" dirty="0" smtClean="0"/>
                  <a:t>Country.Japan.CapitalCity</a:t>
                </a:r>
                <a:endParaRPr kumimoji="1" lang="ja-JP" altLang="en-US" sz="2800" dirty="0"/>
              </a:p>
            </p:txBody>
          </p:sp>
        </mc:Choice>
        <mc:Fallback xmlns="">
          <p:sp>
            <p:nvSpPr>
              <p:cNvPr id="15" name="正方形/長方形 14"/>
              <p:cNvSpPr>
                <a:spLocks noRot="1" noChangeAspect="1" noMove="1" noResize="1" noEditPoints="1" noAdjustHandles="1" noChangeArrowheads="1" noChangeShapeType="1" noTextEdit="1"/>
              </p:cNvSpPr>
              <p:nvPr/>
            </p:nvSpPr>
            <p:spPr>
              <a:xfrm>
                <a:off x="4334989" y="3862634"/>
                <a:ext cx="4194848" cy="826154"/>
              </a:xfrm>
              <a:prstGeom prst="rect">
                <a:avLst/>
              </a:prstGeom>
              <a:blipFill rotWithShape="0">
                <a:blip r:embed="rId3"/>
                <a:stretch>
                  <a:fillRect t="-12857" r="-1299" b="-25714"/>
                </a:stretch>
              </a:blipFill>
              <a:ln w="31750">
                <a:solidFill>
                  <a:schemeClr val="tx1"/>
                </a:solidFill>
                <a:tailEnd type="none"/>
              </a:ln>
            </p:spPr>
            <p:txBody>
              <a:bodyPr/>
              <a:lstStyle/>
              <a:p>
                <a:r>
                  <a:rPr lang="ja-JP" altLang="en-US">
                    <a:noFill/>
                  </a:rPr>
                  <a:t> </a:t>
                </a:r>
              </a:p>
            </p:txBody>
          </p:sp>
        </mc:Fallback>
      </mc:AlternateContent>
      <p:cxnSp>
        <p:nvCxnSpPr>
          <p:cNvPr id="16" name="直線矢印コネクタ 15"/>
          <p:cNvCxnSpPr>
            <a:stCxn id="13" idx="3"/>
            <a:endCxn id="15" idx="1"/>
          </p:cNvCxnSpPr>
          <p:nvPr/>
        </p:nvCxnSpPr>
        <p:spPr>
          <a:xfrm flipV="1">
            <a:off x="3515502" y="4275711"/>
            <a:ext cx="819487" cy="1"/>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17" name="フローチャート: 磁気ディスク 16"/>
          <p:cNvSpPr/>
          <p:nvPr/>
        </p:nvSpPr>
        <p:spPr>
          <a:xfrm>
            <a:off x="8993668" y="4724200"/>
            <a:ext cx="2404533" cy="796318"/>
          </a:xfrm>
          <a:prstGeom prst="flowChartMagneticDisk">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t"/>
          <a:lstStyle/>
          <a:p>
            <a:pPr algn="ctr"/>
            <a:r>
              <a:rPr kumimoji="1" lang="en-US" altLang="ja-JP" sz="2400" dirty="0" smtClean="0"/>
              <a:t>Knowledge base</a:t>
            </a:r>
            <a:endParaRPr kumimoji="1" lang="ja-JP" altLang="en-US" sz="1600" dirty="0"/>
          </a:p>
        </p:txBody>
      </p:sp>
      <p:sp>
        <p:nvSpPr>
          <p:cNvPr id="18" name="正方形/長方形 17"/>
          <p:cNvSpPr/>
          <p:nvPr/>
        </p:nvSpPr>
        <p:spPr>
          <a:xfrm>
            <a:off x="4334989" y="5539040"/>
            <a:ext cx="4194848" cy="826154"/>
          </a:xfrm>
          <a:prstGeom prst="rect">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ja-JP" sz="2800" dirty="0" err="1" smtClean="0"/>
              <a:t>Location.City.Tokyo</a:t>
            </a:r>
            <a:endParaRPr kumimoji="1" lang="ja-JP" altLang="en-US" sz="2800" dirty="0"/>
          </a:p>
        </p:txBody>
      </p:sp>
      <p:cxnSp>
        <p:nvCxnSpPr>
          <p:cNvPr id="19" name="直線矢印コネクタ 18"/>
          <p:cNvCxnSpPr>
            <a:stCxn id="18" idx="1"/>
            <a:endCxn id="14" idx="3"/>
          </p:cNvCxnSpPr>
          <p:nvPr/>
        </p:nvCxnSpPr>
        <p:spPr>
          <a:xfrm flipH="1">
            <a:off x="3515502" y="5952117"/>
            <a:ext cx="819487" cy="0"/>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0" name="カギ線コネクタ 19"/>
          <p:cNvCxnSpPr>
            <a:stCxn id="15" idx="3"/>
            <a:endCxn id="17" idx="1"/>
          </p:cNvCxnSpPr>
          <p:nvPr/>
        </p:nvCxnSpPr>
        <p:spPr>
          <a:xfrm>
            <a:off x="8529837" y="4275711"/>
            <a:ext cx="1666098" cy="448489"/>
          </a:xfrm>
          <a:prstGeom prst="bentConnector2">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1" name="カギ線コネクタ 20"/>
          <p:cNvCxnSpPr>
            <a:stCxn id="17" idx="3"/>
            <a:endCxn id="18" idx="3"/>
          </p:cNvCxnSpPr>
          <p:nvPr/>
        </p:nvCxnSpPr>
        <p:spPr>
          <a:xfrm rot="5400000">
            <a:off x="9147087" y="4903268"/>
            <a:ext cx="431599" cy="1666098"/>
          </a:xfrm>
          <a:prstGeom prst="bentConnector2">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22" name="角丸四角形 21"/>
          <p:cNvSpPr/>
          <p:nvPr/>
        </p:nvSpPr>
        <p:spPr>
          <a:xfrm>
            <a:off x="3979333" y="3708400"/>
            <a:ext cx="7620000" cy="2794000"/>
          </a:xfrm>
          <a:prstGeom prst="roundRect">
            <a:avLst/>
          </a:prstGeom>
          <a:ln w="3175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テキスト ボックス 22"/>
          <p:cNvSpPr txBox="1"/>
          <p:nvPr/>
        </p:nvSpPr>
        <p:spPr>
          <a:xfrm>
            <a:off x="4213144" y="3229735"/>
            <a:ext cx="5011693" cy="523220"/>
          </a:xfrm>
          <a:prstGeom prst="rect">
            <a:avLst/>
          </a:prstGeom>
          <a:noFill/>
        </p:spPr>
        <p:txBody>
          <a:bodyPr wrap="none" rtlCol="0">
            <a:spAutoFit/>
          </a:bodyPr>
          <a:lstStyle/>
          <a:p>
            <a:r>
              <a:rPr kumimoji="1" lang="en-US" altLang="ja-JP" sz="2800" dirty="0" smtClean="0"/>
              <a:t>QA system using knowledge base</a:t>
            </a:r>
            <a:endParaRPr kumimoji="1" lang="ja-JP" altLang="en-US" sz="2800" dirty="0"/>
          </a:p>
        </p:txBody>
      </p:sp>
      <p:sp>
        <p:nvSpPr>
          <p:cNvPr id="24" name="テキスト ボックス 23"/>
          <p:cNvSpPr txBox="1"/>
          <p:nvPr/>
        </p:nvSpPr>
        <p:spPr>
          <a:xfrm>
            <a:off x="8811200" y="3807563"/>
            <a:ext cx="1082476" cy="523220"/>
          </a:xfrm>
          <a:prstGeom prst="rect">
            <a:avLst/>
          </a:prstGeom>
          <a:noFill/>
        </p:spPr>
        <p:txBody>
          <a:bodyPr wrap="none" rtlCol="0">
            <a:spAutoFit/>
          </a:bodyPr>
          <a:lstStyle/>
          <a:p>
            <a:r>
              <a:rPr kumimoji="1" lang="en-US" altLang="ja-JP" sz="2800" dirty="0" smtClean="0"/>
              <a:t>Query</a:t>
            </a:r>
            <a:endParaRPr kumimoji="1" lang="ja-JP" altLang="en-US" dirty="0"/>
          </a:p>
        </p:txBody>
      </p:sp>
      <p:sp>
        <p:nvSpPr>
          <p:cNvPr id="25" name="テキスト ボックス 24"/>
          <p:cNvSpPr txBox="1"/>
          <p:nvPr/>
        </p:nvSpPr>
        <p:spPr>
          <a:xfrm>
            <a:off x="8811200" y="5877162"/>
            <a:ext cx="1590628" cy="523220"/>
          </a:xfrm>
          <a:prstGeom prst="rect">
            <a:avLst/>
          </a:prstGeom>
          <a:noFill/>
        </p:spPr>
        <p:txBody>
          <a:bodyPr wrap="none" rtlCol="0">
            <a:spAutoFit/>
          </a:bodyPr>
          <a:lstStyle/>
          <a:p>
            <a:r>
              <a:rPr kumimoji="1" lang="en-US" altLang="ja-JP" sz="2800" dirty="0" smtClean="0"/>
              <a:t>Response</a:t>
            </a:r>
            <a:endParaRPr kumimoji="1" lang="ja-JP" altLang="en-US" dirty="0"/>
          </a:p>
        </p:txBody>
      </p:sp>
      <p:cxnSp>
        <p:nvCxnSpPr>
          <p:cNvPr id="38" name="曲線コネクタ 37"/>
          <p:cNvCxnSpPr>
            <a:stCxn id="13" idx="0"/>
            <a:endCxn id="15" idx="0"/>
          </p:cNvCxnSpPr>
          <p:nvPr/>
        </p:nvCxnSpPr>
        <p:spPr>
          <a:xfrm rot="16200000" flipH="1">
            <a:off x="4183775" y="1613997"/>
            <a:ext cx="35411" cy="4461863"/>
          </a:xfrm>
          <a:prstGeom prst="curvedConnector3">
            <a:avLst>
              <a:gd name="adj1" fmla="val -2749615"/>
            </a:avLst>
          </a:prstGeom>
          <a:ln w="63500" cap="flat">
            <a:solidFill>
              <a:srgbClr val="FF0000"/>
            </a:solidFill>
            <a:headEnd type="arrow" w="lg" len="sm"/>
            <a:tailEnd type="arrow" w="lg" len="sm"/>
          </a:ln>
        </p:spPr>
        <p:style>
          <a:lnRef idx="1">
            <a:schemeClr val="accent1"/>
          </a:lnRef>
          <a:fillRef idx="0">
            <a:schemeClr val="accent1"/>
          </a:fillRef>
          <a:effectRef idx="0">
            <a:schemeClr val="accent1"/>
          </a:effectRef>
          <a:fontRef idx="minor">
            <a:schemeClr val="tx1"/>
          </a:fontRef>
        </p:style>
      </p:cxnSp>
      <p:sp>
        <p:nvSpPr>
          <p:cNvPr id="45" name="正方形/長方形 44"/>
          <p:cNvSpPr/>
          <p:nvPr/>
        </p:nvSpPr>
        <p:spPr>
          <a:xfrm>
            <a:off x="1592357" y="1845636"/>
            <a:ext cx="5118994" cy="1206720"/>
          </a:xfrm>
          <a:prstGeom prst="rect">
            <a:avLst/>
          </a:prstGeom>
          <a:solidFill>
            <a:schemeClr val="accent2">
              <a:lumMod val="20000"/>
              <a:lumOff val="80000"/>
            </a:schemeClr>
          </a:solidFill>
          <a:ln w="3175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ja-JP" sz="2800" dirty="0" smtClean="0"/>
              <a:t>To create mapping:</a:t>
            </a:r>
          </a:p>
          <a:p>
            <a:pPr algn="ctr"/>
            <a:r>
              <a:rPr kumimoji="1" lang="en-US" altLang="ja-JP" sz="2800" dirty="0" smtClean="0">
                <a:solidFill>
                  <a:srgbClr val="FF0000"/>
                </a:solidFill>
              </a:rPr>
              <a:t>High cost and </a:t>
            </a:r>
            <a:br>
              <a:rPr kumimoji="1" lang="en-US" altLang="ja-JP" sz="2800" dirty="0" smtClean="0">
                <a:solidFill>
                  <a:srgbClr val="FF0000"/>
                </a:solidFill>
              </a:rPr>
            </a:br>
            <a:r>
              <a:rPr kumimoji="1" lang="en-US" altLang="ja-JP" sz="2800" dirty="0" smtClean="0">
                <a:solidFill>
                  <a:srgbClr val="FF0000"/>
                </a:solidFill>
              </a:rPr>
              <a:t>not re-usable in other languages</a:t>
            </a:r>
            <a:endParaRPr kumimoji="1" lang="ja-JP" altLang="en-US" sz="2800" dirty="0">
              <a:solidFill>
                <a:srgbClr val="FF0000"/>
              </a:solidFill>
            </a:endParaRPr>
          </a:p>
        </p:txBody>
      </p:sp>
      <p:cxnSp>
        <p:nvCxnSpPr>
          <p:cNvPr id="54" name="曲線コネクタ 53"/>
          <p:cNvCxnSpPr/>
          <p:nvPr/>
        </p:nvCxnSpPr>
        <p:spPr>
          <a:xfrm rot="16200000" flipH="1">
            <a:off x="208652" y="2559947"/>
            <a:ext cx="2063432" cy="431804"/>
          </a:xfrm>
          <a:prstGeom prst="curvedConnector3">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曲線コネクタ 60"/>
          <p:cNvCxnSpPr/>
          <p:nvPr/>
        </p:nvCxnSpPr>
        <p:spPr>
          <a:xfrm rot="16200000" flipH="1">
            <a:off x="8974767" y="2861633"/>
            <a:ext cx="2980067" cy="745066"/>
          </a:xfrm>
          <a:prstGeom prst="curvedConnector3">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fld id="{3128ED91-EF65-4D44-BCB8-B3F9A0E40E4A}" type="slidenum">
              <a:rPr lang="ja-JP" altLang="en-US" smtClean="0"/>
              <a:pPr/>
              <a:t>4</a:t>
            </a:fld>
            <a:r>
              <a:rPr lang="en-US" altLang="ja-JP" smtClean="0"/>
              <a:t>/22</a:t>
            </a:r>
            <a:endParaRPr lang="ja-JP" altLang="en-US" dirty="0"/>
          </a:p>
        </p:txBody>
      </p:sp>
      <p:sp>
        <p:nvSpPr>
          <p:cNvPr id="5" name="テキスト ボックス 4"/>
          <p:cNvSpPr txBox="1"/>
          <p:nvPr/>
        </p:nvSpPr>
        <p:spPr>
          <a:xfrm>
            <a:off x="1051689" y="4643735"/>
            <a:ext cx="1856342" cy="461665"/>
          </a:xfrm>
          <a:prstGeom prst="rect">
            <a:avLst/>
          </a:prstGeom>
          <a:noFill/>
        </p:spPr>
        <p:txBody>
          <a:bodyPr wrap="none" rtlCol="0">
            <a:spAutoFit/>
          </a:bodyPr>
          <a:lstStyle/>
          <a:p>
            <a:r>
              <a:rPr kumimoji="1" lang="en-US" altLang="ja-JP" sz="2400" dirty="0" smtClean="0"/>
              <a:t>Any language</a:t>
            </a:r>
            <a:endParaRPr kumimoji="1" lang="ja-JP" altLang="en-US" sz="2400" dirty="0"/>
          </a:p>
        </p:txBody>
      </p:sp>
      <p:sp>
        <p:nvSpPr>
          <p:cNvPr id="26" name="テキスト ボックス 25"/>
          <p:cNvSpPr txBox="1"/>
          <p:nvPr/>
        </p:nvSpPr>
        <p:spPr>
          <a:xfrm>
            <a:off x="1438440" y="6176373"/>
            <a:ext cx="1925271" cy="461665"/>
          </a:xfrm>
          <a:prstGeom prst="rect">
            <a:avLst/>
          </a:prstGeom>
          <a:noFill/>
        </p:spPr>
        <p:txBody>
          <a:bodyPr wrap="none" rtlCol="0">
            <a:spAutoFit/>
          </a:bodyPr>
          <a:lstStyle/>
          <a:p>
            <a:r>
              <a:rPr kumimoji="1" lang="en-US" altLang="ja-JP" sz="2400" dirty="0" smtClean="0"/>
              <a:t>Any language</a:t>
            </a:r>
            <a:endParaRPr kumimoji="1" lang="ja-JP" altLang="en-US" sz="2400" dirty="0"/>
          </a:p>
        </p:txBody>
      </p:sp>
    </p:spTree>
    <p:extLst>
      <p:ext uri="{BB962C8B-B14F-4D97-AF65-F5344CB8AC3E}">
        <p14:creationId xmlns:p14="http://schemas.microsoft.com/office/powerpoint/2010/main" val="46142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CLQA using machine translation</a:t>
            </a:r>
            <a:endParaRPr kumimoji="1" lang="ja-JP" altLang="en-US" dirty="0"/>
          </a:p>
        </p:txBody>
      </p:sp>
      <p:sp>
        <p:nvSpPr>
          <p:cNvPr id="3" name="テキスト プレースホルダー 2"/>
          <p:cNvSpPr>
            <a:spLocks noGrp="1"/>
          </p:cNvSpPr>
          <p:nvPr>
            <p:ph type="body" sz="quarter" idx="14"/>
          </p:nvPr>
        </p:nvSpPr>
        <p:spPr/>
        <p:txBody>
          <a:bodyPr/>
          <a:lstStyle/>
          <a:p>
            <a:pPr marL="0" indent="0">
              <a:buNone/>
            </a:pPr>
            <a:r>
              <a:rPr lang="en-US" altLang="ja-JP" dirty="0" smtClean="0"/>
              <a:t>Machine translation (MT) can be used to perform CLQA</a:t>
            </a:r>
          </a:p>
          <a:p>
            <a:r>
              <a:rPr lang="en-US" altLang="ja-JP" dirty="0" smtClean="0">
                <a:solidFill>
                  <a:srgbClr val="00B0F0"/>
                </a:solidFill>
              </a:rPr>
              <a:t>Easy, low cost and usable in many languages</a:t>
            </a:r>
          </a:p>
          <a:p>
            <a:r>
              <a:rPr lang="en-US" altLang="ja-JP" dirty="0" smtClean="0">
                <a:solidFill>
                  <a:srgbClr val="FF0000"/>
                </a:solidFill>
              </a:rPr>
              <a:t>QA accuracy depends on MT quality</a:t>
            </a:r>
          </a:p>
        </p:txBody>
      </p:sp>
      <p:sp>
        <p:nvSpPr>
          <p:cNvPr id="4" name="角丸四角形吹き出し 3"/>
          <p:cNvSpPr/>
          <p:nvPr/>
        </p:nvSpPr>
        <p:spPr>
          <a:xfrm>
            <a:off x="618067" y="3996391"/>
            <a:ext cx="3334521" cy="535862"/>
          </a:xfrm>
          <a:prstGeom prst="wedgeRoundRectCallout">
            <a:avLst>
              <a:gd name="adj1" fmla="val -47385"/>
              <a:gd name="adj2" fmla="val 84295"/>
              <a:gd name="adj3" fmla="val 16667"/>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2800" dirty="0" smtClean="0"/>
              <a:t>日本の首都はどこ？</a:t>
            </a:r>
            <a:endParaRPr kumimoji="1" lang="ja-JP" altLang="en-US" dirty="0"/>
          </a:p>
        </p:txBody>
      </p:sp>
      <p:sp>
        <p:nvSpPr>
          <p:cNvPr id="5" name="角丸四角形 4"/>
          <p:cNvSpPr/>
          <p:nvPr/>
        </p:nvSpPr>
        <p:spPr>
          <a:xfrm>
            <a:off x="6618439" y="3683000"/>
            <a:ext cx="1992306" cy="1145148"/>
          </a:xfrm>
          <a:prstGeom prst="roundRect">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2400" dirty="0" smtClean="0"/>
              <a:t>Where is the capital of Japan?</a:t>
            </a:r>
            <a:endParaRPr kumimoji="1" lang="ja-JP" altLang="en-US" sz="2400" dirty="0"/>
          </a:p>
        </p:txBody>
      </p:sp>
      <p:sp>
        <p:nvSpPr>
          <p:cNvPr id="6" name="正方形/長方形 5"/>
          <p:cNvSpPr/>
          <p:nvPr/>
        </p:nvSpPr>
        <p:spPr>
          <a:xfrm>
            <a:off x="9011591" y="3821159"/>
            <a:ext cx="1992305" cy="2271989"/>
          </a:xfrm>
          <a:prstGeom prst="rect">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ja-JP" sz="2800" dirty="0" smtClean="0"/>
              <a:t>Existing</a:t>
            </a:r>
            <a:endParaRPr kumimoji="1" lang="en-US" altLang="ja-JP" sz="2800" dirty="0" smtClean="0"/>
          </a:p>
          <a:p>
            <a:pPr algn="ctr"/>
            <a:r>
              <a:rPr kumimoji="1" lang="en-US" altLang="ja-JP" sz="2800" dirty="0" smtClean="0"/>
              <a:t>QA system</a:t>
            </a:r>
            <a:endParaRPr kumimoji="1" lang="ja-JP" altLang="en-US" sz="2800" dirty="0"/>
          </a:p>
        </p:txBody>
      </p:sp>
      <p:cxnSp>
        <p:nvCxnSpPr>
          <p:cNvPr id="7" name="直線矢印コネクタ 6"/>
          <p:cNvCxnSpPr>
            <a:stCxn id="5" idx="3"/>
          </p:cNvCxnSpPr>
          <p:nvPr/>
        </p:nvCxnSpPr>
        <p:spPr>
          <a:xfrm>
            <a:off x="8610745" y="4255574"/>
            <a:ext cx="400846"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角丸四角形 9"/>
          <p:cNvSpPr/>
          <p:nvPr/>
        </p:nvSpPr>
        <p:spPr>
          <a:xfrm>
            <a:off x="6618439" y="5390803"/>
            <a:ext cx="1992305" cy="535862"/>
          </a:xfrm>
          <a:prstGeom prst="roundRect">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2400" dirty="0" smtClean="0"/>
              <a:t>Tokyo</a:t>
            </a:r>
            <a:endParaRPr kumimoji="1" lang="ja-JP" altLang="en-US" sz="1600" dirty="0"/>
          </a:p>
        </p:txBody>
      </p:sp>
      <p:sp>
        <p:nvSpPr>
          <p:cNvPr id="11" name="正方形/長方形 10"/>
          <p:cNvSpPr/>
          <p:nvPr/>
        </p:nvSpPr>
        <p:spPr>
          <a:xfrm>
            <a:off x="4369712" y="3821160"/>
            <a:ext cx="1836357" cy="868827"/>
          </a:xfrm>
          <a:prstGeom prst="rect">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80000"/>
              </a:lnSpc>
            </a:pPr>
            <a:r>
              <a:rPr kumimoji="1" lang="en-US" altLang="ja-JP" sz="2800" dirty="0" smtClean="0"/>
              <a:t>Machine</a:t>
            </a:r>
            <a:br>
              <a:rPr kumimoji="1" lang="en-US" altLang="ja-JP" sz="2800" dirty="0" smtClean="0"/>
            </a:br>
            <a:r>
              <a:rPr kumimoji="1" lang="en-US" altLang="ja-JP" sz="2800" dirty="0" smtClean="0"/>
              <a:t>Translation</a:t>
            </a:r>
            <a:endParaRPr kumimoji="1" lang="ja-JP" altLang="en-US" sz="2800" dirty="0"/>
          </a:p>
        </p:txBody>
      </p:sp>
      <p:sp>
        <p:nvSpPr>
          <p:cNvPr id="12" name="角丸四角形吹き出し 11"/>
          <p:cNvSpPr/>
          <p:nvPr/>
        </p:nvSpPr>
        <p:spPr>
          <a:xfrm>
            <a:off x="1300828" y="5390803"/>
            <a:ext cx="2651760" cy="535862"/>
          </a:xfrm>
          <a:prstGeom prst="wedgeRoundRectCallout">
            <a:avLst>
              <a:gd name="adj1" fmla="val 44888"/>
              <a:gd name="adj2" fmla="val 76395"/>
              <a:gd name="adj3" fmla="val 16667"/>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2800" dirty="0" smtClean="0"/>
              <a:t>東京</a:t>
            </a:r>
            <a:endParaRPr kumimoji="1" lang="ja-JP" altLang="en-US" dirty="0"/>
          </a:p>
        </p:txBody>
      </p:sp>
      <p:cxnSp>
        <p:nvCxnSpPr>
          <p:cNvPr id="13" name="直線矢印コネクタ 12"/>
          <p:cNvCxnSpPr>
            <a:stCxn id="4" idx="3"/>
          </p:cNvCxnSpPr>
          <p:nvPr/>
        </p:nvCxnSpPr>
        <p:spPr>
          <a:xfrm>
            <a:off x="3952588" y="4264322"/>
            <a:ext cx="414747" cy="0"/>
          </a:xfrm>
          <a:prstGeom prst="straightConnector1">
            <a:avLst/>
          </a:prstGeom>
          <a:ln w="317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a:stCxn id="10" idx="1"/>
          </p:cNvCxnSpPr>
          <p:nvPr/>
        </p:nvCxnSpPr>
        <p:spPr>
          <a:xfrm flipH="1">
            <a:off x="6206069" y="5658734"/>
            <a:ext cx="412370" cy="0"/>
          </a:xfrm>
          <a:prstGeom prst="straightConnector1">
            <a:avLst/>
          </a:prstGeom>
          <a:ln w="317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a:endCxn id="12" idx="3"/>
          </p:cNvCxnSpPr>
          <p:nvPr/>
        </p:nvCxnSpPr>
        <p:spPr>
          <a:xfrm flipH="1">
            <a:off x="3952588" y="5658734"/>
            <a:ext cx="414747" cy="0"/>
          </a:xfrm>
          <a:prstGeom prst="straightConnector1">
            <a:avLst/>
          </a:prstGeom>
          <a:ln w="317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endCxn id="10" idx="3"/>
          </p:cNvCxnSpPr>
          <p:nvPr/>
        </p:nvCxnSpPr>
        <p:spPr>
          <a:xfrm flipH="1">
            <a:off x="8610744" y="5658734"/>
            <a:ext cx="400846"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6203692" y="4264322"/>
            <a:ext cx="414747" cy="0"/>
          </a:xfrm>
          <a:prstGeom prst="straightConnector1">
            <a:avLst/>
          </a:prstGeom>
          <a:ln w="317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30" name="正方形/長方形 29"/>
          <p:cNvSpPr/>
          <p:nvPr/>
        </p:nvSpPr>
        <p:spPr>
          <a:xfrm>
            <a:off x="4369712" y="5224321"/>
            <a:ext cx="1836357" cy="868827"/>
          </a:xfrm>
          <a:prstGeom prst="rect">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80000"/>
              </a:lnSpc>
            </a:pPr>
            <a:r>
              <a:rPr kumimoji="1" lang="en-US" altLang="ja-JP" sz="2800" dirty="0" smtClean="0"/>
              <a:t>Machine</a:t>
            </a:r>
            <a:br>
              <a:rPr kumimoji="1" lang="en-US" altLang="ja-JP" sz="2800" dirty="0" smtClean="0"/>
            </a:br>
            <a:r>
              <a:rPr kumimoji="1" lang="en-US" altLang="ja-JP" sz="2800" dirty="0" smtClean="0"/>
              <a:t>Translation</a:t>
            </a:r>
            <a:endParaRPr kumimoji="1" lang="ja-JP" altLang="en-US" sz="2800" dirty="0"/>
          </a:p>
        </p:txBody>
      </p:sp>
      <p:sp>
        <p:nvSpPr>
          <p:cNvPr id="8" name="スライド番号プレースホルダー 7"/>
          <p:cNvSpPr>
            <a:spLocks noGrp="1"/>
          </p:cNvSpPr>
          <p:nvPr>
            <p:ph type="sldNum" sz="quarter" idx="12"/>
          </p:nvPr>
        </p:nvSpPr>
        <p:spPr/>
        <p:txBody>
          <a:bodyPr/>
          <a:lstStyle/>
          <a:p>
            <a:fld id="{3128ED91-EF65-4D44-BCB8-B3F9A0E40E4A}" type="slidenum">
              <a:rPr lang="ja-JP" altLang="en-US" smtClean="0"/>
              <a:pPr/>
              <a:t>5</a:t>
            </a:fld>
            <a:r>
              <a:rPr lang="en-US" altLang="ja-JP" smtClean="0"/>
              <a:t>/22</a:t>
            </a:r>
            <a:endParaRPr lang="ja-JP" altLang="en-US" dirty="0"/>
          </a:p>
        </p:txBody>
      </p:sp>
      <p:sp>
        <p:nvSpPr>
          <p:cNvPr id="19" name="テキスト ボックス 18"/>
          <p:cNvSpPr txBox="1"/>
          <p:nvPr/>
        </p:nvSpPr>
        <p:spPr>
          <a:xfrm>
            <a:off x="1356447" y="3575036"/>
            <a:ext cx="1856342" cy="461665"/>
          </a:xfrm>
          <a:prstGeom prst="rect">
            <a:avLst/>
          </a:prstGeom>
          <a:noFill/>
        </p:spPr>
        <p:txBody>
          <a:bodyPr wrap="none" rtlCol="0">
            <a:spAutoFit/>
          </a:bodyPr>
          <a:lstStyle/>
          <a:p>
            <a:r>
              <a:rPr kumimoji="1" lang="en-US" altLang="ja-JP" sz="2400" dirty="0" smtClean="0"/>
              <a:t>Any language</a:t>
            </a:r>
            <a:endParaRPr kumimoji="1" lang="ja-JP" altLang="en-US" sz="2400" dirty="0"/>
          </a:p>
        </p:txBody>
      </p:sp>
      <p:sp>
        <p:nvSpPr>
          <p:cNvPr id="20" name="テキスト ボックス 19"/>
          <p:cNvSpPr txBox="1"/>
          <p:nvPr/>
        </p:nvSpPr>
        <p:spPr>
          <a:xfrm>
            <a:off x="1698537" y="4993488"/>
            <a:ext cx="1856342" cy="461665"/>
          </a:xfrm>
          <a:prstGeom prst="rect">
            <a:avLst/>
          </a:prstGeom>
          <a:noFill/>
        </p:spPr>
        <p:txBody>
          <a:bodyPr wrap="none" rtlCol="0">
            <a:spAutoFit/>
          </a:bodyPr>
          <a:lstStyle/>
          <a:p>
            <a:r>
              <a:rPr kumimoji="1" lang="en-US" altLang="ja-JP" sz="2400" dirty="0" smtClean="0"/>
              <a:t>Any language</a:t>
            </a:r>
            <a:endParaRPr kumimoji="1" lang="ja-JP" altLang="en-US" sz="2400" dirty="0"/>
          </a:p>
        </p:txBody>
      </p:sp>
    </p:spTree>
    <p:extLst>
      <p:ext uri="{BB962C8B-B14F-4D97-AF65-F5344CB8AC3E}">
        <p14:creationId xmlns:p14="http://schemas.microsoft.com/office/powerpoint/2010/main" val="1783071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Purpose of </a:t>
            </a:r>
            <a:r>
              <a:rPr lang="en-US" altLang="ja-JP" dirty="0" smtClean="0"/>
              <a:t>our</a:t>
            </a:r>
            <a:r>
              <a:rPr kumimoji="1" lang="en-US" altLang="ja-JP" dirty="0" smtClean="0"/>
              <a:t> work</a:t>
            </a:r>
            <a:endParaRPr kumimoji="1" lang="ja-JP" altLang="en-US" dirty="0"/>
          </a:p>
        </p:txBody>
      </p:sp>
      <p:sp>
        <p:nvSpPr>
          <p:cNvPr id="3" name="テキスト プレースホルダー 2"/>
          <p:cNvSpPr>
            <a:spLocks noGrp="1"/>
          </p:cNvSpPr>
          <p:nvPr>
            <p:ph type="body" sz="quarter" idx="14"/>
          </p:nvPr>
        </p:nvSpPr>
        <p:spPr/>
        <p:txBody>
          <a:bodyPr/>
          <a:lstStyle/>
          <a:p>
            <a:r>
              <a:rPr lang="en-US" altLang="ja-JP" dirty="0" smtClean="0"/>
              <a:t>To make clear how translation affects QA accuracy</a:t>
            </a:r>
          </a:p>
          <a:p>
            <a:pPr lvl="1"/>
            <a:r>
              <a:rPr lang="en-US" altLang="ja-JP" dirty="0">
                <a:solidFill>
                  <a:srgbClr val="00B0F0"/>
                </a:solidFill>
              </a:rPr>
              <a:t>Which MT metrics </a:t>
            </a:r>
            <a:r>
              <a:rPr lang="en-US" altLang="ja-JP" dirty="0" smtClean="0">
                <a:solidFill>
                  <a:srgbClr val="00B0F0"/>
                </a:solidFill>
              </a:rPr>
              <a:t>are </a:t>
            </a:r>
            <a:r>
              <a:rPr lang="en-US" altLang="ja-JP" dirty="0">
                <a:solidFill>
                  <a:srgbClr val="00B0F0"/>
                </a:solidFill>
              </a:rPr>
              <a:t>suitable </a:t>
            </a:r>
            <a:r>
              <a:rPr lang="en-US" altLang="ja-JP" dirty="0" smtClean="0">
                <a:solidFill>
                  <a:srgbClr val="00B0F0"/>
                </a:solidFill>
              </a:rPr>
              <a:t>for the </a:t>
            </a:r>
            <a:r>
              <a:rPr lang="en-US" altLang="ja-JP" dirty="0">
                <a:solidFill>
                  <a:srgbClr val="00B0F0"/>
                </a:solidFill>
              </a:rPr>
              <a:t>CLQA task</a:t>
            </a:r>
            <a:r>
              <a:rPr lang="en-US" altLang="ja-JP" dirty="0" smtClean="0">
                <a:solidFill>
                  <a:srgbClr val="00B0F0"/>
                </a:solidFill>
              </a:rPr>
              <a:t>?</a:t>
            </a:r>
            <a:br>
              <a:rPr lang="en-US" altLang="ja-JP" dirty="0" smtClean="0">
                <a:solidFill>
                  <a:srgbClr val="00B0F0"/>
                </a:solidFill>
              </a:rPr>
            </a:br>
            <a:r>
              <a:rPr lang="en-US" altLang="ja-JP" dirty="0" smtClean="0">
                <a:sym typeface="Wingdings" panose="05000000000000000000" pitchFamily="2" charset="2"/>
              </a:rPr>
              <a:t> Creation of QA dataset using various translations systems</a:t>
            </a:r>
            <a:br>
              <a:rPr lang="en-US" altLang="ja-JP" dirty="0" smtClean="0">
                <a:sym typeface="Wingdings" panose="05000000000000000000" pitchFamily="2" charset="2"/>
              </a:rPr>
            </a:br>
            <a:r>
              <a:rPr lang="en-US" altLang="ja-JP" dirty="0" smtClean="0">
                <a:sym typeface="Wingdings" panose="05000000000000000000" pitchFamily="2" charset="2"/>
              </a:rPr>
              <a:t> Evaluation of the translation quality and QA accuracy</a:t>
            </a:r>
            <a:br>
              <a:rPr lang="en-US" altLang="ja-JP" dirty="0" smtClean="0">
                <a:sym typeface="Wingdings" panose="05000000000000000000" pitchFamily="2" charset="2"/>
              </a:rPr>
            </a:br>
            <a:endParaRPr lang="en-US" altLang="ja-JP" dirty="0" smtClean="0"/>
          </a:p>
          <a:p>
            <a:pPr lvl="1"/>
            <a:r>
              <a:rPr lang="en-US" altLang="ja-JP" dirty="0">
                <a:solidFill>
                  <a:srgbClr val="00B0F0"/>
                </a:solidFill>
              </a:rPr>
              <a:t>What kind of translation </a:t>
            </a:r>
            <a:r>
              <a:rPr lang="en-US" altLang="ja-JP" dirty="0" smtClean="0">
                <a:solidFill>
                  <a:srgbClr val="00B0F0"/>
                </a:solidFill>
              </a:rPr>
              <a:t>results </a:t>
            </a:r>
            <a:r>
              <a:rPr lang="en-US" altLang="ja-JP" dirty="0">
                <a:solidFill>
                  <a:srgbClr val="00B0F0"/>
                </a:solidFill>
              </a:rPr>
              <a:t>influences QA </a:t>
            </a:r>
            <a:r>
              <a:rPr lang="en-US" altLang="ja-JP" dirty="0" smtClean="0">
                <a:solidFill>
                  <a:srgbClr val="00B0F0"/>
                </a:solidFill>
              </a:rPr>
              <a:t>accuracy?</a:t>
            </a:r>
            <a:br>
              <a:rPr lang="en-US" altLang="ja-JP" dirty="0" smtClean="0">
                <a:solidFill>
                  <a:srgbClr val="00B0F0"/>
                </a:solidFill>
              </a:rPr>
            </a:br>
            <a:r>
              <a:rPr lang="en-US" altLang="ja-JP" dirty="0" smtClean="0">
                <a:sym typeface="Wingdings" panose="05000000000000000000" pitchFamily="2" charset="2"/>
              </a:rPr>
              <a:t> Case study (manual analysis of the QA results)</a:t>
            </a:r>
            <a:endParaRPr lang="en-US" altLang="ja-JP" dirty="0" smtClean="0"/>
          </a:p>
        </p:txBody>
      </p:sp>
      <p:sp>
        <p:nvSpPr>
          <p:cNvPr id="4" name="スライド番号プレースホルダー 3"/>
          <p:cNvSpPr>
            <a:spLocks noGrp="1"/>
          </p:cNvSpPr>
          <p:nvPr>
            <p:ph type="sldNum" sz="quarter" idx="12"/>
          </p:nvPr>
        </p:nvSpPr>
        <p:spPr/>
        <p:txBody>
          <a:bodyPr/>
          <a:lstStyle/>
          <a:p>
            <a:fld id="{3128ED91-EF65-4D44-BCB8-B3F9A0E40E4A}" type="slidenum">
              <a:rPr lang="ja-JP" altLang="en-US" smtClean="0"/>
              <a:pPr/>
              <a:t>6</a:t>
            </a:fld>
            <a:r>
              <a:rPr lang="en-US" altLang="ja-JP" smtClean="0"/>
              <a:t>/22</a:t>
            </a:r>
            <a:endParaRPr lang="ja-JP" altLang="en-US" dirty="0"/>
          </a:p>
        </p:txBody>
      </p:sp>
    </p:spTree>
    <p:extLst>
      <p:ext uri="{BB962C8B-B14F-4D97-AF65-F5344CB8AC3E}">
        <p14:creationId xmlns:p14="http://schemas.microsoft.com/office/powerpoint/2010/main" val="705126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smtClean="0"/>
              <a:t>QA system</a:t>
            </a:r>
            <a:endParaRPr kumimoji="1" lang="ja-JP" altLang="en-US" dirty="0"/>
          </a:p>
        </p:txBody>
      </p:sp>
      <p:sp>
        <p:nvSpPr>
          <p:cNvPr id="5" name="テキスト プレースホルダー 4"/>
          <p:cNvSpPr>
            <a:spLocks noGrp="1"/>
          </p:cNvSpPr>
          <p:nvPr>
            <p:ph type="body" sz="quarter" idx="14"/>
          </p:nvPr>
        </p:nvSpPr>
        <p:spPr>
          <a:xfrm>
            <a:off x="343948" y="1266738"/>
            <a:ext cx="11518085" cy="5241112"/>
          </a:xfrm>
        </p:spPr>
        <p:txBody>
          <a:bodyPr/>
          <a:lstStyle/>
          <a:p>
            <a:pPr marL="0" indent="0">
              <a:buNone/>
            </a:pPr>
            <a:r>
              <a:rPr lang="en-US" altLang="ja-JP" sz="3200" dirty="0"/>
              <a:t>SEMPRE </a:t>
            </a:r>
            <a:r>
              <a:rPr lang="en-US" altLang="ja-JP" sz="3200" dirty="0" smtClean="0"/>
              <a:t>framework [Berant et al., 13]</a:t>
            </a:r>
          </a:p>
          <a:p>
            <a:pPr marL="0" indent="0">
              <a:buNone/>
            </a:pPr>
            <a:r>
              <a:rPr lang="en-US" altLang="ja-JP" sz="3200" dirty="0" smtClean="0"/>
              <a:t>3 steps of query generation:</a:t>
            </a:r>
          </a:p>
          <a:p>
            <a:r>
              <a:rPr kumimoji="1" lang="en-US" altLang="ja-JP" sz="3200" dirty="0" smtClean="0">
                <a:solidFill>
                  <a:srgbClr val="00B0F0"/>
                </a:solidFill>
              </a:rPr>
              <a:t>Alignment</a:t>
            </a:r>
          </a:p>
          <a:p>
            <a:pPr lvl="1"/>
            <a:r>
              <a:rPr kumimoji="1" lang="en-US" altLang="ja-JP" sz="2800" dirty="0" smtClean="0"/>
              <a:t>Convert entities in the question sentence </a:t>
            </a:r>
            <a:br>
              <a:rPr kumimoji="1" lang="en-US" altLang="ja-JP" sz="2800" dirty="0" smtClean="0"/>
            </a:br>
            <a:r>
              <a:rPr kumimoji="1" lang="en-US" altLang="ja-JP" sz="2800" dirty="0" smtClean="0"/>
              <a:t>into “logical forms”</a:t>
            </a:r>
          </a:p>
          <a:p>
            <a:r>
              <a:rPr lang="en-US" altLang="ja-JP" sz="3200" dirty="0" smtClean="0">
                <a:solidFill>
                  <a:srgbClr val="00B0F0"/>
                </a:solidFill>
              </a:rPr>
              <a:t>Bridging</a:t>
            </a:r>
          </a:p>
          <a:p>
            <a:pPr lvl="1"/>
            <a:r>
              <a:rPr lang="en-US" altLang="ja-JP" sz="2800" dirty="0" smtClean="0"/>
              <a:t>Generate predicates compatible with </a:t>
            </a:r>
            <a:br>
              <a:rPr lang="en-US" altLang="ja-JP" sz="2800" dirty="0" smtClean="0"/>
            </a:br>
            <a:r>
              <a:rPr lang="en-US" altLang="ja-JP" sz="2800" dirty="0" smtClean="0"/>
              <a:t>neighboring predicates</a:t>
            </a:r>
          </a:p>
          <a:p>
            <a:r>
              <a:rPr kumimoji="1" lang="en-US" altLang="ja-JP" sz="3200" dirty="0" smtClean="0">
                <a:solidFill>
                  <a:srgbClr val="00B0F0"/>
                </a:solidFill>
              </a:rPr>
              <a:t>Scoring</a:t>
            </a:r>
          </a:p>
          <a:p>
            <a:pPr lvl="1"/>
            <a:r>
              <a:rPr kumimoji="1" lang="en-US" altLang="ja-JP" sz="2800" dirty="0" smtClean="0"/>
              <a:t>Evaluate candidates using </a:t>
            </a:r>
            <a:br>
              <a:rPr kumimoji="1" lang="en-US" altLang="ja-JP" sz="2800" dirty="0" smtClean="0"/>
            </a:br>
            <a:r>
              <a:rPr kumimoji="1" lang="en-US" altLang="ja-JP" sz="2800" dirty="0" smtClean="0"/>
              <a:t>scoring function</a:t>
            </a:r>
            <a:endParaRPr kumimoji="1" lang="ja-JP" altLang="en-US" sz="2800"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3292" y="1620224"/>
            <a:ext cx="6715908" cy="4963932"/>
          </a:xfrm>
          <a:prstGeom prst="rect">
            <a:avLst/>
          </a:prstGeom>
        </p:spPr>
      </p:pic>
      <p:sp>
        <p:nvSpPr>
          <p:cNvPr id="2" name="スライド番号プレースホルダー 1"/>
          <p:cNvSpPr>
            <a:spLocks noGrp="1"/>
          </p:cNvSpPr>
          <p:nvPr>
            <p:ph type="sldNum" sz="quarter" idx="12"/>
          </p:nvPr>
        </p:nvSpPr>
        <p:spPr/>
        <p:txBody>
          <a:bodyPr/>
          <a:lstStyle/>
          <a:p>
            <a:fld id="{3128ED91-EF65-4D44-BCB8-B3F9A0E40E4A}" type="slidenum">
              <a:rPr lang="ja-JP" altLang="en-US" smtClean="0"/>
              <a:pPr/>
              <a:t>7</a:t>
            </a:fld>
            <a:r>
              <a:rPr lang="en-US" altLang="ja-JP" smtClean="0"/>
              <a:t>/22</a:t>
            </a:r>
            <a:endParaRPr lang="ja-JP" altLang="en-US" dirty="0"/>
          </a:p>
        </p:txBody>
      </p:sp>
      <p:sp>
        <p:nvSpPr>
          <p:cNvPr id="3" name="角丸四角形 2"/>
          <p:cNvSpPr/>
          <p:nvPr/>
        </p:nvSpPr>
        <p:spPr>
          <a:xfrm>
            <a:off x="6820930" y="4003589"/>
            <a:ext cx="1853513" cy="2580567"/>
          </a:xfrm>
          <a:prstGeom prst="roundRect">
            <a:avLst/>
          </a:prstGeom>
          <a:ln w="31750">
            <a:solidFill>
              <a:srgbClr val="00B0F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角丸四角形 8"/>
          <p:cNvSpPr/>
          <p:nvPr/>
        </p:nvSpPr>
        <p:spPr>
          <a:xfrm>
            <a:off x="9178823" y="4732638"/>
            <a:ext cx="1685012" cy="1851517"/>
          </a:xfrm>
          <a:prstGeom prst="roundRect">
            <a:avLst/>
          </a:prstGeom>
          <a:ln w="31750">
            <a:solidFill>
              <a:srgbClr val="00B0F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角丸四角形 9"/>
          <p:cNvSpPr/>
          <p:nvPr/>
        </p:nvSpPr>
        <p:spPr>
          <a:xfrm>
            <a:off x="9178823" y="3855308"/>
            <a:ext cx="1685012" cy="877329"/>
          </a:xfrm>
          <a:prstGeom prst="roundRect">
            <a:avLst/>
          </a:prstGeom>
          <a:ln w="31750">
            <a:solidFill>
              <a:srgbClr val="00B0F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角丸四角形吹き出し 11"/>
          <p:cNvSpPr/>
          <p:nvPr/>
        </p:nvSpPr>
        <p:spPr>
          <a:xfrm>
            <a:off x="10286704" y="2892001"/>
            <a:ext cx="1544594" cy="401595"/>
          </a:xfrm>
          <a:prstGeom prst="wedgeRoundRectCallout">
            <a:avLst>
              <a:gd name="adj1" fmla="val -33633"/>
              <a:gd name="adj2" fmla="val 96346"/>
              <a:gd name="adj3" fmla="val 16667"/>
            </a:avLst>
          </a:prstGeom>
          <a:ln w="31750">
            <a:solidFill>
              <a:srgbClr val="00B0F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ja-JP" sz="2400" dirty="0" smtClean="0">
                <a:solidFill>
                  <a:srgbClr val="00B0F0"/>
                </a:solidFill>
              </a:rPr>
              <a:t>Scoring</a:t>
            </a:r>
            <a:endParaRPr kumimoji="1" lang="ja-JP" altLang="en-US" sz="2400" dirty="0">
              <a:solidFill>
                <a:srgbClr val="00B0F0"/>
              </a:solidFill>
            </a:endParaRPr>
          </a:p>
        </p:txBody>
      </p:sp>
    </p:spTree>
    <p:extLst>
      <p:ext uri="{BB962C8B-B14F-4D97-AF65-F5344CB8AC3E}">
        <p14:creationId xmlns:p14="http://schemas.microsoft.com/office/powerpoint/2010/main" val="1315134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9"/>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3"/>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500"/>
                                        <p:tgtEl>
                                          <p:spTgt spid="5">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0"/>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5">
                                            <p:txEl>
                                              <p:pRg st="6" end="6"/>
                                            </p:txEl>
                                          </p:spTgt>
                                        </p:tgtEl>
                                        <p:attrNameLst>
                                          <p:attrName>style.visibility</p:attrName>
                                        </p:attrNameLst>
                                      </p:cBhvr>
                                      <p:to>
                                        <p:strVal val="visible"/>
                                      </p:to>
                                    </p:set>
                                    <p:animEffect transition="in" filter="fade">
                                      <p:cBhvr>
                                        <p:cTn id="38" dur="500"/>
                                        <p:tgtEl>
                                          <p:spTgt spid="5">
                                            <p:txEl>
                                              <p:pRg st="6" end="6"/>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Effect transition="in" filter="fade">
                                      <p:cBhvr>
                                        <p:cTn id="41" dur="500"/>
                                        <p:tgtEl>
                                          <p:spTgt spid="5">
                                            <p:txEl>
                                              <p:pRg st="7" end="7"/>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9" grpId="0" animBg="1"/>
      <p:bldP spid="9" grpId="1" animBg="1"/>
      <p:bldP spid="10" grpId="0" animBg="1"/>
      <p:bldP spid="10" grpId="1"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Data set creation</a:t>
            </a:r>
            <a:endParaRPr kumimoji="1" lang="ja-JP" altLang="en-US" dirty="0"/>
          </a:p>
        </p:txBody>
      </p:sp>
      <p:sp>
        <p:nvSpPr>
          <p:cNvPr id="4" name="スライド番号プレースホルダー 3"/>
          <p:cNvSpPr>
            <a:spLocks noGrp="1"/>
          </p:cNvSpPr>
          <p:nvPr>
            <p:ph type="sldNum" sz="quarter" idx="12"/>
          </p:nvPr>
        </p:nvSpPr>
        <p:spPr/>
        <p:txBody>
          <a:bodyPr/>
          <a:lstStyle/>
          <a:p>
            <a:fld id="{3128ED91-EF65-4D44-BCB8-B3F9A0E40E4A}" type="slidenum">
              <a:rPr lang="ja-JP" altLang="en-US" smtClean="0"/>
              <a:pPr/>
              <a:t>8</a:t>
            </a:fld>
            <a:r>
              <a:rPr lang="en-US" altLang="ja-JP" smtClean="0"/>
              <a:t>/22</a:t>
            </a:r>
            <a:endParaRPr lang="ja-JP" altLang="en-US" dirty="0"/>
          </a:p>
        </p:txBody>
      </p:sp>
      <p:sp>
        <p:nvSpPr>
          <p:cNvPr id="6" name="フローチャート: 書類 5"/>
          <p:cNvSpPr/>
          <p:nvPr/>
        </p:nvSpPr>
        <p:spPr>
          <a:xfrm>
            <a:off x="855819" y="1678533"/>
            <a:ext cx="2026763" cy="1018095"/>
          </a:xfrm>
          <a:prstGeom prst="flowChartDocument">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2800" dirty="0" smtClean="0"/>
              <a:t>Training</a:t>
            </a:r>
            <a:br>
              <a:rPr kumimoji="1" lang="en-US" altLang="ja-JP" sz="2800" dirty="0" smtClean="0"/>
            </a:br>
            <a:r>
              <a:rPr kumimoji="1" lang="en-US" altLang="ja-JP" sz="2800" dirty="0" smtClean="0"/>
              <a:t>(512 pairs)</a:t>
            </a:r>
            <a:endParaRPr kumimoji="1" lang="ja-JP" altLang="en-US" dirty="0"/>
          </a:p>
        </p:txBody>
      </p:sp>
      <p:sp>
        <p:nvSpPr>
          <p:cNvPr id="7" name="フローチャート: 書類 6"/>
          <p:cNvSpPr/>
          <p:nvPr/>
        </p:nvSpPr>
        <p:spPr>
          <a:xfrm>
            <a:off x="855818" y="3008398"/>
            <a:ext cx="2026763" cy="1018095"/>
          </a:xfrm>
          <a:prstGeom prst="flowChartDocument">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2800" dirty="0" smtClean="0"/>
              <a:t>Dev.</a:t>
            </a:r>
          </a:p>
          <a:p>
            <a:pPr algn="ctr"/>
            <a:r>
              <a:rPr lang="en-US" altLang="ja-JP" sz="2800" dirty="0" smtClean="0"/>
              <a:t>(129 pairs)</a:t>
            </a:r>
            <a:endParaRPr kumimoji="1" lang="ja-JP" altLang="en-US" dirty="0"/>
          </a:p>
        </p:txBody>
      </p:sp>
      <p:sp>
        <p:nvSpPr>
          <p:cNvPr id="8" name="フローチャート: 書類 7"/>
          <p:cNvSpPr/>
          <p:nvPr/>
        </p:nvSpPr>
        <p:spPr>
          <a:xfrm>
            <a:off x="855818" y="4246275"/>
            <a:ext cx="2026763" cy="1567929"/>
          </a:xfrm>
          <a:prstGeom prst="flowChartDocument">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2800" dirty="0" smtClean="0"/>
              <a:t>Test</a:t>
            </a:r>
            <a:br>
              <a:rPr kumimoji="1" lang="en-US" altLang="ja-JP" sz="2800" dirty="0" smtClean="0"/>
            </a:br>
            <a:r>
              <a:rPr kumimoji="1" lang="en-US" altLang="ja-JP" sz="2800" dirty="0" smtClean="0"/>
              <a:t>(276 pairs)</a:t>
            </a:r>
            <a:br>
              <a:rPr kumimoji="1" lang="en-US" altLang="ja-JP" sz="2800" dirty="0" smtClean="0"/>
            </a:br>
            <a:r>
              <a:rPr kumimoji="1" lang="en-US" altLang="ja-JP" sz="2800" dirty="0" smtClean="0"/>
              <a:t>(OR set)</a:t>
            </a:r>
            <a:endParaRPr kumimoji="1" lang="ja-JP" altLang="en-US" dirty="0"/>
          </a:p>
        </p:txBody>
      </p:sp>
      <p:sp>
        <p:nvSpPr>
          <p:cNvPr id="9" name="角丸四角形 8"/>
          <p:cNvSpPr/>
          <p:nvPr/>
        </p:nvSpPr>
        <p:spPr>
          <a:xfrm>
            <a:off x="609600" y="1366763"/>
            <a:ext cx="2536371" cy="5034037"/>
          </a:xfrm>
          <a:prstGeom prst="roundRect">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b"/>
          <a:lstStyle/>
          <a:p>
            <a:pPr algn="ctr"/>
            <a:r>
              <a:rPr kumimoji="1" lang="en-US" altLang="ja-JP" sz="2800" dirty="0" smtClean="0"/>
              <a:t>Free917</a:t>
            </a:r>
            <a:endParaRPr kumimoji="1" lang="ja-JP" altLang="en-US" sz="2800" dirty="0"/>
          </a:p>
        </p:txBody>
      </p:sp>
      <p:sp>
        <p:nvSpPr>
          <p:cNvPr id="10" name="フローチャート: 書類 9"/>
          <p:cNvSpPr/>
          <p:nvPr/>
        </p:nvSpPr>
        <p:spPr>
          <a:xfrm>
            <a:off x="5082618" y="3228180"/>
            <a:ext cx="2026763" cy="1018095"/>
          </a:xfrm>
          <a:prstGeom prst="flowChartDocument">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2800" dirty="0" smtClean="0"/>
              <a:t>JA set</a:t>
            </a:r>
            <a:endParaRPr kumimoji="1" lang="ja-JP" altLang="en-US" dirty="0"/>
          </a:p>
        </p:txBody>
      </p:sp>
      <p:cxnSp>
        <p:nvCxnSpPr>
          <p:cNvPr id="12" name="曲線コネクタ 11"/>
          <p:cNvCxnSpPr>
            <a:stCxn id="8" idx="3"/>
            <a:endCxn id="10" idx="1"/>
          </p:cNvCxnSpPr>
          <p:nvPr/>
        </p:nvCxnSpPr>
        <p:spPr>
          <a:xfrm flipV="1">
            <a:off x="2882581" y="3737228"/>
            <a:ext cx="2200037" cy="1293012"/>
          </a:xfrm>
          <a:prstGeom prst="curvedConnector3">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フローチャート: 書類 13"/>
          <p:cNvSpPr/>
          <p:nvPr/>
        </p:nvSpPr>
        <p:spPr>
          <a:xfrm>
            <a:off x="9152814" y="963007"/>
            <a:ext cx="2026763" cy="1018095"/>
          </a:xfrm>
          <a:prstGeom prst="flowChartDocument">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2800" dirty="0" smtClean="0"/>
              <a:t>HT set</a:t>
            </a:r>
            <a:endParaRPr kumimoji="1" lang="ja-JP" altLang="en-US" dirty="0"/>
          </a:p>
        </p:txBody>
      </p:sp>
      <p:sp>
        <p:nvSpPr>
          <p:cNvPr id="15" name="フローチャート: 書類 14"/>
          <p:cNvSpPr/>
          <p:nvPr/>
        </p:nvSpPr>
        <p:spPr>
          <a:xfrm>
            <a:off x="9152813" y="2095594"/>
            <a:ext cx="2026763" cy="1018095"/>
          </a:xfrm>
          <a:prstGeom prst="flowChartDocument">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2800" dirty="0" smtClean="0"/>
              <a:t>GT set</a:t>
            </a:r>
            <a:endParaRPr kumimoji="1" lang="ja-JP" altLang="en-US" dirty="0"/>
          </a:p>
        </p:txBody>
      </p:sp>
      <p:sp>
        <p:nvSpPr>
          <p:cNvPr id="16" name="フローチャート: 書類 15"/>
          <p:cNvSpPr/>
          <p:nvPr/>
        </p:nvSpPr>
        <p:spPr>
          <a:xfrm>
            <a:off x="9152812" y="3228181"/>
            <a:ext cx="2026763" cy="1018095"/>
          </a:xfrm>
          <a:prstGeom prst="flowChartDocument">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2800" dirty="0" smtClean="0"/>
              <a:t>YT set</a:t>
            </a:r>
            <a:endParaRPr kumimoji="1" lang="ja-JP" altLang="en-US" dirty="0"/>
          </a:p>
        </p:txBody>
      </p:sp>
      <p:sp>
        <p:nvSpPr>
          <p:cNvPr id="17" name="フローチャート: 書類 16"/>
          <p:cNvSpPr/>
          <p:nvPr/>
        </p:nvSpPr>
        <p:spPr>
          <a:xfrm>
            <a:off x="9152811" y="4363975"/>
            <a:ext cx="2026763" cy="1018095"/>
          </a:xfrm>
          <a:prstGeom prst="flowChartDocument">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2800" dirty="0" smtClean="0"/>
              <a:t>Mo set</a:t>
            </a:r>
            <a:endParaRPr kumimoji="1" lang="ja-JP" altLang="en-US" dirty="0"/>
          </a:p>
        </p:txBody>
      </p:sp>
      <p:sp>
        <p:nvSpPr>
          <p:cNvPr id="18" name="フローチャート: 書類 17"/>
          <p:cNvSpPr/>
          <p:nvPr/>
        </p:nvSpPr>
        <p:spPr>
          <a:xfrm>
            <a:off x="9152811" y="5493355"/>
            <a:ext cx="2026763" cy="1018095"/>
          </a:xfrm>
          <a:prstGeom prst="flowChartDocument">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2800" dirty="0" smtClean="0"/>
              <a:t>Tra set</a:t>
            </a:r>
            <a:endParaRPr kumimoji="1" lang="ja-JP" altLang="en-US" dirty="0"/>
          </a:p>
        </p:txBody>
      </p:sp>
      <p:cxnSp>
        <p:nvCxnSpPr>
          <p:cNvPr id="20" name="直線矢印コネクタ 19"/>
          <p:cNvCxnSpPr>
            <a:stCxn id="10" idx="3"/>
            <a:endCxn id="14" idx="1"/>
          </p:cNvCxnSpPr>
          <p:nvPr/>
        </p:nvCxnSpPr>
        <p:spPr>
          <a:xfrm flipV="1">
            <a:off x="7109381" y="1472055"/>
            <a:ext cx="2043433" cy="2265173"/>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a:stCxn id="10" idx="3"/>
            <a:endCxn id="15" idx="1"/>
          </p:cNvCxnSpPr>
          <p:nvPr/>
        </p:nvCxnSpPr>
        <p:spPr>
          <a:xfrm flipV="1">
            <a:off x="7109381" y="2604642"/>
            <a:ext cx="2043432" cy="1132586"/>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stCxn id="10" idx="3"/>
            <a:endCxn id="17" idx="1"/>
          </p:cNvCxnSpPr>
          <p:nvPr/>
        </p:nvCxnSpPr>
        <p:spPr>
          <a:xfrm>
            <a:off x="7109381" y="3737228"/>
            <a:ext cx="2043430" cy="1135795"/>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a:stCxn id="10" idx="3"/>
            <a:endCxn id="16" idx="1"/>
          </p:cNvCxnSpPr>
          <p:nvPr/>
        </p:nvCxnSpPr>
        <p:spPr>
          <a:xfrm>
            <a:off x="7109381" y="3737228"/>
            <a:ext cx="2043431" cy="1"/>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a:stCxn id="10" idx="3"/>
            <a:endCxn id="18" idx="1"/>
          </p:cNvCxnSpPr>
          <p:nvPr/>
        </p:nvCxnSpPr>
        <p:spPr>
          <a:xfrm>
            <a:off x="7109381" y="3737228"/>
            <a:ext cx="2043430" cy="2265175"/>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3700193" y="4708840"/>
            <a:ext cx="2620076" cy="830997"/>
          </a:xfrm>
          <a:prstGeom prst="rect">
            <a:avLst/>
          </a:prstGeom>
          <a:noFill/>
        </p:spPr>
        <p:txBody>
          <a:bodyPr wrap="none" rtlCol="0">
            <a:spAutoFit/>
          </a:bodyPr>
          <a:lstStyle/>
          <a:p>
            <a:r>
              <a:rPr lang="en-US" altLang="ja-JP" sz="2400" dirty="0" smtClean="0"/>
              <a:t>Manual t</a:t>
            </a:r>
            <a:r>
              <a:rPr kumimoji="1" lang="en-US" altLang="ja-JP" sz="2400" dirty="0" smtClean="0"/>
              <a:t>ranslation </a:t>
            </a:r>
            <a:br>
              <a:rPr kumimoji="1" lang="en-US" altLang="ja-JP" sz="2400" dirty="0" smtClean="0"/>
            </a:br>
            <a:r>
              <a:rPr kumimoji="1" lang="en-US" altLang="ja-JP" sz="2400" dirty="0" smtClean="0"/>
              <a:t>into Japanese</a:t>
            </a:r>
            <a:endParaRPr kumimoji="1" lang="ja-JP" altLang="en-US" sz="2400" dirty="0"/>
          </a:p>
        </p:txBody>
      </p:sp>
      <p:sp>
        <p:nvSpPr>
          <p:cNvPr id="41" name="テキスト ボックス 40"/>
          <p:cNvSpPr txBox="1"/>
          <p:nvPr/>
        </p:nvSpPr>
        <p:spPr>
          <a:xfrm>
            <a:off x="6874492" y="1544097"/>
            <a:ext cx="1627946" cy="830997"/>
          </a:xfrm>
          <a:prstGeom prst="rect">
            <a:avLst/>
          </a:prstGeom>
          <a:noFill/>
        </p:spPr>
        <p:txBody>
          <a:bodyPr wrap="none" rtlCol="0">
            <a:spAutoFit/>
          </a:bodyPr>
          <a:lstStyle/>
          <a:p>
            <a:r>
              <a:rPr kumimoji="1" lang="en-US" altLang="ja-JP" sz="2400" dirty="0" smtClean="0"/>
              <a:t>Translation </a:t>
            </a:r>
            <a:br>
              <a:rPr kumimoji="1" lang="en-US" altLang="ja-JP" sz="2400" dirty="0" smtClean="0"/>
            </a:br>
            <a:r>
              <a:rPr kumimoji="1" lang="en-US" altLang="ja-JP" sz="2400" dirty="0" smtClean="0"/>
              <a:t>into English</a:t>
            </a:r>
            <a:endParaRPr kumimoji="1" lang="ja-JP" altLang="en-US" sz="2400" dirty="0"/>
          </a:p>
        </p:txBody>
      </p:sp>
    </p:spTree>
    <p:extLst>
      <p:ext uri="{BB962C8B-B14F-4D97-AF65-F5344CB8AC3E}">
        <p14:creationId xmlns:p14="http://schemas.microsoft.com/office/powerpoint/2010/main" val="377075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0" presetClass="entr" presetSubtype="0"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0"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P spid="16" grpId="0" animBg="1"/>
      <p:bldP spid="17" grpId="0" animBg="1"/>
      <p:bldP spid="18" grpId="0" animBg="1"/>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Translation method</a:t>
            </a:r>
            <a:endParaRPr kumimoji="1" lang="ja-JP" altLang="en-US" dirty="0"/>
          </a:p>
        </p:txBody>
      </p:sp>
      <p:sp>
        <p:nvSpPr>
          <p:cNvPr id="3" name="テキスト プレースホルダー 2"/>
          <p:cNvSpPr>
            <a:spLocks noGrp="1"/>
          </p:cNvSpPr>
          <p:nvPr>
            <p:ph type="body" sz="quarter" idx="14"/>
          </p:nvPr>
        </p:nvSpPr>
        <p:spPr/>
        <p:txBody>
          <a:bodyPr/>
          <a:lstStyle/>
          <a:p>
            <a:r>
              <a:rPr kumimoji="1" lang="en-US" altLang="ja-JP" dirty="0" smtClean="0"/>
              <a:t>Manual Translation (“HT” set): </a:t>
            </a:r>
            <a:r>
              <a:rPr kumimoji="1" lang="en-US" altLang="ja-JP" dirty="0" smtClean="0">
                <a:solidFill>
                  <a:srgbClr val="00B0F0"/>
                </a:solidFill>
              </a:rPr>
              <a:t>Professional humans</a:t>
            </a:r>
          </a:p>
          <a:p>
            <a:endParaRPr kumimoji="1" lang="ja-JP" altLang="en-US" dirty="0" smtClean="0"/>
          </a:p>
          <a:p>
            <a:r>
              <a:rPr kumimoji="1" lang="en-US" altLang="ja-JP" dirty="0" smtClean="0">
                <a:solidFill>
                  <a:srgbClr val="00B0F0"/>
                </a:solidFill>
              </a:rPr>
              <a:t>Commercial MT systems</a:t>
            </a:r>
          </a:p>
          <a:p>
            <a:pPr lvl="1"/>
            <a:r>
              <a:rPr lang="en-US" altLang="ja-JP" dirty="0" smtClean="0"/>
              <a:t>Google Translate (“GT” set)</a:t>
            </a:r>
          </a:p>
          <a:p>
            <a:pPr lvl="1"/>
            <a:r>
              <a:rPr kumimoji="1" lang="en-US" altLang="ja-JP" dirty="0" smtClean="0"/>
              <a:t>Yahoo! Translate (“YT” set)</a:t>
            </a:r>
          </a:p>
          <a:p>
            <a:pPr lvl="1"/>
            <a:endParaRPr lang="en-US" altLang="ja-JP" dirty="0" smtClean="0"/>
          </a:p>
          <a:p>
            <a:r>
              <a:rPr lang="en-US" altLang="ja-JP" dirty="0" smtClean="0"/>
              <a:t>Moses (“Mo” set): </a:t>
            </a:r>
            <a:r>
              <a:rPr lang="en-US" altLang="ja-JP" dirty="0" smtClean="0">
                <a:solidFill>
                  <a:srgbClr val="00B0F0"/>
                </a:solidFill>
              </a:rPr>
              <a:t>Phrase-based</a:t>
            </a:r>
            <a:r>
              <a:rPr lang="en-US" altLang="ja-JP" dirty="0" smtClean="0"/>
              <a:t> MT system</a:t>
            </a:r>
          </a:p>
          <a:p>
            <a:endParaRPr lang="en-US" altLang="ja-JP" dirty="0" smtClean="0"/>
          </a:p>
          <a:p>
            <a:r>
              <a:rPr kumimoji="1" lang="en-US" altLang="ja-JP" dirty="0" smtClean="0"/>
              <a:t>Travatar (“Tra” set): </a:t>
            </a:r>
            <a:r>
              <a:rPr kumimoji="1" lang="en-US" altLang="ja-JP" dirty="0" smtClean="0">
                <a:solidFill>
                  <a:srgbClr val="00B0F0"/>
                </a:solidFill>
              </a:rPr>
              <a:t>Tree-to-String based </a:t>
            </a:r>
            <a:r>
              <a:rPr kumimoji="1" lang="en-US" altLang="ja-JP" dirty="0" smtClean="0"/>
              <a:t>MT system</a:t>
            </a:r>
          </a:p>
        </p:txBody>
      </p:sp>
      <p:sp>
        <p:nvSpPr>
          <p:cNvPr id="4" name="スライド番号プレースホルダー 3"/>
          <p:cNvSpPr>
            <a:spLocks noGrp="1"/>
          </p:cNvSpPr>
          <p:nvPr>
            <p:ph type="sldNum" sz="quarter" idx="12"/>
          </p:nvPr>
        </p:nvSpPr>
        <p:spPr/>
        <p:txBody>
          <a:bodyPr/>
          <a:lstStyle/>
          <a:p>
            <a:fld id="{3128ED91-EF65-4D44-BCB8-B3F9A0E40E4A}" type="slidenum">
              <a:rPr lang="ja-JP" altLang="en-US" smtClean="0"/>
              <a:pPr/>
              <a:t>9</a:t>
            </a:fld>
            <a:r>
              <a:rPr lang="en-US" altLang="ja-JP" smtClean="0"/>
              <a:t>/22</a:t>
            </a:r>
            <a:endParaRPr lang="ja-JP" altLang="en-US" dirty="0"/>
          </a:p>
        </p:txBody>
      </p:sp>
    </p:spTree>
    <p:extLst>
      <p:ext uri="{BB962C8B-B14F-4D97-AF65-F5344CB8AC3E}">
        <p14:creationId xmlns:p14="http://schemas.microsoft.com/office/powerpoint/2010/main" val="2743151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AH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31750">
          <a:solidFill>
            <a:schemeClr val="tx1"/>
          </a:solidFill>
          <a:tailEnd type="none"/>
        </a:ln>
      </a:spPr>
      <a:bodyPr rtlCol="0" anchor="ctr"/>
      <a:lstStyle>
        <a:defPPr algn="ctr">
          <a:defRPr kumimoji="1"/>
        </a:defPPr>
      </a:lstStyle>
      <a:style>
        <a:lnRef idx="1">
          <a:schemeClr val="accent1"/>
        </a:lnRef>
        <a:fillRef idx="0">
          <a:schemeClr val="accent1"/>
        </a:fillRef>
        <a:effectRef idx="0">
          <a:schemeClr val="accent1"/>
        </a:effectRef>
        <a:fontRef idx="minor">
          <a:schemeClr val="tx1"/>
        </a:fontRef>
      </a:style>
    </a:spDef>
    <a:lnDef>
      <a:spPr>
        <a:ln w="31750">
          <a:solidFill>
            <a:schemeClr val="tx1"/>
          </a:solidFill>
          <a:tailEnd type="none" w="lg" len="lg"/>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AHC" id="{B2113A63-EB65-4ADC-B673-10F6C52530C2}" vid="{532467F6-AFEE-4FA3-BB8A-77D1A6B9FAA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AHC</Template>
  <TotalTime>17468</TotalTime>
  <Words>2679</Words>
  <Application>Microsoft Office PowerPoint</Application>
  <PresentationFormat>ワイド画面</PresentationFormat>
  <Paragraphs>416</Paragraphs>
  <Slides>30</Slides>
  <Notes>30</Notes>
  <HiddenSlides>8</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30</vt:i4>
      </vt:variant>
    </vt:vector>
  </HeadingPairs>
  <TitlesOfParts>
    <vt:vector size="36" baseType="lpstr">
      <vt:lpstr>ＭＳ Ｐゴシック</vt:lpstr>
      <vt:lpstr>Arial</vt:lpstr>
      <vt:lpstr>Calibri</vt:lpstr>
      <vt:lpstr>Cambria Math</vt:lpstr>
      <vt:lpstr>Wingdings</vt:lpstr>
      <vt:lpstr>AHC</vt:lpstr>
      <vt:lpstr>An Investigation of  Machine Translation Evaluation Metrics in Cross-lingual Question Answering</vt:lpstr>
      <vt:lpstr>Question answering (QA)</vt:lpstr>
      <vt:lpstr>QA using knowledge bases</vt:lpstr>
      <vt:lpstr>Cross-lingual QA (CLQA)</vt:lpstr>
      <vt:lpstr>CLQA using machine translation</vt:lpstr>
      <vt:lpstr>Purpose of our work</vt:lpstr>
      <vt:lpstr>QA system</vt:lpstr>
      <vt:lpstr>Data set creation</vt:lpstr>
      <vt:lpstr>Translation method</vt:lpstr>
      <vt:lpstr>Experiments</vt:lpstr>
      <vt:lpstr>Metrics for evaluation of translation quality</vt:lpstr>
      <vt:lpstr>Translation quality</vt:lpstr>
      <vt:lpstr>QA accuracy</vt:lpstr>
      <vt:lpstr>Translation quality and QA accuracy</vt:lpstr>
      <vt:lpstr>Translation quality and QA accuracy</vt:lpstr>
      <vt:lpstr>Sentence-level analysis</vt:lpstr>
      <vt:lpstr>Sentence-level correlation</vt:lpstr>
      <vt:lpstr>Sentence-level correlation</vt:lpstr>
      <vt:lpstr>Sample 1</vt:lpstr>
      <vt:lpstr>Sample 2</vt:lpstr>
      <vt:lpstr>Sample 3</vt:lpstr>
      <vt:lpstr>Conclusion</vt:lpstr>
      <vt:lpstr>Sentence-level correlation: BLEU+1</vt:lpstr>
      <vt:lpstr>Sentence-level correlation: 1-WER</vt:lpstr>
      <vt:lpstr>Sentence-level correlation: RIBES</vt:lpstr>
      <vt:lpstr>Sentence-level correlation: NIST</vt:lpstr>
      <vt:lpstr>Sentence-level correlation: Acceptability</vt:lpstr>
      <vt:lpstr>Sample 2</vt:lpstr>
      <vt:lpstr>Sample 4</vt:lpstr>
      <vt:lpstr>Sample 4</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kyoshiro-s</dc:creator>
  <cp:lastModifiedBy>kyoshiro-s</cp:lastModifiedBy>
  <cp:revision>183</cp:revision>
  <cp:lastPrinted>2015-09-16T02:57:53Z</cp:lastPrinted>
  <dcterms:created xsi:type="dcterms:W3CDTF">2015-09-02T17:45:07Z</dcterms:created>
  <dcterms:modified xsi:type="dcterms:W3CDTF">2015-09-18T12:47:15Z</dcterms:modified>
</cp:coreProperties>
</file>