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Default Extension="xml" ContentType="application/xml"/>
  <Override PartName="/ppt/tableStyles.xml" ContentType="application/vnd.openxmlformats-officedocument.presentationml.tableStyles+xml"/>
  <Override PartName="/ppt/notesSlides/notesSlide31.xml" ContentType="application/vnd.openxmlformats-officedocument.presentationml.notesSlide+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notesSlides/notesSlide23.xml" ContentType="application/vnd.openxmlformats-officedocument.presentationml.notesSlide+xml"/>
  <Override PartName="/ppt/slides/slide5.xml" ContentType="application/vnd.openxmlformats-officedocument.presentationml.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notesSlides/notesSlide30.xml" ContentType="application/vnd.openxmlformats-officedocument.presentationml.notesSlide+xml"/>
  <Override PartName="/ppt/handoutMasters/handoutMaster1.xml" ContentType="application/vnd.openxmlformats-officedocument.presentationml.handoutMaster+xml"/>
  <Override PartName="/ppt/slides/slide27.xml" ContentType="application/vnd.openxmlformats-officedocument.presentationml.slide+xml"/>
  <Override PartName="/ppt/notesSlides/notesSlide29.xml" ContentType="application/vnd.openxmlformats-officedocument.presentationml.notesSlide+xml"/>
  <Override PartName="/ppt/slides/slide20.xml" ContentType="application/vnd.openxmlformats-officedocument.presentationml.slide+xml"/>
  <Override PartName="/ppt/slides/slide36.xml" ContentType="application/vnd.openxmlformats-officedocument.presentationml.slide+xml"/>
  <Override PartName="/ppt/notesSlides/notesSlide22.xml" ContentType="application/vnd.openxmlformats-officedocument.presentationml.notesSlide+xml"/>
  <Override PartName="/ppt/slides/slide4.xml" ContentType="application/vnd.openxmlformats-officedocument.presentationml.sl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26.xml" ContentType="application/vnd.openxmlformats-officedocument.presentationml.slide+xml"/>
  <Override PartName="/ppt/notesSlides/notesSlide28.xml" ContentType="application/vnd.openxmlformats-officedocument.presentationml.notesSlide+xml"/>
  <Override PartName="/ppt/slides/slide35.xml" ContentType="application/vnd.openxmlformats-officedocument.presentationml.slide+xml"/>
  <Override PartName="/ppt/notesSlides/notesSlide21.xml" ContentType="application/vnd.openxmlformats-officedocument.presentationml.notes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slides/slide25.xml" ContentType="application/vnd.openxmlformats-officedocument.presentationml.slide+xml"/>
  <Override PartName="/ppt/notesSlides/notesSlide27.xml" ContentType="application/vnd.openxmlformats-officedocument.presentationml.notesSlide+xml"/>
  <Override PartName="/ppt/slides/slide9.xml" ContentType="application/vnd.openxmlformats-officedocument.presentationml.slide+xml"/>
  <Override PartName="/ppt/slides/slide34.xml" ContentType="application/vnd.openxmlformats-officedocument.presentationml.slide+xml"/>
  <Override PartName="/ppt/notesSlides/notesSlide20.xml" ContentType="application/vnd.openxmlformats-officedocument.presentationml.notes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notesSlides/notesSlide19.xml" ContentType="application/vnd.openxmlformats-officedocument.presentationml.notes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4.xml" ContentType="application/vnd.openxmlformats-officedocument.presentationml.notesSlide+xml"/>
  <Override PartName="/ppt/theme/theme3.xml" ContentType="application/vnd.openxmlformats-officedocument.theme+xml"/>
  <Override PartName="/ppt/slides/slide24.xml" ContentType="application/vnd.openxmlformats-officedocument.presentationml.slide+xml"/>
  <Override PartName="/ppt/notesSlides/notesSlide10.xml" ContentType="application/vnd.openxmlformats-officedocument.presentationml.notesSlide+xml"/>
  <Override PartName="/ppt/notesSlides/notesSlide26.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Override PartName="/ppt/viewProps.xml" ContentType="application/vnd.openxmlformats-officedocument.presentationml.viewProps+xml"/>
  <Override PartName="/ppt/notesSlides/notesSlide11.xml" ContentType="application/vnd.openxmlformats-officedocument.presentationml.notesSlide+xml"/>
  <Override PartName="/ppt/notesSlides/notesSlide33.xml" ContentType="application/vnd.openxmlformats-officedocument.presentationml.notesSlide+xml"/>
  <Override PartName="/ppt/notesSlides/notesSlide3.xml" ContentType="application/vnd.openxmlformats-officedocument.presentationml.notesSlide+xml"/>
  <Override PartName="/ppt/theme/theme2.xml" ContentType="application/vnd.openxmlformats-officedocument.theme+xml"/>
  <Override PartName="/ppt/slides/slide23.xml" ContentType="application/vnd.openxmlformats-officedocument.presentationml.slide+xml"/>
  <Override PartName="/ppt/notesSlides/notesSlide25.xml" ContentType="application/vnd.openxmlformats-officedocument.presentationml.notes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notesSlides/notesSlide32.xml" ContentType="application/vnd.openxmlformats-officedocument.presentationml.notes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Default Extension="gif" ContentType="image/gif"/>
  <Override PartName="/ppt/notesSlides/notesSlide24.xml" ContentType="application/vnd.openxmlformats-officedocument.presentationml.notesSlide+xml"/>
  <Override PartName="/ppt/slides/slide6.xml" ContentType="application/vnd.openxmlformats-officedocument.presentationml.slide+xml"/>
  <Override PartName="/ppt/presentation.xml" ContentType="application/vnd.openxmlformats-officedocument.presentationml.presentation.main+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notesMasterIdLst>
    <p:notesMasterId r:id="rId39"/>
  </p:notesMasterIdLst>
  <p:handoutMasterIdLst>
    <p:handoutMasterId r:id="rId40"/>
  </p:handoutMasterIdLst>
  <p:sldIdLst>
    <p:sldId id="256" r:id="rId2"/>
    <p:sldId id="321" r:id="rId3"/>
    <p:sldId id="322" r:id="rId4"/>
    <p:sldId id="262" r:id="rId5"/>
    <p:sldId id="257" r:id="rId6"/>
    <p:sldId id="328" r:id="rId7"/>
    <p:sldId id="326" r:id="rId8"/>
    <p:sldId id="329" r:id="rId9"/>
    <p:sldId id="295" r:id="rId10"/>
    <p:sldId id="268" r:id="rId11"/>
    <p:sldId id="269" r:id="rId12"/>
    <p:sldId id="282" r:id="rId13"/>
    <p:sldId id="342" r:id="rId14"/>
    <p:sldId id="343" r:id="rId15"/>
    <p:sldId id="344" r:id="rId16"/>
    <p:sldId id="346" r:id="rId17"/>
    <p:sldId id="296" r:id="rId18"/>
    <p:sldId id="347" r:id="rId19"/>
    <p:sldId id="349" r:id="rId20"/>
    <p:sldId id="292" r:id="rId21"/>
    <p:sldId id="354" r:id="rId22"/>
    <p:sldId id="360" r:id="rId23"/>
    <p:sldId id="358" r:id="rId24"/>
    <p:sldId id="359" r:id="rId25"/>
    <p:sldId id="293" r:id="rId26"/>
    <p:sldId id="376" r:id="rId27"/>
    <p:sldId id="364" r:id="rId28"/>
    <p:sldId id="371" r:id="rId29"/>
    <p:sldId id="372" r:id="rId30"/>
    <p:sldId id="373" r:id="rId31"/>
    <p:sldId id="374" r:id="rId32"/>
    <p:sldId id="375" r:id="rId33"/>
    <p:sldId id="369" r:id="rId34"/>
    <p:sldId id="330" r:id="rId35"/>
    <p:sldId id="366" r:id="rId36"/>
    <p:sldId id="367" r:id="rId37"/>
    <p:sldId id="368"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215372"/>
    <a:srgbClr val="FFBC46"/>
    <a:srgbClr val="FF993C"/>
    <a:srgbClr val="FFCB9B"/>
    <a:srgbClr val="FFF6BC"/>
    <a:srgbClr val="FBB120"/>
    <a:srgbClr val="FFFAFD"/>
    <a:srgbClr val="F9881C"/>
    <a:srgbClr val="F75618"/>
    <a:srgbClr val="710200"/>
  </p:clrMru>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8826" autoAdjust="0"/>
    <p:restoredTop sz="74786" autoAdjust="0"/>
  </p:normalViewPr>
  <p:slideViewPr>
    <p:cSldViewPr snapToGrid="0" snapToObjects="1">
      <p:cViewPr>
        <p:scale>
          <a:sx n="75" d="100"/>
          <a:sy n="75" d="100"/>
        </p:scale>
        <p:origin x="-1488" y="4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handoutMaster" Target="handoutMasters/handoutMaster1.xml"/><Relationship Id="rId41" Type="http://schemas.openxmlformats.org/officeDocument/2006/relationships/printerSettings" Target="printerSettings/printerSettings1.bin"/><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4F8A469-DD09-F045-8F74-E9EEC6826AC2}" type="datetimeFigureOut">
              <a:rPr lang="en-US" smtClean="0"/>
              <a:pPr/>
              <a:t>9/17/15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E197906-9A17-EC46-9E1B-32617EE02162}"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DF2A7B-0416-8142-B36A-A371EF8D8C93}" type="datetimeFigureOut">
              <a:rPr lang="en-US" smtClean="0"/>
              <a:pPr/>
              <a:t>9/17/15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F4064D-D1C3-CC40-A0A2-280D3E5A9F16}"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dirty="0" smtClean="0"/>
              <a:t>Max 20 MINUTI!!!</a:t>
            </a:r>
            <a:endParaRPr lang="en-US" sz="1000"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000" dirty="0" smtClean="0">
                <a:sym typeface="Wingdings"/>
              </a:rPr>
              <a:t>Preprocessing: stemming of MT output and PE</a:t>
            </a:r>
          </a:p>
          <a:p>
            <a:endParaRPr lang="en-US" sz="1000"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000" b="1"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1" dirty="0" smtClean="0"/>
              <a:t>(differences are statistically significant)…</a:t>
            </a:r>
          </a:p>
          <a:p>
            <a:pPr marL="0" marR="0" indent="0" algn="l" defTabSz="457200" rtl="0" eaLnBrk="1" fontAlgn="auto" latinLnBrk="0" hangingPunct="1">
              <a:lnSpc>
                <a:spcPct val="100000"/>
              </a:lnSpc>
              <a:spcBef>
                <a:spcPts val="0"/>
              </a:spcBef>
              <a:spcAft>
                <a:spcPts val="0"/>
              </a:spcAft>
              <a:buClrTx/>
              <a:buSzTx/>
              <a:buFontTx/>
              <a:buNone/>
              <a:tabLst/>
              <a:defRPr/>
            </a:pPr>
            <a:r>
              <a:rPr sz="1000" b="0" kern="1200" dirty="0" smtClean="0">
                <a:solidFill>
                  <a:schemeClr val="tx1"/>
                </a:solidFill>
                <a:latin typeface="+mn-lt"/>
                <a:ea typeface="+mn-ea"/>
                <a:cs typeface="+mn-cs"/>
              </a:rPr>
              <a:t>In practice, this means that </a:t>
            </a:r>
            <a:r>
              <a:rPr sz="1000" b="1" kern="1200" dirty="0" smtClean="0">
                <a:solidFill>
                  <a:schemeClr val="tx1"/>
                </a:solidFill>
                <a:latin typeface="+mn-lt"/>
                <a:ea typeface="+mn-ea"/>
                <a:cs typeface="+mn-cs"/>
              </a:rPr>
              <a:t>what the systems learned from the available data was not reliable enough to yield valid corrections of the test instances</a:t>
            </a:r>
            <a:r>
              <a:rPr sz="1000" b="0" kern="1200" dirty="0" smtClean="0">
                <a:solidFill>
                  <a:schemeClr val="tx1"/>
                </a:solidFill>
                <a:latin typeface="+mn-lt"/>
                <a:ea typeface="+mn-ea"/>
                <a:cs typeface="+mn-cs"/>
              </a:rPr>
              <a:t>.</a:t>
            </a:r>
            <a:endParaRPr lang="en-US" sz="1000" b="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b="1"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sz="1000" b="1" dirty="0" smtClean="0"/>
          </a:p>
          <a:p>
            <a:endParaRPr lang="en-US" sz="1000" b="1"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b="1" kern="1200" dirty="0" smtClean="0">
                <a:solidFill>
                  <a:srgbClr val="FF0000"/>
                </a:solidFill>
                <a:latin typeface="+mn-lt"/>
                <a:ea typeface="+mn-ea"/>
                <a:cs typeface="+mn-cs"/>
              </a:rPr>
              <a:t>About 0.7 TER DIFFERENCE!!!!</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b="1" kern="1200" dirty="0" smtClean="0">
              <a:solidFill>
                <a:srgbClr val="FF0000"/>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t>Similar performance drops with case sensitive evaluation across participants</a:t>
            </a:r>
          </a:p>
          <a:p>
            <a:pPr marL="0" marR="0" indent="0" algn="l" defTabSz="457200" rtl="0" eaLnBrk="1" fontAlgn="auto" latinLnBrk="0" hangingPunct="1">
              <a:lnSpc>
                <a:spcPct val="100000"/>
              </a:lnSpc>
              <a:spcBef>
                <a:spcPts val="0"/>
              </a:spcBef>
              <a:spcAft>
                <a:spcPts val="0"/>
              </a:spcAft>
              <a:buClrTx/>
              <a:buSzTx/>
              <a:buFontTx/>
              <a:buNone/>
              <a:tabLst/>
              <a:defRPr/>
            </a:pPr>
            <a:r>
              <a:rPr lang="en-US" sz="1000" b="1" dirty="0" smtClean="0"/>
              <a:t>Case sensitive evaluation does not penalize specific systems</a:t>
            </a:r>
            <a:endParaRPr lang="en-US" sz="10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sz="1000" b="1" dirty="0" smtClean="0"/>
          </a:p>
          <a:p>
            <a:endParaRPr lang="en-US" sz="1000" b="1"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000" b="1"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t>Statistically significant improvements over the re-implemented statistical APE (prior reference technique ) indicate some progress</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sz="1000" b="1" dirty="0" smtClean="0"/>
          </a:p>
          <a:p>
            <a:endParaRPr lang="en-US" sz="1000" b="1"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t>The impact of quantity, </a:t>
            </a:r>
            <a:r>
              <a:rPr lang="en-US" sz="1000" dirty="0" err="1" smtClean="0"/>
              <a:t>sparsity</a:t>
            </a:r>
            <a:r>
              <a:rPr lang="en-US" sz="1000" dirty="0" smtClean="0"/>
              <a:t>, domain, origin of the data</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dirty="0" smtClean="0"/>
          </a:p>
          <a:p>
            <a:pPr marL="0" marR="0" indent="0" algn="l" defTabSz="457200" rtl="0" eaLnBrk="1" fontAlgn="auto" latinLnBrk="0" hangingPunct="1">
              <a:lnSpc>
                <a:spcPct val="100000"/>
              </a:lnSpc>
              <a:spcBef>
                <a:spcPts val="0"/>
              </a:spcBef>
              <a:spcAft>
                <a:spcPts val="0"/>
              </a:spcAft>
              <a:buClrTx/>
              <a:buSzTx/>
              <a:buFontTx/>
              <a:buNone/>
              <a:tabLst/>
              <a:defRPr/>
            </a:pPr>
            <a:r>
              <a:rPr sz="1000" kern="1200" dirty="0" smtClean="0">
                <a:solidFill>
                  <a:schemeClr val="tx1"/>
                </a:solidFill>
                <a:latin typeface="+mn-lt"/>
                <a:ea typeface="+mn-ea"/>
                <a:cs typeface="+mn-cs"/>
              </a:rPr>
              <a:t>In this setting, performance differences between systems trained on the two datasets will only depend on the different nature of the data (</a:t>
            </a:r>
            <a:r>
              <a:rPr sz="1000" i="1" kern="1200" dirty="0" smtClean="0">
                <a:solidFill>
                  <a:schemeClr val="tx1"/>
                </a:solidFill>
                <a:latin typeface="+mn-lt"/>
                <a:ea typeface="+mn-ea"/>
                <a:cs typeface="+mn-cs"/>
              </a:rPr>
              <a:t>e.g. </a:t>
            </a:r>
            <a:r>
              <a:rPr sz="1000" kern="1200" dirty="0" smtClean="0">
                <a:solidFill>
                  <a:schemeClr val="tx1"/>
                </a:solidFill>
                <a:latin typeface="+mn-lt"/>
                <a:ea typeface="+mn-ea"/>
                <a:cs typeface="+mn-cs"/>
              </a:rPr>
              <a:t>domain).</a:t>
            </a:r>
            <a:endParaRPr lang="en-US" sz="10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000" b="1" kern="1200" dirty="0" smtClean="0">
                <a:solidFill>
                  <a:schemeClr val="tx1"/>
                </a:solidFill>
                <a:latin typeface="+mn-lt"/>
                <a:ea typeface="+mn-ea"/>
                <a:cs typeface="+mn-cs"/>
              </a:rPr>
              <a:t>TTR is the ratio obtained by dividing the types (the total number of different words) occurring in a text or utterance by its tokens (the total number of words). </a:t>
            </a:r>
          </a:p>
          <a:p>
            <a:pPr marL="0" marR="0" indent="0" algn="l" defTabSz="457200" rtl="0" eaLnBrk="1" fontAlgn="auto" latinLnBrk="0" hangingPunct="1">
              <a:lnSpc>
                <a:spcPct val="100000"/>
              </a:lnSpc>
              <a:spcBef>
                <a:spcPts val="0"/>
              </a:spcBef>
              <a:spcAft>
                <a:spcPts val="0"/>
              </a:spcAft>
              <a:buClrTx/>
              <a:buSzTx/>
              <a:buFontTx/>
              <a:buNone/>
              <a:tabLst/>
              <a:defRPr/>
            </a:pPr>
            <a:r>
              <a:rPr lang="en-US" sz="1000" b="1" kern="1200" dirty="0" smtClean="0">
                <a:solidFill>
                  <a:schemeClr val="tx1"/>
                </a:solidFill>
                <a:latin typeface="+mn-lt"/>
                <a:ea typeface="+mn-ea"/>
                <a:cs typeface="+mn-cs"/>
              </a:rPr>
              <a:t>A high TTR indicates a high degree of lexical variation while a low TTR indicates the opposite</a:t>
            </a:r>
            <a:endParaRPr lang="en-US" sz="1000" b="1" dirty="0" smtClean="0"/>
          </a:p>
          <a:p>
            <a:endParaRPr lang="en-US" sz="10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t>Type/</a:t>
            </a:r>
            <a:r>
              <a:rPr lang="en-US" sz="1000" kern="1200" dirty="0" smtClean="0">
                <a:solidFill>
                  <a:schemeClr val="tx1"/>
                </a:solidFill>
                <a:latin typeface="+mn-lt"/>
                <a:ea typeface="+mn-ea"/>
                <a:cs typeface="+mn-cs"/>
              </a:rPr>
              <a:t>Token Ratio  (DOWNARROW)</a:t>
            </a:r>
          </a:p>
          <a:p>
            <a:pPr marL="0" marR="0" indent="0" algn="l" defTabSz="457200" rtl="0" eaLnBrk="1" fontAlgn="auto" latinLnBrk="0" hangingPunct="1">
              <a:lnSpc>
                <a:spcPct val="100000"/>
              </a:lnSpc>
              <a:spcBef>
                <a:spcPts val="0"/>
              </a:spcBef>
              <a:spcAft>
                <a:spcPts val="0"/>
              </a:spcAft>
              <a:buClrTx/>
              <a:buSzTx/>
              <a:buFontTx/>
              <a:buNone/>
              <a:tabLst/>
              <a:defRPr/>
            </a:pPr>
            <a:r>
              <a:rPr lang="en-US" sz="1000" kern="1200" dirty="0" smtClean="0">
                <a:solidFill>
                  <a:schemeClr val="tx1"/>
                </a:solidFill>
                <a:latin typeface="+mn-lt"/>
                <a:ea typeface="+mn-ea"/>
                <a:cs typeface="+mn-cs"/>
              </a:rPr>
              <a:t>Repetition Rate (UPARROW)</a:t>
            </a:r>
          </a:p>
          <a:p>
            <a:endParaRPr lang="en-US" sz="1000" dirty="0" smtClean="0"/>
          </a:p>
          <a:p>
            <a:r>
              <a:rPr lang="en-US" sz="1000" dirty="0" smtClean="0"/>
              <a:t>TTR: </a:t>
            </a:r>
          </a:p>
          <a:p>
            <a:r>
              <a:rPr lang="en-US" sz="1000" dirty="0" smtClean="0"/>
              <a:t>APE Task</a:t>
            </a:r>
          </a:p>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t>0,099053853 (</a:t>
            </a:r>
            <a:r>
              <a:rPr sz="1000" kern="1200" dirty="0" smtClean="0">
                <a:solidFill>
                  <a:schemeClr val="tx1"/>
                </a:solidFill>
                <a:latin typeface="+mn-lt"/>
                <a:ea typeface="+mn-ea"/>
                <a:cs typeface="+mn-cs"/>
              </a:rPr>
              <a:t>23,608 </a:t>
            </a:r>
            <a:r>
              <a:rPr lang="en-US" sz="1000" dirty="0" smtClean="0"/>
              <a:t>/ </a:t>
            </a:r>
            <a:r>
              <a:rPr sz="1000" kern="1200" dirty="0" smtClean="0">
                <a:solidFill>
                  <a:schemeClr val="tx1"/>
                </a:solidFill>
                <a:latin typeface="+mn-lt"/>
                <a:ea typeface="+mn-ea"/>
                <a:cs typeface="+mn-cs"/>
              </a:rPr>
              <a:t>238,335</a:t>
            </a:r>
            <a:r>
              <a:rPr lang="en-US" sz="1000" dirty="0" smtClean="0"/>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t>0,097503134 (</a:t>
            </a:r>
            <a:r>
              <a:rPr sz="1000" kern="1200" dirty="0" smtClean="0">
                <a:solidFill>
                  <a:schemeClr val="tx1"/>
                </a:solidFill>
                <a:latin typeface="+mn-lt"/>
                <a:ea typeface="+mn-ea"/>
                <a:cs typeface="+mn-cs"/>
              </a:rPr>
              <a:t>25,121 </a:t>
            </a:r>
            <a:r>
              <a:rPr lang="en-US" sz="1000" kern="1200" dirty="0" smtClean="0">
                <a:solidFill>
                  <a:schemeClr val="tx1"/>
                </a:solidFill>
                <a:latin typeface="+mn-lt"/>
                <a:ea typeface="+mn-ea"/>
                <a:cs typeface="+mn-cs"/>
              </a:rPr>
              <a:t>/</a:t>
            </a:r>
            <a:r>
              <a:rPr lang="en-US" sz="1000" kern="1200" baseline="0" dirty="0" smtClean="0">
                <a:solidFill>
                  <a:schemeClr val="tx1"/>
                </a:solidFill>
                <a:latin typeface="+mn-lt"/>
                <a:ea typeface="+mn-ea"/>
                <a:cs typeface="+mn-cs"/>
              </a:rPr>
              <a:t> </a:t>
            </a:r>
            <a:r>
              <a:rPr sz="1000" kern="1200" dirty="0" smtClean="0">
                <a:solidFill>
                  <a:schemeClr val="tx1"/>
                </a:solidFill>
                <a:latin typeface="+mn-lt"/>
                <a:ea typeface="+mn-ea"/>
                <a:cs typeface="+mn-cs"/>
              </a:rPr>
              <a:t>257,643</a:t>
            </a:r>
            <a:r>
              <a:rPr lang="en-US" sz="1000" kern="1200" dirty="0" smtClean="0">
                <a:solidFill>
                  <a:schemeClr val="tx1"/>
                </a:solidFill>
                <a:latin typeface="+mn-lt"/>
                <a:ea typeface="+mn-ea"/>
                <a:cs typeface="+mn-cs"/>
              </a:rPr>
              <a:t>)</a:t>
            </a:r>
            <a:endParaRPr lang="en-US" sz="10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t>0,10509192 (</a:t>
            </a:r>
            <a:r>
              <a:rPr sz="1000" kern="1200" dirty="0" smtClean="0">
                <a:solidFill>
                  <a:schemeClr val="tx1"/>
                </a:solidFill>
                <a:latin typeface="+mn-lt"/>
                <a:ea typeface="+mn-ea"/>
                <a:cs typeface="+mn-cs"/>
              </a:rPr>
              <a:t>27,101 </a:t>
            </a:r>
            <a:r>
              <a:rPr lang="en-US" sz="1000" kern="1200" dirty="0" smtClean="0">
                <a:solidFill>
                  <a:schemeClr val="tx1"/>
                </a:solidFill>
                <a:latin typeface="+mn-lt"/>
                <a:ea typeface="+mn-ea"/>
                <a:cs typeface="+mn-cs"/>
              </a:rPr>
              <a:t>/</a:t>
            </a:r>
            <a:r>
              <a:rPr lang="en-US" sz="1000" kern="1200" baseline="0" dirty="0" smtClean="0">
                <a:solidFill>
                  <a:schemeClr val="tx1"/>
                </a:solidFill>
                <a:latin typeface="+mn-lt"/>
                <a:ea typeface="+mn-ea"/>
                <a:cs typeface="+mn-cs"/>
              </a:rPr>
              <a:t> </a:t>
            </a:r>
            <a:r>
              <a:rPr sz="1000" kern="1200" dirty="0" smtClean="0">
                <a:solidFill>
                  <a:schemeClr val="tx1"/>
                </a:solidFill>
                <a:latin typeface="+mn-lt"/>
                <a:ea typeface="+mn-ea"/>
                <a:cs typeface="+mn-cs"/>
              </a:rPr>
              <a:t>257,879</a:t>
            </a:r>
            <a:r>
              <a:rPr lang="en-US" sz="1000" kern="1200" dirty="0" smtClean="0">
                <a:solidFill>
                  <a:schemeClr val="tx1"/>
                </a:solidFill>
                <a:latin typeface="+mn-lt"/>
                <a:ea typeface="+mn-ea"/>
                <a:cs typeface="+mn-cs"/>
              </a:rPr>
              <a:t>)</a:t>
            </a:r>
            <a:r>
              <a:rPr sz="1000" kern="1200" dirty="0" smtClean="0">
                <a:solidFill>
                  <a:schemeClr val="tx1"/>
                </a:solidFill>
                <a:latin typeface="+mn-lt"/>
                <a:ea typeface="+mn-ea"/>
                <a:cs typeface="+mn-cs"/>
              </a:rPr>
              <a:t> </a:t>
            </a:r>
            <a:endParaRPr sz="10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dirty="0" smtClean="0"/>
          </a:p>
          <a:p>
            <a:endParaRPr lang="en-US" sz="1000" dirty="0" smtClean="0"/>
          </a:p>
          <a:p>
            <a:r>
              <a:rPr lang="en-US" sz="1000" dirty="0" smtClean="0"/>
              <a:t>Autodesk</a:t>
            </a:r>
          </a:p>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t>0,053736105 (</a:t>
            </a:r>
            <a:r>
              <a:rPr sz="1000" kern="1200" dirty="0" smtClean="0">
                <a:solidFill>
                  <a:schemeClr val="tx1"/>
                </a:solidFill>
                <a:latin typeface="+mn-lt"/>
                <a:ea typeface="+mn-ea"/>
                <a:cs typeface="+mn-cs"/>
              </a:rPr>
              <a:t>11,858 </a:t>
            </a:r>
            <a:r>
              <a:rPr lang="en-US" sz="1000" kern="1200" dirty="0" smtClean="0">
                <a:solidFill>
                  <a:schemeClr val="tx1"/>
                </a:solidFill>
                <a:latin typeface="+mn-lt"/>
                <a:ea typeface="+mn-ea"/>
                <a:cs typeface="+mn-cs"/>
              </a:rPr>
              <a:t>/</a:t>
            </a:r>
            <a:r>
              <a:rPr lang="en-US" sz="1000" kern="1200" baseline="0" dirty="0" smtClean="0">
                <a:solidFill>
                  <a:schemeClr val="tx1"/>
                </a:solidFill>
                <a:latin typeface="+mn-lt"/>
                <a:ea typeface="+mn-ea"/>
                <a:cs typeface="+mn-cs"/>
              </a:rPr>
              <a:t> </a:t>
            </a:r>
            <a:r>
              <a:rPr sz="1000" kern="1200" dirty="0" smtClean="0">
                <a:solidFill>
                  <a:schemeClr val="tx1"/>
                </a:solidFill>
                <a:latin typeface="+mn-lt"/>
                <a:ea typeface="+mn-ea"/>
                <a:cs typeface="+mn-cs"/>
              </a:rPr>
              <a:t>220,671</a:t>
            </a:r>
            <a:r>
              <a:rPr lang="en-US" sz="1000" kern="1200" dirty="0" smtClean="0">
                <a:solidFill>
                  <a:schemeClr val="tx1"/>
                </a:solidFill>
                <a:latin typeface="+mn-lt"/>
                <a:ea typeface="+mn-ea"/>
                <a:cs typeface="+mn-cs"/>
              </a:rPr>
              <a:t>)</a:t>
            </a:r>
            <a:endParaRPr lang="en-US" sz="10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t>0,045539669 (</a:t>
            </a:r>
            <a:r>
              <a:rPr sz="1000" kern="1200" dirty="0" smtClean="0">
                <a:solidFill>
                  <a:schemeClr val="tx1"/>
                </a:solidFill>
                <a:latin typeface="+mn-lt"/>
                <a:ea typeface="+mn-ea"/>
                <a:cs typeface="+mn-cs"/>
              </a:rPr>
              <a:t>11,721 </a:t>
            </a:r>
            <a:r>
              <a:rPr lang="en-US" sz="1000" kern="1200" baseline="0" dirty="0" smtClean="0">
                <a:solidFill>
                  <a:schemeClr val="tx1"/>
                </a:solidFill>
                <a:latin typeface="+mn-lt"/>
                <a:ea typeface="+mn-ea"/>
                <a:cs typeface="+mn-cs"/>
              </a:rPr>
              <a:t> / </a:t>
            </a:r>
            <a:r>
              <a:rPr sz="1000" kern="1200" dirty="0" smtClean="0">
                <a:solidFill>
                  <a:schemeClr val="tx1"/>
                </a:solidFill>
                <a:latin typeface="+mn-lt"/>
                <a:ea typeface="+mn-ea"/>
                <a:cs typeface="+mn-cs"/>
              </a:rPr>
              <a:t>257</a:t>
            </a:r>
            <a:r>
              <a:rPr lang="en-US" sz="1000" kern="1200" dirty="0" smtClean="0">
                <a:solidFill>
                  <a:schemeClr val="tx1"/>
                </a:solidFill>
                <a:latin typeface="+mn-lt"/>
                <a:ea typeface="+mn-ea"/>
                <a:cs typeface="+mn-cs"/>
              </a:rPr>
              <a:t>,</a:t>
            </a:r>
            <a:r>
              <a:rPr sz="1000" kern="1200" dirty="0" smtClean="0">
                <a:solidFill>
                  <a:schemeClr val="tx1"/>
                </a:solidFill>
                <a:latin typeface="+mn-lt"/>
                <a:ea typeface="+mn-ea"/>
                <a:cs typeface="+mn-cs"/>
              </a:rPr>
              <a:t>380</a:t>
            </a:r>
            <a:r>
              <a:rPr lang="en-US" sz="1000" kern="1200" dirty="0" smtClean="0">
                <a:solidFill>
                  <a:schemeClr val="tx1"/>
                </a:solidFill>
                <a:latin typeface="+mn-lt"/>
                <a:ea typeface="+mn-ea"/>
                <a:cs typeface="+mn-cs"/>
              </a:rPr>
              <a:t>)</a:t>
            </a:r>
            <a:endParaRPr lang="en-US" sz="10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t>0,047629108 (</a:t>
            </a:r>
            <a:r>
              <a:rPr sz="1000" kern="1200" dirty="0" smtClean="0">
                <a:solidFill>
                  <a:schemeClr val="tx1"/>
                </a:solidFill>
                <a:latin typeface="+mn-lt"/>
                <a:ea typeface="+mn-ea"/>
                <a:cs typeface="+mn-cs"/>
              </a:rPr>
              <a:t>12,399 </a:t>
            </a:r>
            <a:r>
              <a:rPr lang="en-US" sz="1000" kern="1200" dirty="0" smtClean="0">
                <a:solidFill>
                  <a:schemeClr val="tx1"/>
                </a:solidFill>
                <a:latin typeface="+mn-lt"/>
                <a:ea typeface="+mn-ea"/>
                <a:cs typeface="+mn-cs"/>
              </a:rPr>
              <a:t>/ </a:t>
            </a:r>
            <a:r>
              <a:rPr sz="1000" kern="1200" dirty="0" smtClean="0">
                <a:solidFill>
                  <a:schemeClr val="tx1"/>
                </a:solidFill>
                <a:latin typeface="+mn-lt"/>
                <a:ea typeface="+mn-ea"/>
                <a:cs typeface="+mn-cs"/>
              </a:rPr>
              <a:t>260,324</a:t>
            </a:r>
            <a:r>
              <a:rPr lang="en-US" sz="1000" kern="1200" dirty="0" smtClean="0">
                <a:solidFill>
                  <a:schemeClr val="tx1"/>
                </a:solidFill>
                <a:latin typeface="+mn-lt"/>
                <a:ea typeface="+mn-ea"/>
                <a:cs typeface="+mn-cs"/>
              </a:rPr>
              <a:t>)</a:t>
            </a:r>
            <a:endParaRPr sz="1000" dirty="0" smtClean="0"/>
          </a:p>
        </p:txBody>
      </p:sp>
      <p:sp>
        <p:nvSpPr>
          <p:cNvPr id="4" name="Slide Number Placeholder 3"/>
          <p:cNvSpPr>
            <a:spLocks noGrp="1"/>
          </p:cNvSpPr>
          <p:nvPr>
            <p:ph type="sldNum" sz="quarter" idx="10"/>
          </p:nvPr>
        </p:nvSpPr>
        <p:spPr/>
        <p:txBody>
          <a:bodyPr/>
          <a:lstStyle/>
          <a:p>
            <a:fld id="{C0F4064D-D1C3-CC40-A0A2-280D3E5A9F16}"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t>Repetition rate (</a:t>
            </a:r>
            <a:r>
              <a:rPr lang="en-US" sz="1000" dirty="0" err="1" smtClean="0"/>
              <a:t>Bertoldi</a:t>
            </a:r>
            <a:r>
              <a:rPr lang="en-US" sz="1000" dirty="0" smtClean="0"/>
              <a:t> et al., 2013---MT SUMMIT 2013) as a way to measure the repetitiveness</a:t>
            </a:r>
            <a:r>
              <a:rPr lang="en-US" sz="1000" baseline="0" dirty="0" smtClean="0"/>
              <a:t> </a:t>
            </a:r>
            <a:r>
              <a:rPr lang="en-US" sz="1000" dirty="0" smtClean="0"/>
              <a:t>inside a text, by looking </a:t>
            </a:r>
            <a:r>
              <a:rPr lang="en-US" sz="1000" dirty="0" smtClean="0">
                <a:solidFill>
                  <a:srgbClr val="FF0000"/>
                </a:solidFill>
              </a:rPr>
              <a:t>at </a:t>
            </a:r>
            <a:r>
              <a:rPr lang="en-US" sz="1000" b="1" dirty="0" smtClean="0">
                <a:solidFill>
                  <a:srgbClr val="FF0000"/>
                </a:solidFill>
              </a:rPr>
              <a:t>the rate of non-singleton </a:t>
            </a:r>
            <a:r>
              <a:rPr lang="en-US" sz="1000" b="1" dirty="0" err="1" smtClean="0">
                <a:solidFill>
                  <a:srgbClr val="FF0000"/>
                </a:solidFill>
              </a:rPr>
              <a:t>n</a:t>
            </a:r>
            <a:r>
              <a:rPr lang="en-US" sz="1000" b="1" dirty="0" smtClean="0">
                <a:solidFill>
                  <a:srgbClr val="FF0000"/>
                </a:solidFill>
              </a:rPr>
              <a:t>-gram types (</a:t>
            </a:r>
            <a:r>
              <a:rPr lang="en-US" sz="1000" b="1" dirty="0" err="1" smtClean="0">
                <a:solidFill>
                  <a:srgbClr val="FF0000"/>
                </a:solidFill>
              </a:rPr>
              <a:t>n</a:t>
            </a:r>
            <a:r>
              <a:rPr lang="en-US" sz="1000" b="1" dirty="0" smtClean="0">
                <a:solidFill>
                  <a:srgbClr val="FF0000"/>
                </a:solidFill>
              </a:rPr>
              <a:t>=1. . .4) it contains.</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t>The </a:t>
            </a:r>
            <a:r>
              <a:rPr lang="en-US" sz="1000" dirty="0" smtClean="0"/>
              <a:t>impact of quantity, </a:t>
            </a:r>
            <a:r>
              <a:rPr lang="en-US" sz="1000" dirty="0" err="1" smtClean="0"/>
              <a:t>sparsity</a:t>
            </a:r>
            <a:r>
              <a:rPr lang="en-US" sz="1000" dirty="0" smtClean="0"/>
              <a:t>, domain, origin of the data</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dirty="0" smtClean="0"/>
          </a:p>
          <a:p>
            <a:pPr marL="0" marR="0" indent="0" algn="l" defTabSz="457200" rtl="0" eaLnBrk="1" fontAlgn="auto" latinLnBrk="0" hangingPunct="1">
              <a:lnSpc>
                <a:spcPct val="100000"/>
              </a:lnSpc>
              <a:spcBef>
                <a:spcPts val="0"/>
              </a:spcBef>
              <a:spcAft>
                <a:spcPts val="0"/>
              </a:spcAft>
              <a:buClrTx/>
              <a:buSzTx/>
              <a:buFontTx/>
              <a:buNone/>
              <a:tabLst/>
              <a:defRPr/>
            </a:pPr>
            <a:r>
              <a:rPr sz="1000" kern="1200" dirty="0" smtClean="0">
                <a:solidFill>
                  <a:schemeClr val="tx1"/>
                </a:solidFill>
                <a:latin typeface="+mn-lt"/>
                <a:ea typeface="+mn-ea"/>
                <a:cs typeface="+mn-cs"/>
              </a:rPr>
              <a:t>In this setting, performance differences between systems trained on the two datasets will only depend on the different nature of the data (</a:t>
            </a:r>
            <a:r>
              <a:rPr sz="1000" i="1" kern="1200" dirty="0" smtClean="0">
                <a:solidFill>
                  <a:schemeClr val="tx1"/>
                </a:solidFill>
                <a:latin typeface="+mn-lt"/>
                <a:ea typeface="+mn-ea"/>
                <a:cs typeface="+mn-cs"/>
              </a:rPr>
              <a:t>e.g. </a:t>
            </a:r>
            <a:r>
              <a:rPr sz="1000" kern="1200" dirty="0" smtClean="0">
                <a:solidFill>
                  <a:schemeClr val="tx1"/>
                </a:solidFill>
                <a:latin typeface="+mn-lt"/>
                <a:ea typeface="+mn-ea"/>
                <a:cs typeface="+mn-cs"/>
              </a:rPr>
              <a:t>domain).</a:t>
            </a:r>
            <a:endParaRPr lang="en-US" sz="10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000" b="1" kern="1200" dirty="0" smtClean="0">
                <a:solidFill>
                  <a:schemeClr val="tx1"/>
                </a:solidFill>
                <a:latin typeface="+mn-lt"/>
                <a:ea typeface="+mn-ea"/>
                <a:cs typeface="+mn-cs"/>
              </a:rPr>
              <a:t>TTR is the ratio obtained by dividing the types (the total number of different words) occurring in a text or utterance by its tokens (the total number of words). </a:t>
            </a:r>
          </a:p>
          <a:p>
            <a:pPr marL="0" marR="0" indent="0" algn="l" defTabSz="457200" rtl="0" eaLnBrk="1" fontAlgn="auto" latinLnBrk="0" hangingPunct="1">
              <a:lnSpc>
                <a:spcPct val="100000"/>
              </a:lnSpc>
              <a:spcBef>
                <a:spcPts val="0"/>
              </a:spcBef>
              <a:spcAft>
                <a:spcPts val="0"/>
              </a:spcAft>
              <a:buClrTx/>
              <a:buSzTx/>
              <a:buFontTx/>
              <a:buNone/>
              <a:tabLst/>
              <a:defRPr/>
            </a:pPr>
            <a:r>
              <a:rPr lang="en-US" sz="1000" b="1" kern="1200" dirty="0" smtClean="0">
                <a:solidFill>
                  <a:schemeClr val="tx1"/>
                </a:solidFill>
                <a:latin typeface="+mn-lt"/>
                <a:ea typeface="+mn-ea"/>
                <a:cs typeface="+mn-cs"/>
              </a:rPr>
              <a:t>A high TTR indicates a high degree of lexical variation while a low TTR indicates the opposite</a:t>
            </a:r>
            <a:endParaRPr lang="en-US" sz="1000" b="1"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000" kern="1200" dirty="0" smtClean="0">
                <a:solidFill>
                  <a:schemeClr val="tx1"/>
                </a:solidFill>
                <a:latin typeface="+mn-lt"/>
                <a:ea typeface="+mn-ea"/>
                <a:cs typeface="+mn-cs"/>
              </a:rPr>
              <a:t>Type/Token Ratio  (DOWNARROW)</a:t>
            </a:r>
          </a:p>
          <a:p>
            <a:pPr marL="0" marR="0" indent="0" algn="l" defTabSz="457200" rtl="0" eaLnBrk="1" fontAlgn="auto" latinLnBrk="0" hangingPunct="1">
              <a:lnSpc>
                <a:spcPct val="100000"/>
              </a:lnSpc>
              <a:spcBef>
                <a:spcPts val="0"/>
              </a:spcBef>
              <a:spcAft>
                <a:spcPts val="0"/>
              </a:spcAft>
              <a:buClrTx/>
              <a:buSzTx/>
              <a:buFontTx/>
              <a:buNone/>
              <a:tabLst/>
              <a:defRPr/>
            </a:pPr>
            <a:r>
              <a:rPr lang="en-US" sz="1000" kern="1200" dirty="0" smtClean="0">
                <a:solidFill>
                  <a:schemeClr val="tx1"/>
                </a:solidFill>
                <a:latin typeface="+mn-lt"/>
                <a:ea typeface="+mn-ea"/>
                <a:cs typeface="+mn-cs"/>
              </a:rPr>
              <a:t>Repetition Rate (UPARROW)</a:t>
            </a:r>
          </a:p>
          <a:p>
            <a:endParaRPr lang="en-US" sz="1000" dirty="0" smtClean="0"/>
          </a:p>
          <a:p>
            <a:r>
              <a:rPr lang="en-US" sz="1000" dirty="0" smtClean="0"/>
              <a:t>TTR: </a:t>
            </a:r>
          </a:p>
          <a:p>
            <a:r>
              <a:rPr lang="en-US" sz="1000" b="1" dirty="0" smtClean="0"/>
              <a:t>APE Task</a:t>
            </a:r>
          </a:p>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t>0,099053853 (</a:t>
            </a:r>
            <a:r>
              <a:rPr sz="1000" kern="1200" dirty="0" smtClean="0">
                <a:solidFill>
                  <a:schemeClr val="tx1"/>
                </a:solidFill>
                <a:latin typeface="+mn-lt"/>
                <a:ea typeface="+mn-ea"/>
                <a:cs typeface="+mn-cs"/>
              </a:rPr>
              <a:t>23,608 </a:t>
            </a:r>
            <a:r>
              <a:rPr lang="en-US" sz="1000" dirty="0" smtClean="0"/>
              <a:t>/ </a:t>
            </a:r>
            <a:r>
              <a:rPr sz="1000" kern="1200" dirty="0" smtClean="0">
                <a:solidFill>
                  <a:schemeClr val="tx1"/>
                </a:solidFill>
                <a:latin typeface="+mn-lt"/>
                <a:ea typeface="+mn-ea"/>
                <a:cs typeface="+mn-cs"/>
              </a:rPr>
              <a:t>238,335</a:t>
            </a:r>
            <a:r>
              <a:rPr lang="en-US" sz="1000" dirty="0" smtClean="0"/>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t>0,097503134 (</a:t>
            </a:r>
            <a:r>
              <a:rPr sz="1000" kern="1200" dirty="0" smtClean="0">
                <a:solidFill>
                  <a:schemeClr val="tx1"/>
                </a:solidFill>
                <a:latin typeface="+mn-lt"/>
                <a:ea typeface="+mn-ea"/>
                <a:cs typeface="+mn-cs"/>
              </a:rPr>
              <a:t>25,121 </a:t>
            </a:r>
            <a:r>
              <a:rPr lang="en-US" sz="1000" kern="1200" dirty="0" smtClean="0">
                <a:solidFill>
                  <a:schemeClr val="tx1"/>
                </a:solidFill>
                <a:latin typeface="+mn-lt"/>
                <a:ea typeface="+mn-ea"/>
                <a:cs typeface="+mn-cs"/>
              </a:rPr>
              <a:t>/</a:t>
            </a:r>
            <a:r>
              <a:rPr lang="en-US" sz="1000" kern="1200" baseline="0" dirty="0" smtClean="0">
                <a:solidFill>
                  <a:schemeClr val="tx1"/>
                </a:solidFill>
                <a:latin typeface="+mn-lt"/>
                <a:ea typeface="+mn-ea"/>
                <a:cs typeface="+mn-cs"/>
              </a:rPr>
              <a:t> </a:t>
            </a:r>
            <a:r>
              <a:rPr sz="1000" kern="1200" dirty="0" smtClean="0">
                <a:solidFill>
                  <a:schemeClr val="tx1"/>
                </a:solidFill>
                <a:latin typeface="+mn-lt"/>
                <a:ea typeface="+mn-ea"/>
                <a:cs typeface="+mn-cs"/>
              </a:rPr>
              <a:t>257,643</a:t>
            </a:r>
            <a:r>
              <a:rPr lang="en-US" sz="1000" kern="1200" dirty="0" smtClean="0">
                <a:solidFill>
                  <a:schemeClr val="tx1"/>
                </a:solidFill>
                <a:latin typeface="+mn-lt"/>
                <a:ea typeface="+mn-ea"/>
                <a:cs typeface="+mn-cs"/>
              </a:rPr>
              <a:t>)</a:t>
            </a:r>
            <a:endParaRPr lang="en-US" sz="10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t>0,10509192 (</a:t>
            </a:r>
            <a:r>
              <a:rPr sz="1000" kern="1200" dirty="0" smtClean="0">
                <a:solidFill>
                  <a:schemeClr val="tx1"/>
                </a:solidFill>
                <a:latin typeface="+mn-lt"/>
                <a:ea typeface="+mn-ea"/>
                <a:cs typeface="+mn-cs"/>
              </a:rPr>
              <a:t>27,101 </a:t>
            </a:r>
            <a:r>
              <a:rPr lang="en-US" sz="1000" kern="1200" dirty="0" smtClean="0">
                <a:solidFill>
                  <a:schemeClr val="tx1"/>
                </a:solidFill>
                <a:latin typeface="+mn-lt"/>
                <a:ea typeface="+mn-ea"/>
                <a:cs typeface="+mn-cs"/>
              </a:rPr>
              <a:t>/</a:t>
            </a:r>
            <a:r>
              <a:rPr lang="en-US" sz="1000" kern="1200" baseline="0" dirty="0" smtClean="0">
                <a:solidFill>
                  <a:schemeClr val="tx1"/>
                </a:solidFill>
                <a:latin typeface="+mn-lt"/>
                <a:ea typeface="+mn-ea"/>
                <a:cs typeface="+mn-cs"/>
              </a:rPr>
              <a:t> </a:t>
            </a:r>
            <a:r>
              <a:rPr sz="1000" kern="1200" dirty="0" smtClean="0">
                <a:solidFill>
                  <a:schemeClr val="tx1"/>
                </a:solidFill>
                <a:latin typeface="+mn-lt"/>
                <a:ea typeface="+mn-ea"/>
                <a:cs typeface="+mn-cs"/>
              </a:rPr>
              <a:t>257,879</a:t>
            </a:r>
            <a:r>
              <a:rPr lang="en-US" sz="1000" kern="1200" dirty="0" smtClean="0">
                <a:solidFill>
                  <a:schemeClr val="tx1"/>
                </a:solidFill>
                <a:latin typeface="+mn-lt"/>
                <a:ea typeface="+mn-ea"/>
                <a:cs typeface="+mn-cs"/>
              </a:rPr>
              <a:t>)</a:t>
            </a:r>
            <a:r>
              <a:rPr sz="1000" kern="1200" dirty="0" smtClean="0">
                <a:solidFill>
                  <a:schemeClr val="tx1"/>
                </a:solidFill>
                <a:latin typeface="+mn-lt"/>
                <a:ea typeface="+mn-ea"/>
                <a:cs typeface="+mn-cs"/>
              </a:rPr>
              <a:t> </a:t>
            </a:r>
            <a:endParaRPr lang="en-US" sz="1000" dirty="0" smtClean="0"/>
          </a:p>
          <a:p>
            <a:r>
              <a:rPr lang="en-US" sz="1000" b="1" dirty="0" smtClean="0"/>
              <a:t>Autodesk</a:t>
            </a:r>
          </a:p>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t>0,053736105 (</a:t>
            </a:r>
            <a:r>
              <a:rPr sz="1000" kern="1200" dirty="0" smtClean="0">
                <a:solidFill>
                  <a:schemeClr val="tx1"/>
                </a:solidFill>
                <a:latin typeface="+mn-lt"/>
                <a:ea typeface="+mn-ea"/>
                <a:cs typeface="+mn-cs"/>
              </a:rPr>
              <a:t>11,858 </a:t>
            </a:r>
            <a:r>
              <a:rPr lang="en-US" sz="1000" kern="1200" dirty="0" smtClean="0">
                <a:solidFill>
                  <a:schemeClr val="tx1"/>
                </a:solidFill>
                <a:latin typeface="+mn-lt"/>
                <a:ea typeface="+mn-ea"/>
                <a:cs typeface="+mn-cs"/>
              </a:rPr>
              <a:t>/</a:t>
            </a:r>
            <a:r>
              <a:rPr lang="en-US" sz="1000" kern="1200" baseline="0" dirty="0" smtClean="0">
                <a:solidFill>
                  <a:schemeClr val="tx1"/>
                </a:solidFill>
                <a:latin typeface="+mn-lt"/>
                <a:ea typeface="+mn-ea"/>
                <a:cs typeface="+mn-cs"/>
              </a:rPr>
              <a:t> </a:t>
            </a:r>
            <a:r>
              <a:rPr sz="1000" kern="1200" dirty="0" smtClean="0">
                <a:solidFill>
                  <a:schemeClr val="tx1"/>
                </a:solidFill>
                <a:latin typeface="+mn-lt"/>
                <a:ea typeface="+mn-ea"/>
                <a:cs typeface="+mn-cs"/>
              </a:rPr>
              <a:t>220,671</a:t>
            </a:r>
            <a:r>
              <a:rPr lang="en-US" sz="1000" kern="1200" dirty="0" smtClean="0">
                <a:solidFill>
                  <a:schemeClr val="tx1"/>
                </a:solidFill>
                <a:latin typeface="+mn-lt"/>
                <a:ea typeface="+mn-ea"/>
                <a:cs typeface="+mn-cs"/>
              </a:rPr>
              <a:t>)</a:t>
            </a:r>
            <a:endParaRPr lang="en-US" sz="10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t>0,045539669 (</a:t>
            </a:r>
            <a:r>
              <a:rPr sz="1000" kern="1200" dirty="0" smtClean="0">
                <a:solidFill>
                  <a:schemeClr val="tx1"/>
                </a:solidFill>
                <a:latin typeface="+mn-lt"/>
                <a:ea typeface="+mn-ea"/>
                <a:cs typeface="+mn-cs"/>
              </a:rPr>
              <a:t>11,721 </a:t>
            </a:r>
            <a:r>
              <a:rPr lang="en-US" sz="1000" kern="1200" baseline="0" dirty="0" smtClean="0">
                <a:solidFill>
                  <a:schemeClr val="tx1"/>
                </a:solidFill>
                <a:latin typeface="+mn-lt"/>
                <a:ea typeface="+mn-ea"/>
                <a:cs typeface="+mn-cs"/>
              </a:rPr>
              <a:t> / </a:t>
            </a:r>
            <a:r>
              <a:rPr sz="1000" kern="1200" dirty="0" smtClean="0">
                <a:solidFill>
                  <a:schemeClr val="tx1"/>
                </a:solidFill>
                <a:latin typeface="+mn-lt"/>
                <a:ea typeface="+mn-ea"/>
                <a:cs typeface="+mn-cs"/>
              </a:rPr>
              <a:t>257</a:t>
            </a:r>
            <a:r>
              <a:rPr lang="en-US" sz="1000" kern="1200" dirty="0" smtClean="0">
                <a:solidFill>
                  <a:schemeClr val="tx1"/>
                </a:solidFill>
                <a:latin typeface="+mn-lt"/>
                <a:ea typeface="+mn-ea"/>
                <a:cs typeface="+mn-cs"/>
              </a:rPr>
              <a:t>,</a:t>
            </a:r>
            <a:r>
              <a:rPr sz="1000" kern="1200" dirty="0" smtClean="0">
                <a:solidFill>
                  <a:schemeClr val="tx1"/>
                </a:solidFill>
                <a:latin typeface="+mn-lt"/>
                <a:ea typeface="+mn-ea"/>
                <a:cs typeface="+mn-cs"/>
              </a:rPr>
              <a:t>380</a:t>
            </a:r>
            <a:r>
              <a:rPr lang="en-US" sz="1000" kern="1200" dirty="0" smtClean="0">
                <a:solidFill>
                  <a:schemeClr val="tx1"/>
                </a:solidFill>
                <a:latin typeface="+mn-lt"/>
                <a:ea typeface="+mn-ea"/>
                <a:cs typeface="+mn-cs"/>
              </a:rPr>
              <a:t>)</a:t>
            </a:r>
            <a:endParaRPr lang="en-US" sz="10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t>0,047629108 (</a:t>
            </a:r>
            <a:r>
              <a:rPr sz="1000" kern="1200" dirty="0" smtClean="0">
                <a:solidFill>
                  <a:schemeClr val="tx1"/>
                </a:solidFill>
                <a:latin typeface="+mn-lt"/>
                <a:ea typeface="+mn-ea"/>
                <a:cs typeface="+mn-cs"/>
              </a:rPr>
              <a:t>12,399 </a:t>
            </a:r>
            <a:r>
              <a:rPr lang="en-US" sz="1000" kern="1200" dirty="0" smtClean="0">
                <a:solidFill>
                  <a:schemeClr val="tx1"/>
                </a:solidFill>
                <a:latin typeface="+mn-lt"/>
                <a:ea typeface="+mn-ea"/>
                <a:cs typeface="+mn-cs"/>
              </a:rPr>
              <a:t>/ </a:t>
            </a:r>
            <a:r>
              <a:rPr sz="1000" kern="1200" dirty="0" smtClean="0">
                <a:solidFill>
                  <a:schemeClr val="tx1"/>
                </a:solidFill>
                <a:latin typeface="+mn-lt"/>
                <a:ea typeface="+mn-ea"/>
                <a:cs typeface="+mn-cs"/>
              </a:rPr>
              <a:t>260,324</a:t>
            </a:r>
            <a:r>
              <a:rPr lang="en-US" sz="1000" kern="1200" dirty="0" smtClean="0">
                <a:solidFill>
                  <a:schemeClr val="tx1"/>
                </a:solidFill>
                <a:latin typeface="+mn-lt"/>
                <a:ea typeface="+mn-ea"/>
                <a:cs typeface="+mn-cs"/>
              </a:rPr>
              <a:t>)</a:t>
            </a:r>
            <a:endParaRPr sz="1000" dirty="0" smtClean="0"/>
          </a:p>
        </p:txBody>
      </p:sp>
      <p:sp>
        <p:nvSpPr>
          <p:cNvPr id="4" name="Slide Number Placeholder 3"/>
          <p:cNvSpPr>
            <a:spLocks noGrp="1"/>
          </p:cNvSpPr>
          <p:nvPr>
            <p:ph type="sldNum" sz="quarter" idx="10"/>
          </p:nvPr>
        </p:nvSpPr>
        <p:spPr/>
        <p:txBody>
          <a:bodyPr/>
          <a:lstStyle/>
          <a:p>
            <a:fld id="{C0F4064D-D1C3-CC40-A0A2-280D3E5A9F16}"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t>The impact of quantity, </a:t>
            </a:r>
            <a:r>
              <a:rPr lang="en-US" sz="1000" dirty="0" err="1" smtClean="0"/>
              <a:t>sparsity</a:t>
            </a:r>
            <a:r>
              <a:rPr lang="en-US" sz="1000" dirty="0" smtClean="0"/>
              <a:t>, domain, origin of the data</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sz="1000" b="0" kern="1200" dirty="0" smtClean="0">
                <a:solidFill>
                  <a:schemeClr val="tx1"/>
                </a:solidFill>
                <a:latin typeface="+mn-lt"/>
                <a:ea typeface="+mn-ea"/>
                <a:cs typeface="+mn-cs"/>
              </a:rPr>
              <a:t>We consider the distribution of the frequency of the translation options in the phrase table as a good indicator of the level of repetitiveness of the corrections in the data. </a:t>
            </a:r>
            <a:endParaRPr lang="en-US" sz="1000" b="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sz="1000" b="0" kern="1200" dirty="0" smtClean="0">
                <a:solidFill>
                  <a:schemeClr val="tx1"/>
                </a:solidFill>
                <a:latin typeface="+mn-lt"/>
                <a:ea typeface="+mn-ea"/>
                <a:cs typeface="+mn-cs"/>
              </a:rPr>
              <a:t>For instance, </a:t>
            </a:r>
            <a:r>
              <a:rPr sz="1000" b="1" kern="1200" dirty="0" smtClean="0">
                <a:solidFill>
                  <a:schemeClr val="tx1"/>
                </a:solidFill>
                <a:latin typeface="+mn-lt"/>
                <a:ea typeface="+mn-ea"/>
                <a:cs typeface="+mn-cs"/>
              </a:rPr>
              <a:t>a large number of translation options that appear just one or only few times in the data indicates a higher level of sparseness. </a:t>
            </a:r>
            <a:endParaRPr lang="en-US" sz="1000" b="1"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sz="1000" b="0" kern="1200" dirty="0" smtClean="0">
                <a:solidFill>
                  <a:schemeClr val="tx1"/>
                </a:solidFill>
                <a:latin typeface="+mn-lt"/>
                <a:ea typeface="+mn-ea"/>
                <a:cs typeface="+mn-cs"/>
              </a:rPr>
              <a:t>As expected due to the limited size of the training set,</a:t>
            </a:r>
            <a:r>
              <a:rPr sz="1000" b="1" kern="1200" dirty="0" smtClean="0">
                <a:solidFill>
                  <a:schemeClr val="tx1"/>
                </a:solidFill>
                <a:latin typeface="+mn-lt"/>
                <a:ea typeface="+mn-ea"/>
                <a:cs typeface="+mn-cs"/>
              </a:rPr>
              <a:t> the vast majority of the translation options in both phrase tables are singletons. </a:t>
            </a:r>
            <a:endParaRPr lang="en-US" sz="1000" b="1"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sz="1000" b="1" kern="1200" dirty="0" smtClean="0">
                <a:solidFill>
                  <a:schemeClr val="tx1"/>
                </a:solidFill>
                <a:latin typeface="+mn-lt"/>
                <a:ea typeface="+mn-ea"/>
                <a:cs typeface="+mn-cs"/>
              </a:rPr>
              <a:t>Nevertheless, the Autodesk phrase table is more compact (731k versus 1,066k) and contains 10% fewer singletons than the APE task phrase table. </a:t>
            </a:r>
            <a:endParaRPr sz="1000" b="1" dirty="0" smtClean="0"/>
          </a:p>
          <a:p>
            <a:pPr marL="0" marR="0" indent="0" algn="l" defTabSz="457200" rtl="0" eaLnBrk="1" fontAlgn="auto" latinLnBrk="0" hangingPunct="1">
              <a:lnSpc>
                <a:spcPct val="100000"/>
              </a:lnSpc>
              <a:spcBef>
                <a:spcPts val="0"/>
              </a:spcBef>
              <a:spcAft>
                <a:spcPts val="0"/>
              </a:spcAft>
              <a:buClrTx/>
              <a:buSzTx/>
              <a:buFontTx/>
              <a:buNone/>
              <a:tabLst/>
              <a:defRPr/>
            </a:pPr>
            <a:r>
              <a:rPr sz="1000" b="1" kern="1200" dirty="0" smtClean="0">
                <a:solidFill>
                  <a:schemeClr val="tx1"/>
                </a:solidFill>
                <a:latin typeface="+mn-lt"/>
                <a:ea typeface="+mn-ea"/>
                <a:cs typeface="+mn-cs"/>
              </a:rPr>
              <a:t> </a:t>
            </a:r>
            <a:endParaRPr sz="1000" b="1"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dirty="0" smtClean="0"/>
          </a:p>
        </p:txBody>
      </p:sp>
      <p:sp>
        <p:nvSpPr>
          <p:cNvPr id="4" name="Slide Number Placeholder 3"/>
          <p:cNvSpPr>
            <a:spLocks noGrp="1"/>
          </p:cNvSpPr>
          <p:nvPr>
            <p:ph type="sldNum" sz="quarter" idx="10"/>
          </p:nvPr>
        </p:nvSpPr>
        <p:spPr/>
        <p:txBody>
          <a:bodyPr/>
          <a:lstStyle/>
          <a:p>
            <a:fld id="{C0F4064D-D1C3-CC40-A0A2-280D3E5A9F16}" type="slidenum">
              <a:rPr lang="en-US" smtClean="0"/>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000" dirty="0" smtClean="0"/>
          </a:p>
        </p:txBody>
      </p:sp>
      <p:sp>
        <p:nvSpPr>
          <p:cNvPr id="4" name="Slide Number Placeholder 3"/>
          <p:cNvSpPr>
            <a:spLocks noGrp="1"/>
          </p:cNvSpPr>
          <p:nvPr>
            <p:ph type="sldNum" sz="quarter" idx="10"/>
          </p:nvPr>
        </p:nvSpPr>
        <p:spPr/>
        <p:txBody>
          <a:bodyPr/>
          <a:lstStyle/>
          <a:p>
            <a:fld id="{C0F4064D-D1C3-CC40-A0A2-280D3E5A9F16}"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000" dirty="0" smtClean="0"/>
          </a:p>
          <a:p>
            <a:pPr lvl="1">
              <a:buFont typeface="Arial"/>
              <a:buChar char="•"/>
            </a:pPr>
            <a:r>
              <a:rPr lang="en-US" sz="1000" i="1" dirty="0" smtClean="0"/>
              <a:t> I</a:t>
            </a:r>
            <a:r>
              <a:rPr sz="1000" i="1" dirty="0" smtClean="0"/>
              <a:t>mprove MT output by exploiting information unavailable to the decoder, or by performing deeper text analysis that is too expensive at the decoding stage; </a:t>
            </a:r>
            <a:endParaRPr lang="en-US" sz="1000" i="1" dirty="0" smtClean="0"/>
          </a:p>
          <a:p>
            <a:pPr lvl="1">
              <a:buFont typeface="Arial"/>
              <a:buChar char="•"/>
            </a:pPr>
            <a:r>
              <a:rPr sz="1000" dirty="0" smtClean="0"/>
              <a:t>Cope with systematic errors of an MT system whose decoding process is not accessible; </a:t>
            </a:r>
            <a:endParaRPr lang="en-US" sz="1000" dirty="0" smtClean="0"/>
          </a:p>
          <a:p>
            <a:pPr lvl="1">
              <a:buFont typeface="Arial"/>
              <a:buChar char="•"/>
            </a:pPr>
            <a:r>
              <a:rPr sz="1000" dirty="0" smtClean="0"/>
              <a:t>Provide professional translators with im- proved MT output quality to reduce (human) post-editing effort; </a:t>
            </a:r>
            <a:endParaRPr lang="en-US" sz="1000" dirty="0" smtClean="0"/>
          </a:p>
          <a:p>
            <a:pPr lvl="1">
              <a:buFont typeface="Arial"/>
              <a:buChar char="•"/>
            </a:pPr>
            <a:r>
              <a:rPr sz="1000" dirty="0" smtClean="0"/>
              <a:t>Adapt the output of a general-purpose MT system to the lexicon/style requested in a spe- cific application domain.  </a:t>
            </a:r>
          </a:p>
          <a:p>
            <a:endParaRPr lang="en-US" sz="1000"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dirty="0" smtClean="0"/>
              <a:t>Professionals translators:</a:t>
            </a:r>
          </a:p>
          <a:p>
            <a:pPr lvl="1"/>
            <a:r>
              <a:rPr lang="en-US" sz="1000" dirty="0" smtClean="0"/>
              <a:t>Necessary and sufficient corrections to maximize productivity</a:t>
            </a:r>
          </a:p>
          <a:p>
            <a:pPr lvl="1"/>
            <a:r>
              <a:rPr lang="en-US" sz="1000" dirty="0" smtClean="0"/>
              <a:t>Follow consistent translation/correction criteria, esp. for domain terms</a:t>
            </a:r>
          </a:p>
          <a:p>
            <a:pPr lvl="1"/>
            <a:r>
              <a:rPr lang="en-US" sz="1000" dirty="0" smtClean="0"/>
              <a:t>Result: coherent and minimally post-edited data</a:t>
            </a:r>
          </a:p>
          <a:p>
            <a:r>
              <a:rPr lang="en-US" sz="1000" dirty="0" err="1" smtClean="0"/>
              <a:t>Crowdsourced</a:t>
            </a:r>
            <a:r>
              <a:rPr lang="en-US" sz="1000" dirty="0" smtClean="0"/>
              <a:t> workers</a:t>
            </a:r>
          </a:p>
          <a:p>
            <a:pPr lvl="1"/>
            <a:r>
              <a:rPr lang="en-US" sz="1000" dirty="0" smtClean="0"/>
              <a:t>No specific time/consistency constraints</a:t>
            </a:r>
          </a:p>
          <a:p>
            <a:pPr lvl="1"/>
            <a:r>
              <a:rPr lang="en-US" sz="1000" dirty="0" smtClean="0"/>
              <a:t>Result: less coherence, higher noise, higher </a:t>
            </a:r>
            <a:r>
              <a:rPr lang="en-US" sz="1000" dirty="0" err="1" smtClean="0"/>
              <a:t>sparsity</a:t>
            </a:r>
            <a:r>
              <a:rPr lang="en-US" sz="1000" dirty="0" smtClean="0"/>
              <a:t>?</a:t>
            </a:r>
          </a:p>
          <a:p>
            <a:r>
              <a:rPr lang="en-US" sz="1000" dirty="0" smtClean="0"/>
              <a:t>Analysis of 221 WMT test instances randomly sampled</a:t>
            </a:r>
          </a:p>
          <a:p>
            <a:endParaRPr lang="en-US" sz="1000"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000"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23</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000"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24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t>NOTE: </a:t>
            </a:r>
          </a:p>
          <a:p>
            <a:pPr marL="0" marR="0" indent="0" algn="l" defTabSz="457200" rtl="0" eaLnBrk="1" fontAlgn="auto" latinLnBrk="0" hangingPunct="1">
              <a:lnSpc>
                <a:spcPct val="100000"/>
              </a:lnSpc>
              <a:spcBef>
                <a:spcPts val="0"/>
              </a:spcBef>
              <a:spcAft>
                <a:spcPts val="0"/>
              </a:spcAft>
              <a:buClrTx/>
              <a:buSzTx/>
              <a:buFontTx/>
              <a:buChar char="-"/>
              <a:tabLst/>
              <a:defRPr/>
            </a:pPr>
            <a:r>
              <a:rPr lang="en-US" sz="1000" b="1" baseline="0" dirty="0" smtClean="0"/>
              <a:t> Baseline results are very close</a:t>
            </a:r>
            <a:r>
              <a:rPr lang="en-US" sz="1000" baseline="0" dirty="0" smtClean="0"/>
              <a:t>, due to the fact MT quality is similar on APE task and Autodesk data.</a:t>
            </a:r>
          </a:p>
          <a:p>
            <a:pPr marL="0" marR="0" indent="0" algn="l" defTabSz="457200" rtl="0" eaLnBrk="1" fontAlgn="auto" latinLnBrk="0" hangingPunct="1">
              <a:lnSpc>
                <a:spcPct val="100000"/>
              </a:lnSpc>
              <a:spcBef>
                <a:spcPts val="0"/>
              </a:spcBef>
              <a:spcAft>
                <a:spcPts val="0"/>
              </a:spcAft>
              <a:buClrTx/>
              <a:buSzTx/>
              <a:buFontTx/>
              <a:buChar char="-"/>
              <a:tabLst/>
              <a:defRPr/>
            </a:pPr>
            <a:r>
              <a:rPr lang="en-US" sz="1000" baseline="0" dirty="0" smtClean="0"/>
              <a:t> </a:t>
            </a:r>
            <a:r>
              <a:rPr lang="en-US" sz="1000" baseline="0" dirty="0" err="1" smtClean="0"/>
              <a:t>Simard</a:t>
            </a:r>
            <a:r>
              <a:rPr lang="en-US" sz="1000" baseline="0" dirty="0" smtClean="0"/>
              <a:t>, however, does much better on Autodesk!!!</a:t>
            </a:r>
          </a:p>
          <a:p>
            <a:pPr marL="0" marR="0" indent="0" algn="l" defTabSz="457200" rtl="0" eaLnBrk="1" fontAlgn="auto" latinLnBrk="0" hangingPunct="1">
              <a:lnSpc>
                <a:spcPct val="100000"/>
              </a:lnSpc>
              <a:spcBef>
                <a:spcPts val="0"/>
              </a:spcBef>
              <a:spcAft>
                <a:spcPts val="0"/>
              </a:spcAft>
              <a:buClrTx/>
              <a:buSzTx/>
              <a:buFontTx/>
              <a:buChar char="-"/>
              <a:tabLst/>
              <a:defRPr/>
            </a:pPr>
            <a:r>
              <a:rPr lang="en-US" sz="1000" baseline="0" dirty="0" smtClean="0"/>
              <a:t>Even with less data!!</a:t>
            </a:r>
            <a:endParaRPr lang="en-US" sz="1000"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25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b="1" dirty="0" smtClean="0">
                <a:latin typeface="Helvetica"/>
                <a:cs typeface="Helvetica"/>
              </a:rPr>
              <a:t>NOTE THAT:</a:t>
            </a:r>
          </a:p>
          <a:p>
            <a:pPr marL="342900" lvl="1" indent="-342900">
              <a:buFont typeface="Arial"/>
              <a:buChar char="•"/>
            </a:pPr>
            <a:r>
              <a:rPr lang="en-US" sz="1000" b="1" dirty="0" smtClean="0"/>
              <a:t>… TER is a distance measure computed against human “references”; good corrections can increase the distance!</a:t>
            </a:r>
          </a:p>
          <a:p>
            <a:pPr marL="342900" lvl="1" indent="-342900">
              <a:buFont typeface="Arial"/>
              <a:buChar char="•"/>
            </a:pPr>
            <a:r>
              <a:rPr lang="en-US" sz="1000" b="1" dirty="0" smtClean="0"/>
              <a:t>… APE is not MT! In MT all the input source words have to be translated, while in APE the correct words should be left untouched!      </a:t>
            </a:r>
            <a:r>
              <a:rPr lang="en-US" sz="1000" b="1" i="1" dirty="0" smtClean="0"/>
              <a:t> </a:t>
            </a:r>
            <a:r>
              <a:rPr lang="en-US" sz="1000" b="1" dirty="0" smtClean="0"/>
              <a:t>  </a:t>
            </a:r>
          </a:p>
          <a:p>
            <a:endParaRPr lang="en-US" sz="1000" b="1" dirty="0" smtClean="0"/>
          </a:p>
          <a:p>
            <a:endParaRPr lang="en-US" sz="1000" b="1"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b="1" dirty="0" smtClean="0"/>
              <a:t>The</a:t>
            </a:r>
            <a:r>
              <a:rPr lang="en-US" sz="1000" b="1" baseline="0" dirty="0" smtClean="0"/>
              <a:t> n</a:t>
            </a:r>
            <a:r>
              <a:rPr lang="en-US" sz="1000" b="1" dirty="0" smtClean="0"/>
              <a:t>ext round is in preparation</a:t>
            </a:r>
          </a:p>
          <a:p>
            <a:pPr lvl="1">
              <a:buFont typeface="Arial"/>
              <a:buChar char="•"/>
            </a:pPr>
            <a:r>
              <a:rPr lang="en-US" sz="1000" dirty="0" smtClean="0"/>
              <a:t>A new language pair </a:t>
            </a:r>
            <a:r>
              <a:rPr lang="en-US" sz="1000" baseline="0" dirty="0" smtClean="0"/>
              <a:t>EN-DE (translation into more difficult language)?</a:t>
            </a:r>
          </a:p>
          <a:p>
            <a:pPr lvl="1">
              <a:buFont typeface="Arial"/>
              <a:buChar char="•"/>
            </a:pPr>
            <a:r>
              <a:rPr lang="en-US" sz="1000" baseline="0" dirty="0" smtClean="0"/>
              <a:t>Case sensitive evaluation only</a:t>
            </a:r>
          </a:p>
          <a:p>
            <a:pPr lvl="1">
              <a:buFont typeface="Arial"/>
              <a:buChar char="•"/>
            </a:pPr>
            <a:r>
              <a:rPr lang="en-US" sz="1000" baseline="0" dirty="0" smtClean="0"/>
              <a:t>Domain-specific data?</a:t>
            </a:r>
          </a:p>
          <a:p>
            <a:pPr lvl="1">
              <a:buFont typeface="Arial"/>
              <a:buChar char="•"/>
            </a:pPr>
            <a:r>
              <a:rPr lang="en-US" sz="1000" baseline="0" dirty="0" smtClean="0"/>
              <a:t>From professional translators?</a:t>
            </a:r>
            <a:endParaRPr lang="en-US" sz="1000"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27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b="1" dirty="0" smtClean="0"/>
              <a:t>The</a:t>
            </a:r>
            <a:r>
              <a:rPr lang="en-US" sz="1000" b="1" baseline="0" dirty="0" smtClean="0"/>
              <a:t> n</a:t>
            </a:r>
            <a:r>
              <a:rPr lang="en-US" sz="1000" b="1" dirty="0" smtClean="0"/>
              <a:t>ext round is in preparation</a:t>
            </a:r>
          </a:p>
          <a:p>
            <a:pPr lvl="1">
              <a:buFont typeface="Arial"/>
              <a:buChar char="•"/>
            </a:pPr>
            <a:r>
              <a:rPr lang="en-US" sz="1000" dirty="0" smtClean="0"/>
              <a:t>A new language pair </a:t>
            </a:r>
            <a:r>
              <a:rPr lang="en-US" sz="1000" baseline="0" dirty="0" smtClean="0"/>
              <a:t>EN-DE (translation into more difficult language)?</a:t>
            </a:r>
          </a:p>
          <a:p>
            <a:pPr lvl="1">
              <a:buFont typeface="Arial"/>
              <a:buChar char="•"/>
            </a:pPr>
            <a:r>
              <a:rPr lang="en-US" sz="1000" baseline="0" dirty="0" smtClean="0"/>
              <a:t>Case sensitive evaluation only</a:t>
            </a:r>
          </a:p>
          <a:p>
            <a:pPr lvl="1">
              <a:buFont typeface="Arial"/>
              <a:buChar char="•"/>
            </a:pPr>
            <a:r>
              <a:rPr lang="en-US" sz="1000" baseline="0" dirty="0" smtClean="0"/>
              <a:t>Domain-specific data?</a:t>
            </a:r>
          </a:p>
          <a:p>
            <a:pPr lvl="1">
              <a:buFont typeface="Arial"/>
              <a:buChar char="•"/>
            </a:pPr>
            <a:r>
              <a:rPr lang="en-US" sz="1000" baseline="0" dirty="0" smtClean="0"/>
              <a:t>From professional translators?</a:t>
            </a:r>
            <a:endParaRPr lang="en-US" sz="1000"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28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b="1" dirty="0" smtClean="0"/>
              <a:t>The</a:t>
            </a:r>
            <a:r>
              <a:rPr lang="en-US" sz="1000" b="1" baseline="0" dirty="0" smtClean="0"/>
              <a:t> n</a:t>
            </a:r>
            <a:r>
              <a:rPr lang="en-US" sz="1000" b="1" dirty="0" smtClean="0"/>
              <a:t>ext round is in preparation</a:t>
            </a:r>
          </a:p>
          <a:p>
            <a:pPr lvl="1">
              <a:buFont typeface="Arial"/>
              <a:buChar char="•"/>
            </a:pPr>
            <a:r>
              <a:rPr lang="en-US" sz="1000" dirty="0" smtClean="0"/>
              <a:t>A new language pair </a:t>
            </a:r>
            <a:r>
              <a:rPr lang="en-US" sz="1000" baseline="0" dirty="0" smtClean="0"/>
              <a:t>EN-DE (translation into more difficult language)?</a:t>
            </a:r>
          </a:p>
          <a:p>
            <a:pPr lvl="1">
              <a:buFont typeface="Arial"/>
              <a:buChar char="•"/>
            </a:pPr>
            <a:r>
              <a:rPr lang="en-US" sz="1000" baseline="0" dirty="0" smtClean="0"/>
              <a:t>Case sensitive evaluation only</a:t>
            </a:r>
          </a:p>
          <a:p>
            <a:pPr lvl="1">
              <a:buFont typeface="Arial"/>
              <a:buChar char="•"/>
            </a:pPr>
            <a:r>
              <a:rPr lang="en-US" sz="1000" baseline="0" dirty="0" smtClean="0"/>
              <a:t>Domain-specific data?</a:t>
            </a:r>
          </a:p>
          <a:p>
            <a:pPr lvl="1">
              <a:buFont typeface="Arial"/>
              <a:buChar char="•"/>
            </a:pPr>
            <a:r>
              <a:rPr lang="en-US" sz="1000" baseline="0" dirty="0" smtClean="0"/>
              <a:t>From professional translators?</a:t>
            </a:r>
            <a:endParaRPr lang="en-US" sz="1000"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29</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b="1" dirty="0" smtClean="0"/>
              <a:t>The</a:t>
            </a:r>
            <a:r>
              <a:rPr lang="en-US" sz="1000" b="1" baseline="0" dirty="0" smtClean="0"/>
              <a:t> n</a:t>
            </a:r>
            <a:r>
              <a:rPr lang="en-US" sz="1000" b="1" dirty="0" smtClean="0"/>
              <a:t>ext round is in preparation</a:t>
            </a:r>
          </a:p>
          <a:p>
            <a:pPr lvl="1">
              <a:buFont typeface="Arial"/>
              <a:buChar char="•"/>
            </a:pPr>
            <a:r>
              <a:rPr lang="en-US" sz="1000" dirty="0" smtClean="0"/>
              <a:t>A new language pair </a:t>
            </a:r>
            <a:r>
              <a:rPr lang="en-US" sz="1000" baseline="0" dirty="0" smtClean="0"/>
              <a:t>EN-DE (translation into more difficult language)?</a:t>
            </a:r>
          </a:p>
          <a:p>
            <a:pPr lvl="1">
              <a:buFont typeface="Arial"/>
              <a:buChar char="•"/>
            </a:pPr>
            <a:r>
              <a:rPr lang="en-US" sz="1000" baseline="0" dirty="0" smtClean="0"/>
              <a:t>Case sensitive evaluation only</a:t>
            </a:r>
          </a:p>
          <a:p>
            <a:pPr lvl="1">
              <a:buFont typeface="Arial"/>
              <a:buChar char="•"/>
            </a:pPr>
            <a:r>
              <a:rPr lang="en-US" sz="1000" baseline="0" dirty="0" smtClean="0"/>
              <a:t>Domain-specific data?</a:t>
            </a:r>
          </a:p>
          <a:p>
            <a:pPr lvl="1">
              <a:buFont typeface="Arial"/>
              <a:buChar char="•"/>
            </a:pPr>
            <a:r>
              <a:rPr lang="en-US" sz="1000" baseline="0" dirty="0" smtClean="0"/>
              <a:t>From professional translators?</a:t>
            </a:r>
            <a:endParaRPr lang="en-US" sz="1000"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30</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b="1" dirty="0" smtClean="0"/>
              <a:t>The</a:t>
            </a:r>
            <a:r>
              <a:rPr lang="en-US" sz="1000" b="1" baseline="0" dirty="0" smtClean="0"/>
              <a:t> n</a:t>
            </a:r>
            <a:r>
              <a:rPr lang="en-US" sz="1000" b="1" dirty="0" smtClean="0"/>
              <a:t>ext round is in preparation</a:t>
            </a:r>
          </a:p>
          <a:p>
            <a:pPr lvl="1">
              <a:buFont typeface="Arial"/>
              <a:buChar char="•"/>
            </a:pPr>
            <a:r>
              <a:rPr lang="en-US" sz="1000" dirty="0" smtClean="0"/>
              <a:t>A new language pair </a:t>
            </a:r>
            <a:r>
              <a:rPr lang="en-US" sz="1000" baseline="0" dirty="0" smtClean="0"/>
              <a:t>EN-DE (translation into more difficult language)?</a:t>
            </a:r>
          </a:p>
          <a:p>
            <a:pPr lvl="1">
              <a:buFont typeface="Arial"/>
              <a:buChar char="•"/>
            </a:pPr>
            <a:r>
              <a:rPr lang="en-US" sz="1000" baseline="0" dirty="0" smtClean="0"/>
              <a:t>Case sensitive evaluation only</a:t>
            </a:r>
          </a:p>
          <a:p>
            <a:pPr lvl="1">
              <a:buFont typeface="Arial"/>
              <a:buChar char="•"/>
            </a:pPr>
            <a:r>
              <a:rPr lang="en-US" sz="1000" baseline="0" dirty="0" smtClean="0"/>
              <a:t>Domain-specific data?</a:t>
            </a:r>
          </a:p>
          <a:p>
            <a:pPr lvl="1">
              <a:buFont typeface="Arial"/>
              <a:buChar char="•"/>
            </a:pPr>
            <a:r>
              <a:rPr lang="en-US" sz="1000" baseline="0" dirty="0" smtClean="0"/>
              <a:t>From professional translators?</a:t>
            </a:r>
            <a:endParaRPr lang="en-US" sz="1000"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31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b="1" dirty="0" smtClean="0"/>
              <a:t>BLACK</a:t>
            </a:r>
            <a:r>
              <a:rPr lang="en-US" sz="1000" b="1" baseline="0" dirty="0" smtClean="0"/>
              <a:t> BOX conditions!</a:t>
            </a:r>
            <a:endParaRPr lang="en-US" sz="1000" b="1"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b="1" dirty="0" smtClean="0"/>
              <a:t>The</a:t>
            </a:r>
            <a:r>
              <a:rPr lang="en-US" sz="1000" b="1" baseline="0" dirty="0" smtClean="0"/>
              <a:t> n</a:t>
            </a:r>
            <a:r>
              <a:rPr lang="en-US" sz="1000" b="1" dirty="0" smtClean="0"/>
              <a:t>ext round is in preparation</a:t>
            </a:r>
          </a:p>
          <a:p>
            <a:pPr lvl="1">
              <a:buFont typeface="Arial"/>
              <a:buChar char="•"/>
            </a:pPr>
            <a:r>
              <a:rPr lang="en-US" sz="1000" dirty="0" smtClean="0"/>
              <a:t>A new language pair </a:t>
            </a:r>
            <a:r>
              <a:rPr lang="en-US" sz="1000" baseline="0" dirty="0" smtClean="0"/>
              <a:t>EN-DE (translation into more difficult language)?</a:t>
            </a:r>
          </a:p>
          <a:p>
            <a:pPr lvl="1">
              <a:buFont typeface="Arial"/>
              <a:buChar char="•"/>
            </a:pPr>
            <a:r>
              <a:rPr lang="en-US" sz="1000" baseline="0" dirty="0" smtClean="0"/>
              <a:t>Case sensitive evaluation only</a:t>
            </a:r>
          </a:p>
          <a:p>
            <a:pPr lvl="1">
              <a:buFont typeface="Arial"/>
              <a:buChar char="•"/>
            </a:pPr>
            <a:r>
              <a:rPr lang="en-US" sz="1000" baseline="0" dirty="0" smtClean="0"/>
              <a:t>Domain-specific data?</a:t>
            </a:r>
          </a:p>
          <a:p>
            <a:pPr lvl="1">
              <a:buFont typeface="Arial"/>
              <a:buChar char="•"/>
            </a:pPr>
            <a:r>
              <a:rPr lang="en-US" sz="1000" baseline="0" dirty="0" smtClean="0"/>
              <a:t>From professional translators?</a:t>
            </a:r>
            <a:endParaRPr lang="en-US" sz="1000"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32</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35</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36</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37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i="1" dirty="0" smtClean="0">
                <a:solidFill>
                  <a:schemeClr val="tx2"/>
                </a:solidFill>
              </a:rPr>
              <a:t>https://</a:t>
            </a:r>
            <a:r>
              <a:rPr lang="en-US" sz="1000" i="1" dirty="0" err="1" smtClean="0">
                <a:solidFill>
                  <a:schemeClr val="tx2"/>
                </a:solidFill>
              </a:rPr>
              <a:t>unbabel.com</a:t>
            </a:r>
            <a:r>
              <a:rPr lang="en-US" sz="1000" i="1" dirty="0" smtClean="0">
                <a:solidFill>
                  <a:schemeClr val="tx2"/>
                </a:solidFill>
              </a:rPr>
              <a:t>/</a:t>
            </a:r>
            <a:endParaRPr lang="en-US" sz="1000"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i="1" dirty="0" smtClean="0">
                <a:solidFill>
                  <a:schemeClr val="tx2"/>
                </a:solidFill>
              </a:rPr>
              <a:t>https://</a:t>
            </a:r>
            <a:r>
              <a:rPr lang="en-US" sz="1000" i="1" dirty="0" err="1" smtClean="0">
                <a:solidFill>
                  <a:schemeClr val="tx2"/>
                </a:solidFill>
              </a:rPr>
              <a:t>unbabel.com</a:t>
            </a:r>
            <a:r>
              <a:rPr lang="en-US" sz="1000" i="1" dirty="0" smtClean="0">
                <a:solidFill>
                  <a:schemeClr val="tx2"/>
                </a:solidFill>
              </a:rPr>
              <a:t>/</a:t>
            </a:r>
            <a:endParaRPr lang="en-US" sz="1000"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b="1" dirty="0" smtClean="0">
                <a:solidFill>
                  <a:srgbClr val="000000"/>
                </a:solidFill>
              </a:rPr>
              <a:t>Abu-</a:t>
            </a:r>
            <a:r>
              <a:rPr lang="en-US" sz="1000" b="1" dirty="0" err="1" smtClean="0">
                <a:solidFill>
                  <a:srgbClr val="000000"/>
                </a:solidFill>
              </a:rPr>
              <a:t>MaTran</a:t>
            </a:r>
            <a:r>
              <a:rPr lang="en-US" sz="1000" b="1" dirty="0" smtClean="0">
                <a:solidFill>
                  <a:srgbClr val="000000"/>
                </a:solidFill>
              </a:rPr>
              <a:t> </a:t>
            </a:r>
            <a:r>
              <a:rPr lang="en-US" sz="1000" dirty="0" smtClean="0">
                <a:solidFill>
                  <a:srgbClr val="000000"/>
                </a:solidFill>
              </a:rPr>
              <a:t>project (2 runs)</a:t>
            </a:r>
          </a:p>
          <a:p>
            <a:pPr lvl="1"/>
            <a:r>
              <a:rPr lang="en-US" sz="1000" u="sng" dirty="0" smtClean="0">
                <a:solidFill>
                  <a:srgbClr val="000000"/>
                </a:solidFill>
              </a:rPr>
              <a:t>Statistical post-editing</a:t>
            </a:r>
            <a:r>
              <a:rPr lang="en-US" sz="1000" dirty="0" smtClean="0">
                <a:solidFill>
                  <a:srgbClr val="000000"/>
                </a:solidFill>
              </a:rPr>
              <a:t>, Moses-based</a:t>
            </a:r>
          </a:p>
          <a:p>
            <a:pPr lvl="2"/>
            <a:r>
              <a:rPr lang="en-US" sz="1000" dirty="0" smtClean="0">
                <a:solidFill>
                  <a:srgbClr val="000000"/>
                </a:solidFill>
              </a:rPr>
              <a:t>Trained with external data (News Commentary)</a:t>
            </a:r>
          </a:p>
          <a:p>
            <a:pPr lvl="1"/>
            <a:r>
              <a:rPr lang="en-US" sz="1000" dirty="0" smtClean="0">
                <a:solidFill>
                  <a:srgbClr val="000000"/>
                </a:solidFill>
              </a:rPr>
              <a:t>Sentence-level classifiers to chose between MT and APE output</a:t>
            </a:r>
          </a:p>
          <a:p>
            <a:pPr lvl="2"/>
            <a:r>
              <a:rPr lang="en-US" sz="1000" dirty="0" smtClean="0">
                <a:solidFill>
                  <a:srgbClr val="000000"/>
                </a:solidFill>
              </a:rPr>
              <a:t>SVM-based HTER predictor</a:t>
            </a:r>
          </a:p>
          <a:p>
            <a:pPr lvl="2"/>
            <a:r>
              <a:rPr lang="en-US" sz="1000" dirty="0" smtClean="0">
                <a:solidFill>
                  <a:srgbClr val="000000"/>
                </a:solidFill>
              </a:rPr>
              <a:t>RNN-based to label each word as </a:t>
            </a:r>
            <a:r>
              <a:rPr lang="en-US" sz="1000" i="1" dirty="0" smtClean="0">
                <a:solidFill>
                  <a:srgbClr val="000000"/>
                </a:solidFill>
              </a:rPr>
              <a:t>good</a:t>
            </a:r>
            <a:r>
              <a:rPr lang="en-US" sz="1000" dirty="0" smtClean="0">
                <a:solidFill>
                  <a:srgbClr val="000000"/>
                </a:solidFill>
              </a:rPr>
              <a:t> or </a:t>
            </a:r>
            <a:r>
              <a:rPr lang="en-US" sz="1000" i="1" dirty="0" smtClean="0">
                <a:solidFill>
                  <a:srgbClr val="000000"/>
                </a:solidFill>
              </a:rPr>
              <a:t>bad</a:t>
            </a:r>
            <a:r>
              <a:rPr lang="en-US" sz="1000" dirty="0" smtClean="0">
                <a:solidFill>
                  <a:srgbClr val="000000"/>
                </a:solidFill>
              </a:rPr>
              <a:t> </a:t>
            </a:r>
            <a:endParaRPr lang="en-US" sz="1000" b="1" dirty="0" smtClean="0">
              <a:solidFill>
                <a:srgbClr val="000000"/>
              </a:solidFill>
              <a:sym typeface="Wingding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000" b="1" kern="1200" dirty="0" smtClean="0">
                <a:solidFill>
                  <a:schemeClr val="tx1"/>
                </a:solidFill>
                <a:latin typeface="+mn-lt"/>
                <a:ea typeface="+mn-ea"/>
                <a:cs typeface="+mn-cs"/>
              </a:rPr>
              <a:t>FBK</a:t>
            </a:r>
          </a:p>
          <a:p>
            <a:pPr marL="0" marR="0" indent="0" algn="l" defTabSz="457200" rtl="0" eaLnBrk="1" fontAlgn="auto" latinLnBrk="0" hangingPunct="1">
              <a:lnSpc>
                <a:spcPct val="100000"/>
              </a:lnSpc>
              <a:spcBef>
                <a:spcPts val="0"/>
              </a:spcBef>
              <a:spcAft>
                <a:spcPts val="0"/>
              </a:spcAft>
              <a:buClrTx/>
              <a:buSzTx/>
              <a:buFontTx/>
              <a:buNone/>
              <a:tabLst/>
              <a:defRPr/>
            </a:pPr>
            <a:r>
              <a:rPr lang="en-US" sz="1000" kern="1200" dirty="0" smtClean="0">
                <a:solidFill>
                  <a:schemeClr val="tx1"/>
                </a:solidFill>
                <a:latin typeface="+mn-lt"/>
                <a:ea typeface="+mn-ea"/>
                <a:cs typeface="+mn-cs"/>
              </a:rPr>
              <a:t>PT</a:t>
            </a:r>
            <a:r>
              <a:rPr lang="en-US" sz="1000" kern="1200" baseline="0" dirty="0" smtClean="0">
                <a:solidFill>
                  <a:schemeClr val="tx1"/>
                </a:solidFill>
                <a:latin typeface="+mn-lt"/>
                <a:ea typeface="+mn-ea"/>
                <a:cs typeface="+mn-cs"/>
              </a:rPr>
              <a:t> PRUNING WITH </a:t>
            </a:r>
            <a:r>
              <a:rPr lang="en-US" sz="1000" kern="1200" dirty="0" smtClean="0">
                <a:solidFill>
                  <a:schemeClr val="tx1"/>
                </a:solidFill>
                <a:latin typeface="+mn-lt"/>
                <a:ea typeface="+mn-ea"/>
                <a:cs typeface="+mn-cs"/>
              </a:rPr>
              <a:t>NEG-IMPACT </a:t>
            </a:r>
          </a:p>
          <a:p>
            <a:pPr marL="0" marR="0" indent="0" algn="l" defTabSz="457200" rtl="0" eaLnBrk="1" fontAlgn="auto" latinLnBrk="0" hangingPunct="1">
              <a:lnSpc>
                <a:spcPct val="100000"/>
              </a:lnSpc>
              <a:spcBef>
                <a:spcPts val="0"/>
              </a:spcBef>
              <a:spcAft>
                <a:spcPts val="0"/>
              </a:spcAft>
              <a:buClrTx/>
              <a:buSzTx/>
              <a:buFontTx/>
              <a:buNone/>
              <a:tabLst/>
              <a:defRPr/>
            </a:pPr>
            <a:r>
              <a:rPr sz="1000" kern="1200" dirty="0" smtClean="0">
                <a:solidFill>
                  <a:schemeClr val="tx1"/>
                </a:solidFill>
                <a:latin typeface="+mn-lt"/>
                <a:ea typeface="+mn-ea"/>
                <a:cs typeface="+mn-cs"/>
              </a:rPr>
              <a:t>For each translation option in the phrase table, all the parallel sentences are retrieved from the training set such that the source phrase of the translation option is present in the source sentence of the parallel corpus. We then substitute the target phrase of the translation option in the source sentence of the parallel corpus and then compute the TER score wrt. the corresponding target sentence. If TER increases then we increment the </a:t>
            </a:r>
            <a:r>
              <a:rPr sz="1000" i="1" kern="1200" dirty="0" smtClean="0">
                <a:solidFill>
                  <a:schemeClr val="tx1"/>
                </a:solidFill>
                <a:latin typeface="+mn-lt"/>
                <a:ea typeface="+mn-ea"/>
                <a:cs typeface="+mn-cs"/>
              </a:rPr>
              <a:t>neg-count </a:t>
            </a:r>
            <a:r>
              <a:rPr sz="1000" kern="1200" dirty="0" smtClean="0">
                <a:solidFill>
                  <a:schemeClr val="tx1"/>
                </a:solidFill>
                <a:latin typeface="+mn-lt"/>
                <a:ea typeface="+mn-ea"/>
                <a:cs typeface="+mn-cs"/>
              </a:rPr>
              <a:t>by 1, and if TER decreases we increment the </a:t>
            </a:r>
            <a:r>
              <a:rPr sz="1000" i="1" kern="1200" dirty="0" smtClean="0">
                <a:solidFill>
                  <a:schemeClr val="tx1"/>
                </a:solidFill>
                <a:latin typeface="+mn-lt"/>
                <a:ea typeface="+mn-ea"/>
                <a:cs typeface="+mn-cs"/>
              </a:rPr>
              <a:t>pos-count </a:t>
            </a:r>
            <a:r>
              <a:rPr sz="1000" kern="1200" dirty="0" smtClean="0">
                <a:solidFill>
                  <a:schemeClr val="tx1"/>
                </a:solidFill>
                <a:latin typeface="+mn-lt"/>
                <a:ea typeface="+mn-ea"/>
                <a:cs typeface="+mn-cs"/>
              </a:rPr>
              <a:t>by 1.</a:t>
            </a:r>
            <a:endParaRPr lang="en-US" sz="10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000" kern="1200" dirty="0" smtClean="0">
                <a:solidFill>
                  <a:schemeClr val="tx1"/>
                </a:solidFill>
                <a:latin typeface="+mn-lt"/>
                <a:ea typeface="+mn-ea"/>
                <a:cs typeface="+mn-cs"/>
              </a:rPr>
              <a:t>DENSE FEATURES</a:t>
            </a:r>
          </a:p>
          <a:p>
            <a:pPr marL="0" marR="0" indent="0" algn="l" defTabSz="457200" rtl="0" eaLnBrk="1" fontAlgn="auto" latinLnBrk="0" hangingPunct="1">
              <a:lnSpc>
                <a:spcPct val="100000"/>
              </a:lnSpc>
              <a:spcBef>
                <a:spcPts val="0"/>
              </a:spcBef>
              <a:spcAft>
                <a:spcPts val="0"/>
              </a:spcAft>
              <a:buClrTx/>
              <a:buSzTx/>
              <a:buFontTx/>
              <a:buChar char="-"/>
              <a:tabLst/>
              <a:defRPr/>
            </a:pPr>
            <a:r>
              <a:rPr sz="1000" b="0" kern="1200" dirty="0" smtClean="0">
                <a:solidFill>
                  <a:schemeClr val="tx1"/>
                </a:solidFill>
                <a:latin typeface="+mn-lt"/>
                <a:ea typeface="+mn-ea"/>
                <a:cs typeface="+mn-cs"/>
              </a:rPr>
              <a:t>Similarity (</a:t>
            </a:r>
            <a:r>
              <a:rPr sz="1000" kern="1200" dirty="0" smtClean="0">
                <a:solidFill>
                  <a:schemeClr val="tx1"/>
                </a:solidFill>
                <a:latin typeface="+mn-lt"/>
                <a:ea typeface="+mn-ea"/>
                <a:cs typeface="+mn-cs"/>
              </a:rPr>
              <a:t>f1</a:t>
            </a:r>
            <a:r>
              <a:rPr sz="1000" b="0" kern="1200" dirty="0" smtClean="0">
                <a:solidFill>
                  <a:schemeClr val="tx1"/>
                </a:solidFill>
                <a:latin typeface="+mn-lt"/>
                <a:ea typeface="+mn-ea"/>
                <a:cs typeface="+mn-cs"/>
              </a:rPr>
              <a:t>)</a:t>
            </a:r>
            <a:r>
              <a:rPr lang="en-US" sz="1000" b="0" kern="1200" baseline="0" dirty="0" smtClean="0">
                <a:solidFill>
                  <a:schemeClr val="tx1"/>
                </a:solidFill>
                <a:latin typeface="+mn-lt"/>
                <a:ea typeface="+mn-ea"/>
                <a:cs typeface="+mn-cs"/>
              </a:rPr>
              <a:t>: </a:t>
            </a:r>
            <a:r>
              <a:rPr sz="1000" kern="1200" dirty="0" smtClean="0">
                <a:solidFill>
                  <a:schemeClr val="tx1"/>
                </a:solidFill>
                <a:latin typeface="+mn-lt"/>
                <a:ea typeface="+mn-ea"/>
                <a:cs typeface="+mn-cs"/>
              </a:rPr>
              <a:t>similarity between the source and target phrase of the translation options. </a:t>
            </a:r>
            <a:endParaRPr lang="en-US" sz="10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Char char="-"/>
              <a:tabLst/>
              <a:defRPr/>
            </a:pPr>
            <a:endParaRPr lang="en-US" sz="1000" b="0" kern="1200" baseline="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Char char="-"/>
              <a:tabLst/>
              <a:defRPr/>
            </a:pPr>
            <a:r>
              <a:rPr sz="1000" b="0" kern="1200" dirty="0" smtClean="0">
                <a:solidFill>
                  <a:schemeClr val="tx1"/>
                </a:solidFill>
                <a:latin typeface="+mn-lt"/>
                <a:ea typeface="+mn-ea"/>
                <a:cs typeface="+mn-cs"/>
              </a:rPr>
              <a:t>Reliability (</a:t>
            </a:r>
            <a:r>
              <a:rPr sz="1000" kern="1200" dirty="0" smtClean="0">
                <a:solidFill>
                  <a:schemeClr val="tx1"/>
                </a:solidFill>
                <a:latin typeface="+mn-lt"/>
                <a:ea typeface="+mn-ea"/>
                <a:cs typeface="+mn-cs"/>
              </a:rPr>
              <a:t>f2.1 </a:t>
            </a:r>
            <a:r>
              <a:rPr sz="1000" b="0" kern="1200" dirty="0" smtClean="0">
                <a:solidFill>
                  <a:schemeClr val="tx1"/>
                </a:solidFill>
                <a:latin typeface="+mn-lt"/>
                <a:ea typeface="+mn-ea"/>
                <a:cs typeface="+mn-cs"/>
              </a:rPr>
              <a:t>and </a:t>
            </a:r>
            <a:r>
              <a:rPr sz="1000" kern="1200" dirty="0" smtClean="0">
                <a:solidFill>
                  <a:schemeClr val="tx1"/>
                </a:solidFill>
                <a:latin typeface="+mn-lt"/>
                <a:ea typeface="+mn-ea"/>
                <a:cs typeface="+mn-cs"/>
              </a:rPr>
              <a:t>f2.2</a:t>
            </a:r>
            <a:r>
              <a:rPr sz="1000" b="0" kern="1200" dirty="0" smtClean="0">
                <a:solidFill>
                  <a:schemeClr val="tx1"/>
                </a:solidFill>
                <a:latin typeface="+mn-lt"/>
                <a:ea typeface="+mn-ea"/>
                <a:cs typeface="+mn-cs"/>
              </a:rPr>
              <a:t>) :</a:t>
            </a:r>
            <a:r>
              <a:rPr sz="1000" kern="1200" dirty="0" smtClean="0">
                <a:solidFill>
                  <a:schemeClr val="tx1"/>
                </a:solidFill>
                <a:latin typeface="+mn-lt"/>
                <a:ea typeface="+mn-ea"/>
                <a:cs typeface="+mn-cs"/>
              </a:rPr>
              <a:t>statistics of the quality (in terms of HTER) of the parallel sentences used to learn that particular translation option. Better the quality, higher the likelihood to learn reliable rules. </a:t>
            </a:r>
            <a:r>
              <a:rPr lang="en-US" sz="1000" b="0" kern="1200" baseline="0" dirty="0" smtClean="0">
                <a:solidFill>
                  <a:schemeClr val="tx1"/>
                </a:solidFill>
                <a:latin typeface="+mn-lt"/>
                <a:ea typeface="+mn-ea"/>
                <a:cs typeface="+mn-cs"/>
              </a:rPr>
              <a:t> </a:t>
            </a:r>
            <a:r>
              <a:rPr sz="1000" kern="1200" dirty="0" smtClean="0">
                <a:solidFill>
                  <a:schemeClr val="tx1"/>
                </a:solidFill>
                <a:latin typeface="+mn-lt"/>
                <a:ea typeface="+mn-ea"/>
                <a:cs typeface="+mn-cs"/>
              </a:rPr>
              <a:t> </a:t>
            </a:r>
            <a:endParaRPr sz="1000" dirty="0" smtClean="0"/>
          </a:p>
          <a:p>
            <a:endParaRPr lang="en-US" sz="10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smtClean="0"/>
              <a:t>- pos-impact:</a:t>
            </a:r>
            <a:r>
              <a:rPr lang="en-US" sz="1000" baseline="0" dirty="0" smtClean="0"/>
              <a:t> </a:t>
            </a:r>
            <a:r>
              <a:rPr sz="1000" kern="1200" dirty="0" smtClean="0">
                <a:solidFill>
                  <a:schemeClr val="tx1"/>
                </a:solidFill>
                <a:latin typeface="+mn-lt"/>
                <a:ea typeface="+mn-ea"/>
                <a:cs typeface="+mn-cs"/>
              </a:rPr>
              <a:t>to measure the positive impact of a translation option over the training set. Higher the positive impact, higher is its usefulness. </a:t>
            </a:r>
            <a:endParaRPr sz="1000" dirty="0" smtClean="0"/>
          </a:p>
          <a:p>
            <a:endParaRPr lang="en-US" sz="1000" dirty="0"/>
          </a:p>
        </p:txBody>
      </p:sp>
      <p:sp>
        <p:nvSpPr>
          <p:cNvPr id="4" name="Slide Number Placeholder 3"/>
          <p:cNvSpPr>
            <a:spLocks noGrp="1"/>
          </p:cNvSpPr>
          <p:nvPr>
            <p:ph type="sldNum" sz="quarter" idx="10"/>
          </p:nvPr>
        </p:nvSpPr>
        <p:spPr/>
        <p:txBody>
          <a:bodyPr/>
          <a:lstStyle/>
          <a:p>
            <a:fld id="{C0F4064D-D1C3-CC40-A0A2-280D3E5A9F16}"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Main titl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26835"/>
            <a:ext cx="7772400" cy="1784691"/>
          </a:xfrm>
        </p:spPr>
        <p:txBody>
          <a:bodyPr>
            <a:normAutofit/>
          </a:bodyPr>
          <a:lstStyle>
            <a:lvl1pPr algn="ctr">
              <a:defRPr sz="4000" b="1">
                <a:solidFill>
                  <a:schemeClr val="tx1">
                    <a:lumMod val="85000"/>
                    <a:lumOff val="15000"/>
                  </a:schemeClr>
                </a:solidFill>
                <a:latin typeface="Helvetica"/>
                <a:cs typeface="Helvetica"/>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4401640"/>
            <a:ext cx="6400800" cy="1307359"/>
          </a:xfrm>
        </p:spPr>
        <p:txBody>
          <a:bodyPr>
            <a:normAutofit/>
          </a:bodyPr>
          <a:lstStyle>
            <a:lvl1pPr marL="0" indent="0" algn="ctr">
              <a:buNone/>
              <a:defRPr sz="2800">
                <a:solidFill>
                  <a:schemeClr val="tx1">
                    <a:lumMod val="85000"/>
                    <a:lumOff val="15000"/>
                  </a:schemeClr>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3739295"/>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ubtitle">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262626"/>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660185"/>
            <a:ext cx="7772400" cy="137808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72717668"/>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783"/>
            <a:ext cx="8229600" cy="5245217"/>
          </a:xfrm>
        </p:spPr>
        <p:txBody>
          <a:bodyPr lIns="0" rIns="0"/>
          <a:lstStyle>
            <a:lvl1pPr>
              <a:defRPr>
                <a:solidFill>
                  <a:schemeClr val="tx1">
                    <a:lumMod val="85000"/>
                    <a:lumOff val="15000"/>
                  </a:schemeClr>
                </a:solidFill>
                <a:latin typeface="Helvetica"/>
                <a:cs typeface="Helvetica"/>
              </a:defRPr>
            </a:lvl1pPr>
            <a:lvl2pPr>
              <a:defRPr>
                <a:solidFill>
                  <a:schemeClr val="tx1">
                    <a:lumMod val="85000"/>
                    <a:lumOff val="15000"/>
                  </a:schemeClr>
                </a:solidFill>
                <a:latin typeface="Helvetica"/>
                <a:cs typeface="Helvetica"/>
              </a:defRPr>
            </a:lvl2pPr>
            <a:lvl3pPr>
              <a:defRPr>
                <a:solidFill>
                  <a:schemeClr val="tx1">
                    <a:lumMod val="85000"/>
                    <a:lumOff val="15000"/>
                  </a:schemeClr>
                </a:solidFill>
                <a:latin typeface="Helvetica"/>
                <a:cs typeface="Helvetica"/>
              </a:defRPr>
            </a:lvl3pPr>
            <a:lvl4pPr>
              <a:defRPr>
                <a:solidFill>
                  <a:schemeClr val="tx1">
                    <a:lumMod val="85000"/>
                    <a:lumOff val="15000"/>
                  </a:schemeClr>
                </a:solidFill>
                <a:latin typeface="Helvetica"/>
                <a:cs typeface="Helvetica"/>
              </a:defRPr>
            </a:lvl4pPr>
            <a:lvl5pPr>
              <a:defRPr>
                <a:solidFill>
                  <a:schemeClr val="tx1">
                    <a:lumMod val="85000"/>
                    <a:lumOff val="15000"/>
                  </a:schemeClr>
                </a:solidFill>
                <a:latin typeface="Helvetica"/>
                <a:cs typeface="Helvetica"/>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itle 1"/>
          <p:cNvSpPr>
            <a:spLocks noGrp="1"/>
          </p:cNvSpPr>
          <p:nvPr>
            <p:ph type="title"/>
          </p:nvPr>
        </p:nvSpPr>
        <p:spPr>
          <a:xfrm>
            <a:off x="457200" y="210312"/>
            <a:ext cx="7059168" cy="612648"/>
          </a:xfrm>
        </p:spPr>
        <p:txBody>
          <a:bodyPr/>
          <a:lstStyle/>
          <a:p>
            <a:r>
              <a:rPr lang="en-US" dirty="0" smtClean="0"/>
              <a:t>Click to edit Master title style</a:t>
            </a:r>
            <a:endParaRPr lang="en-US" dirty="0"/>
          </a:p>
        </p:txBody>
      </p:sp>
      <p:sp>
        <p:nvSpPr>
          <p:cNvPr id="10" name="Slide Number Placeholder 21"/>
          <p:cNvSpPr>
            <a:spLocks noGrp="1"/>
          </p:cNvSpPr>
          <p:nvPr>
            <p:ph type="sldNum" sz="quarter" idx="4"/>
          </p:nvPr>
        </p:nvSpPr>
        <p:spPr>
          <a:xfrm>
            <a:off x="8144360" y="6542818"/>
            <a:ext cx="542440" cy="218983"/>
          </a:xfrm>
          <a:prstGeom prst="rect">
            <a:avLst/>
          </a:prstGeom>
        </p:spPr>
        <p:txBody>
          <a:bodyPr vert="horz" lIns="91440" tIns="45720" rIns="91440" bIns="45720" rtlCol="0" anchor="ctr"/>
          <a:lstStyle>
            <a:lvl1pPr algn="r">
              <a:defRPr sz="1200">
                <a:solidFill>
                  <a:schemeClr val="tx1">
                    <a:tint val="75000"/>
                  </a:schemeClr>
                </a:solidFill>
                <a:latin typeface="Helvetica"/>
                <a:cs typeface="Helvetica"/>
              </a:defRPr>
            </a:lvl1pPr>
          </a:lstStyle>
          <a:p>
            <a:fld id="{0901C6AE-40D1-8944-B55E-3AEEA11EF2FE}" type="slidenum">
              <a:rPr lang="en-US" smtClean="0"/>
              <a:pPr/>
              <a:t>‹#›</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18269265"/>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36870"/>
            <a:ext cx="4038600" cy="5223130"/>
          </a:xfrm>
        </p:spPr>
        <p:txBody>
          <a:bodyPr lIns="0" rIns="0">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36870"/>
            <a:ext cx="4038600" cy="5223130"/>
          </a:xfrm>
        </p:spPr>
        <p:txBody>
          <a:bodyPr lIns="0" rIns="0">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Title 1"/>
          <p:cNvSpPr txBox="1">
            <a:spLocks/>
          </p:cNvSpPr>
          <p:nvPr userDrawn="1"/>
        </p:nvSpPr>
        <p:spPr>
          <a:xfrm>
            <a:off x="457200" y="210312"/>
            <a:ext cx="7059168" cy="612648"/>
          </a:xfrm>
          <a:prstGeom prst="rect">
            <a:avLst/>
          </a:prstGeom>
        </p:spPr>
        <p:txBody>
          <a:bodyPr vert="horz" lIns="0" tIns="45720" rIns="0" bIns="45720" rtlCol="0" anchor="ctr">
            <a:noAutofit/>
          </a:bodyPr>
          <a:lstStyle>
            <a:lvl1pPr algn="l" defTabSz="457200" rtl="0" eaLnBrk="1" latinLnBrk="0" hangingPunct="1">
              <a:spcBef>
                <a:spcPct val="0"/>
              </a:spcBef>
              <a:buNone/>
              <a:defRPr sz="2400" b="1" kern="1200">
                <a:solidFill>
                  <a:srgbClr val="710200"/>
                </a:solidFill>
                <a:latin typeface="Helvetica"/>
                <a:ea typeface="+mj-ea"/>
                <a:cs typeface="+mj-cs"/>
              </a:defRPr>
            </a:lvl1pPr>
          </a:lstStyle>
          <a:p>
            <a:r>
              <a:rPr lang="en-US" sz="2600" dirty="0" smtClean="0">
                <a:solidFill>
                  <a:schemeClr val="tx1">
                    <a:lumMod val="85000"/>
                    <a:lumOff val="15000"/>
                  </a:schemeClr>
                </a:solidFill>
              </a:rPr>
              <a:t>Click to edit Master title style</a:t>
            </a:r>
            <a:endParaRPr lang="en-US" sz="2600" dirty="0">
              <a:solidFill>
                <a:schemeClr val="tx1">
                  <a:lumMod val="85000"/>
                  <a:lumOff val="15000"/>
                </a:schemeClr>
              </a:solidFill>
            </a:endParaRPr>
          </a:p>
        </p:txBody>
      </p:sp>
      <p:sp>
        <p:nvSpPr>
          <p:cNvPr id="14" name="Slide Number Placeholder 21"/>
          <p:cNvSpPr>
            <a:spLocks noGrp="1"/>
          </p:cNvSpPr>
          <p:nvPr>
            <p:ph type="sldNum" sz="quarter" idx="4"/>
          </p:nvPr>
        </p:nvSpPr>
        <p:spPr>
          <a:xfrm>
            <a:off x="8144360" y="6542818"/>
            <a:ext cx="542440" cy="218983"/>
          </a:xfrm>
          <a:prstGeom prst="rect">
            <a:avLst/>
          </a:prstGeom>
        </p:spPr>
        <p:txBody>
          <a:bodyPr vert="horz" lIns="91440" tIns="45720" rIns="91440" bIns="45720" rtlCol="0" anchor="ctr"/>
          <a:lstStyle>
            <a:lvl1pPr algn="r">
              <a:defRPr sz="1200">
                <a:solidFill>
                  <a:schemeClr val="tx1">
                    <a:tint val="75000"/>
                  </a:schemeClr>
                </a:solidFill>
                <a:latin typeface="Helvetica"/>
                <a:cs typeface="Helvetica"/>
              </a:defRPr>
            </a:lvl1pPr>
          </a:lstStyle>
          <a:p>
            <a:fld id="{0901C6AE-40D1-8944-B55E-3AEEA11EF2FE}" type="slidenum">
              <a:rPr lang="en-US" smtClean="0"/>
              <a:pPr/>
              <a:t>‹#›</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13198630"/>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36544"/>
            <a:ext cx="4040188" cy="639762"/>
          </a:xfrm>
        </p:spPr>
        <p:txBody>
          <a:bodyPr anchor="t">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876305"/>
            <a:ext cx="4040188" cy="457449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236544"/>
            <a:ext cx="4041775" cy="639762"/>
          </a:xfrm>
        </p:spPr>
        <p:txBody>
          <a:bodyPr anchor="t">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876305"/>
            <a:ext cx="4041775" cy="457449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Title 1"/>
          <p:cNvSpPr txBox="1">
            <a:spLocks/>
          </p:cNvSpPr>
          <p:nvPr userDrawn="1"/>
        </p:nvSpPr>
        <p:spPr>
          <a:xfrm>
            <a:off x="457200" y="210312"/>
            <a:ext cx="7059168" cy="612648"/>
          </a:xfrm>
          <a:prstGeom prst="rect">
            <a:avLst/>
          </a:prstGeom>
        </p:spPr>
        <p:txBody>
          <a:bodyPr vert="horz" lIns="0" tIns="45720" rIns="0" bIns="45720" rtlCol="0" anchor="ctr">
            <a:noAutofit/>
          </a:bodyPr>
          <a:lstStyle>
            <a:lvl1pPr algn="l" defTabSz="457200" rtl="0" eaLnBrk="1" latinLnBrk="0" hangingPunct="1">
              <a:spcBef>
                <a:spcPct val="0"/>
              </a:spcBef>
              <a:buNone/>
              <a:defRPr sz="2400" b="1" kern="1200">
                <a:solidFill>
                  <a:srgbClr val="710200"/>
                </a:solidFill>
                <a:latin typeface="Helvetica"/>
                <a:ea typeface="+mj-ea"/>
                <a:cs typeface="+mj-cs"/>
              </a:defRPr>
            </a:lvl1pPr>
          </a:lstStyle>
          <a:p>
            <a:r>
              <a:rPr lang="en-US" sz="2600" dirty="0" smtClean="0">
                <a:solidFill>
                  <a:srgbClr val="262626"/>
                </a:solidFill>
              </a:rPr>
              <a:t>Click to edit Master title style</a:t>
            </a:r>
            <a:endParaRPr lang="en-US" sz="2600" dirty="0">
              <a:solidFill>
                <a:srgbClr val="262626"/>
              </a:solidFill>
            </a:endParaRPr>
          </a:p>
        </p:txBody>
      </p:sp>
      <p:sp>
        <p:nvSpPr>
          <p:cNvPr id="13" name="Slide Number Placeholder 21"/>
          <p:cNvSpPr>
            <a:spLocks noGrp="1"/>
          </p:cNvSpPr>
          <p:nvPr>
            <p:ph type="sldNum" sz="quarter" idx="10"/>
          </p:nvPr>
        </p:nvSpPr>
        <p:spPr>
          <a:xfrm>
            <a:off x="8144360" y="6542818"/>
            <a:ext cx="542440" cy="218983"/>
          </a:xfrm>
          <a:prstGeom prst="rect">
            <a:avLst/>
          </a:prstGeom>
        </p:spPr>
        <p:txBody>
          <a:bodyPr vert="horz" lIns="91440" tIns="45720" rIns="91440" bIns="45720" rtlCol="0" anchor="ctr"/>
          <a:lstStyle>
            <a:lvl1pPr algn="r">
              <a:defRPr sz="1200">
                <a:solidFill>
                  <a:schemeClr val="tx1">
                    <a:tint val="75000"/>
                  </a:schemeClr>
                </a:solidFill>
                <a:latin typeface="Helvetica"/>
                <a:cs typeface="Helvetica"/>
              </a:defRPr>
            </a:lvl1pPr>
          </a:lstStyle>
          <a:p>
            <a:fld id="{0901C6AE-40D1-8944-B55E-3AEEA11EF2FE}" type="slidenum">
              <a:rPr lang="en-US" smtClean="0"/>
              <a:pPr/>
              <a:t>‹#›</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64570484"/>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Only">
    <p:spTree>
      <p:nvGrpSpPr>
        <p:cNvPr id="1" name=""/>
        <p:cNvGrpSpPr/>
        <p:nvPr/>
      </p:nvGrpSpPr>
      <p:grpSpPr>
        <a:xfrm>
          <a:off x="0" y="0"/>
          <a:ext cx="0" cy="0"/>
          <a:chOff x="0" y="0"/>
          <a:chExt cx="0" cy="0"/>
        </a:xfrm>
      </p:grpSpPr>
      <p:sp>
        <p:nvSpPr>
          <p:cNvPr id="12" name="Rectangle 11"/>
          <p:cNvSpPr/>
          <p:nvPr userDrawn="1"/>
        </p:nvSpPr>
        <p:spPr>
          <a:xfrm>
            <a:off x="0" y="6132271"/>
            <a:ext cx="9144000" cy="725729"/>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effectLst/>
            </a:endParaRPr>
          </a:p>
        </p:txBody>
      </p:sp>
      <p:sp>
        <p:nvSpPr>
          <p:cNvPr id="15" name="Title 1"/>
          <p:cNvSpPr txBox="1">
            <a:spLocks/>
          </p:cNvSpPr>
          <p:nvPr userDrawn="1"/>
        </p:nvSpPr>
        <p:spPr>
          <a:xfrm>
            <a:off x="457200" y="210312"/>
            <a:ext cx="7059168" cy="612648"/>
          </a:xfrm>
          <a:prstGeom prst="rect">
            <a:avLst/>
          </a:prstGeom>
        </p:spPr>
        <p:txBody>
          <a:bodyPr vert="horz" lIns="0" tIns="45720" rIns="0" bIns="45720" rtlCol="0" anchor="ctr">
            <a:noAutofit/>
          </a:bodyPr>
          <a:lstStyle>
            <a:lvl1pPr algn="l" defTabSz="457200" rtl="0" eaLnBrk="1" latinLnBrk="0" hangingPunct="1">
              <a:spcBef>
                <a:spcPct val="0"/>
              </a:spcBef>
              <a:buNone/>
              <a:defRPr sz="2400" b="1" kern="1200">
                <a:solidFill>
                  <a:srgbClr val="710200"/>
                </a:solidFill>
                <a:latin typeface="Helvetica"/>
                <a:ea typeface="+mj-ea"/>
                <a:cs typeface="+mj-cs"/>
              </a:defRPr>
            </a:lvl1pPr>
          </a:lstStyle>
          <a:p>
            <a:r>
              <a:rPr lang="en-US" sz="2600" dirty="0" smtClean="0"/>
              <a:t>Click to edit Master title style</a:t>
            </a:r>
            <a:endParaRPr lang="en-US" sz="26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188442613"/>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1"/>
          <p:cNvSpPr/>
          <p:nvPr userDrawn="1"/>
        </p:nvSpPr>
        <p:spPr>
          <a:xfrm>
            <a:off x="0" y="6132271"/>
            <a:ext cx="9144000" cy="725729"/>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effectLst/>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932005630"/>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1_Blank">
    <p:spTree>
      <p:nvGrpSpPr>
        <p:cNvPr id="1" name=""/>
        <p:cNvGrpSpPr/>
        <p:nvPr/>
      </p:nvGrpSpPr>
      <p:grpSpPr>
        <a:xfrm>
          <a:off x="0" y="0"/>
          <a:ext cx="0" cy="0"/>
          <a:chOff x="0" y="0"/>
          <a:chExt cx="0" cy="0"/>
        </a:xfrm>
      </p:grpSpPr>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147619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8057"/>
            <a:ext cx="7052176" cy="609160"/>
          </a:xfrm>
          <a:prstGeom prst="rect">
            <a:avLst/>
          </a:prstGeom>
        </p:spPr>
        <p:txBody>
          <a:bodyPr vert="horz" lIns="0" tIns="45720" rIns="0" bIns="45720" rtlCol="0" anchor="ctr">
            <a:noAutofit/>
          </a:bodyPr>
          <a:lstStyle/>
          <a:p>
            <a:r>
              <a:rPr lang="en-US" noProof="0" dirty="0" smtClean="0"/>
              <a:t>Click to edit Master title style</a:t>
            </a:r>
            <a:endParaRPr lang="en-US" noProof="0" dirty="0"/>
          </a:p>
        </p:txBody>
      </p:sp>
      <p:sp>
        <p:nvSpPr>
          <p:cNvPr id="3" name="Text Placeholder 2"/>
          <p:cNvSpPr>
            <a:spLocks noGrp="1"/>
          </p:cNvSpPr>
          <p:nvPr>
            <p:ph type="body" idx="1"/>
          </p:nvPr>
        </p:nvSpPr>
        <p:spPr>
          <a:xfrm>
            <a:off x="457200" y="1225826"/>
            <a:ext cx="8229600" cy="5224974"/>
          </a:xfrm>
          <a:prstGeom prst="rect">
            <a:avLst/>
          </a:prstGeom>
        </p:spPr>
        <p:txBody>
          <a:bodyPr vert="horz" lIns="0" tIns="45720" rIns="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22" name="Slide Number Placeholder 21"/>
          <p:cNvSpPr>
            <a:spLocks noGrp="1"/>
          </p:cNvSpPr>
          <p:nvPr userDrawn="1">
            <p:ph type="sldNum" sz="quarter" idx="4"/>
          </p:nvPr>
        </p:nvSpPr>
        <p:spPr>
          <a:xfrm>
            <a:off x="8144360" y="6542818"/>
            <a:ext cx="542440" cy="218983"/>
          </a:xfrm>
          <a:prstGeom prst="rect">
            <a:avLst/>
          </a:prstGeom>
        </p:spPr>
        <p:txBody>
          <a:bodyPr vert="horz" lIns="91440" tIns="45720" rIns="91440" bIns="45720" rtlCol="0" anchor="ctr"/>
          <a:lstStyle>
            <a:lvl1pPr algn="r">
              <a:defRPr sz="1200">
                <a:solidFill>
                  <a:schemeClr val="tx1">
                    <a:tint val="75000"/>
                  </a:schemeClr>
                </a:solidFill>
                <a:latin typeface="Helvetica"/>
                <a:cs typeface="Helvetica"/>
              </a:defRPr>
            </a:lvl1pPr>
          </a:lstStyle>
          <a:p>
            <a:fld id="{0901C6AE-40D1-8944-B55E-3AEEA11EF2FE}" type="slidenum">
              <a:rPr lang="en-US" noProof="0" smtClean="0"/>
              <a:pPr/>
              <a:t>‹#›</a:t>
            </a:fld>
            <a:endParaRPr lang="en-US" noProof="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039391015"/>
      </p:ext>
    </p:extLst>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Lst>
  <p:hf sldNum="0" hdr="0" ftr="0" dt="0"/>
  <p:txStyles>
    <p:titleStyle>
      <a:lvl1pPr algn="l" defTabSz="457200" rtl="0" eaLnBrk="1" latinLnBrk="0" hangingPunct="1">
        <a:spcBef>
          <a:spcPct val="0"/>
        </a:spcBef>
        <a:buNone/>
        <a:defRPr sz="3000" b="1" kern="1200">
          <a:solidFill>
            <a:schemeClr val="tx1">
              <a:lumMod val="85000"/>
              <a:lumOff val="15000"/>
            </a:schemeClr>
          </a:solidFill>
          <a:latin typeface="Helvetica"/>
          <a:ea typeface="+mj-ea"/>
          <a:cs typeface="+mj-cs"/>
        </a:defRPr>
      </a:lvl1pPr>
    </p:titleStyle>
    <p:bodyStyle>
      <a:lvl1pPr marL="342900" indent="-342900" algn="l" defTabSz="457200" rtl="0" eaLnBrk="1" latinLnBrk="0" hangingPunct="1">
        <a:spcBef>
          <a:spcPct val="20000"/>
        </a:spcBef>
        <a:buFont typeface="Arial"/>
        <a:buChar char="•"/>
        <a:defRPr sz="2400" kern="1200">
          <a:solidFill>
            <a:schemeClr val="tx1">
              <a:lumMod val="85000"/>
              <a:lumOff val="15000"/>
            </a:schemeClr>
          </a:solidFill>
          <a:latin typeface="Helvetica"/>
          <a:ea typeface="+mn-ea"/>
          <a:cs typeface="Helvetica"/>
        </a:defRPr>
      </a:lvl1pPr>
      <a:lvl2pPr marL="742950" indent="-285750" algn="l" defTabSz="457200" rtl="0" eaLnBrk="1" latinLnBrk="0" hangingPunct="1">
        <a:spcBef>
          <a:spcPct val="20000"/>
        </a:spcBef>
        <a:buFont typeface="Arial"/>
        <a:buChar char="–"/>
        <a:defRPr sz="2000" kern="1200">
          <a:solidFill>
            <a:schemeClr val="tx1">
              <a:lumMod val="85000"/>
              <a:lumOff val="15000"/>
            </a:schemeClr>
          </a:solidFill>
          <a:latin typeface="Helvetica"/>
          <a:ea typeface="+mn-ea"/>
          <a:cs typeface="Helvetica"/>
        </a:defRPr>
      </a:lvl2pPr>
      <a:lvl3pPr marL="1143000" indent="-228600" algn="l" defTabSz="457200" rtl="0" eaLnBrk="1" latinLnBrk="0" hangingPunct="1">
        <a:spcBef>
          <a:spcPct val="20000"/>
        </a:spcBef>
        <a:buFont typeface="Arial"/>
        <a:buChar char="•"/>
        <a:defRPr sz="1800" kern="1200">
          <a:solidFill>
            <a:schemeClr val="tx1">
              <a:lumMod val="85000"/>
              <a:lumOff val="15000"/>
            </a:schemeClr>
          </a:solidFill>
          <a:latin typeface="Helvetica"/>
          <a:ea typeface="+mn-ea"/>
          <a:cs typeface="Helvetica"/>
        </a:defRPr>
      </a:lvl3pPr>
      <a:lvl4pPr marL="1600200" indent="-228600" algn="l" defTabSz="457200" rtl="0" eaLnBrk="1" latinLnBrk="0" hangingPunct="1">
        <a:spcBef>
          <a:spcPct val="20000"/>
        </a:spcBef>
        <a:buFont typeface="Arial"/>
        <a:buChar char="–"/>
        <a:defRPr sz="1600" kern="1200">
          <a:solidFill>
            <a:schemeClr val="tx1">
              <a:lumMod val="85000"/>
              <a:lumOff val="15000"/>
            </a:schemeClr>
          </a:solidFill>
          <a:latin typeface="Helvetica"/>
          <a:ea typeface="+mn-ea"/>
          <a:cs typeface="Helvetica"/>
        </a:defRPr>
      </a:lvl4pPr>
      <a:lvl5pPr marL="2057400" indent="-228600" algn="l" defTabSz="457200" rtl="0" eaLnBrk="1" latinLnBrk="0" hangingPunct="1">
        <a:spcBef>
          <a:spcPct val="20000"/>
        </a:spcBef>
        <a:buFont typeface="Arial"/>
        <a:buChar char="»"/>
        <a:defRPr sz="1600" kern="1200">
          <a:solidFill>
            <a:schemeClr val="tx1">
              <a:lumMod val="85000"/>
              <a:lumOff val="15000"/>
            </a:schemeClr>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5.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gi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ctrTitle"/>
          </p:nvPr>
        </p:nvSpPr>
        <p:spPr>
          <a:xfrm>
            <a:off x="342900" y="2326835"/>
            <a:ext cx="8458200" cy="1784691"/>
          </a:xfrm>
        </p:spPr>
        <p:txBody>
          <a:bodyPr>
            <a:noAutofit/>
          </a:bodyPr>
          <a:lstStyle/>
          <a:p>
            <a:r>
              <a:rPr dirty="0" smtClean="0"/>
              <a:t>Automatic Post-editing</a:t>
            </a:r>
            <a:r>
              <a:rPr lang="en-US" dirty="0" smtClean="0"/>
              <a:t> </a:t>
            </a:r>
            <a:r>
              <a:rPr lang="en-US" dirty="0" smtClean="0">
                <a:solidFill>
                  <a:srgbClr val="262626"/>
                </a:solidFill>
              </a:rPr>
              <a:t>(pilot)</a:t>
            </a:r>
            <a:r>
              <a:rPr dirty="0" smtClean="0">
                <a:solidFill>
                  <a:srgbClr val="262626"/>
                </a:solidFill>
              </a:rPr>
              <a:t> </a:t>
            </a:r>
            <a:r>
              <a:rPr dirty="0" smtClean="0"/>
              <a:t>Task </a:t>
            </a:r>
            <a:br>
              <a:rPr dirty="0" smtClean="0"/>
            </a:br>
            <a:endParaRPr lang="de-DE" dirty="0"/>
          </a:p>
        </p:txBody>
      </p:sp>
      <p:sp>
        <p:nvSpPr>
          <p:cNvPr id="3" name="Untertitel 2"/>
          <p:cNvSpPr>
            <a:spLocks noGrp="1"/>
          </p:cNvSpPr>
          <p:nvPr>
            <p:ph type="subTitle" idx="1"/>
          </p:nvPr>
        </p:nvSpPr>
        <p:spPr>
          <a:xfrm>
            <a:off x="309522" y="3873828"/>
            <a:ext cx="8524957" cy="1835171"/>
          </a:xfrm>
        </p:spPr>
        <p:txBody>
          <a:bodyPr>
            <a:normAutofit/>
          </a:bodyPr>
          <a:lstStyle/>
          <a:p>
            <a:r>
              <a:rPr lang="de-DE" dirty="0" err="1" smtClean="0"/>
              <a:t>Rajen</a:t>
            </a:r>
            <a:r>
              <a:rPr lang="de-DE" dirty="0" smtClean="0"/>
              <a:t> </a:t>
            </a:r>
            <a:r>
              <a:rPr lang="de-DE" dirty="0" err="1" smtClean="0"/>
              <a:t>Chatterjee</a:t>
            </a:r>
            <a:r>
              <a:rPr lang="de-DE" dirty="0" smtClean="0"/>
              <a:t>, </a:t>
            </a:r>
            <a:r>
              <a:rPr lang="de-DE" u="sng" dirty="0" smtClean="0"/>
              <a:t>Matteo </a:t>
            </a:r>
            <a:r>
              <a:rPr lang="de-DE" u="sng" dirty="0" err="1" smtClean="0"/>
              <a:t>Negri</a:t>
            </a:r>
            <a:r>
              <a:rPr lang="de-DE" dirty="0" smtClean="0"/>
              <a:t> and Marco </a:t>
            </a:r>
            <a:r>
              <a:rPr lang="de-DE" dirty="0" err="1" smtClean="0"/>
              <a:t>Turchi</a:t>
            </a:r>
            <a:endParaRPr lang="de-DE" dirty="0" smtClean="0"/>
          </a:p>
          <a:p>
            <a:r>
              <a:rPr lang="de-DE" sz="2400" dirty="0" err="1" smtClean="0"/>
              <a:t>Fondazione</a:t>
            </a:r>
            <a:r>
              <a:rPr lang="de-DE" sz="2400" dirty="0" smtClean="0"/>
              <a:t> Bruno Kessler</a:t>
            </a:r>
          </a:p>
          <a:p>
            <a:r>
              <a:rPr lang="de-DE" sz="2400" dirty="0" smtClean="0"/>
              <a:t>[ </a:t>
            </a:r>
            <a:r>
              <a:rPr lang="de-DE" sz="2400" dirty="0" err="1" smtClean="0"/>
              <a:t>chatterjee</a:t>
            </a:r>
            <a:r>
              <a:rPr lang="de-DE" sz="2400" dirty="0" smtClean="0"/>
              <a:t> | </a:t>
            </a:r>
            <a:r>
              <a:rPr lang="de-DE" sz="2400" dirty="0" err="1" smtClean="0"/>
              <a:t>negri</a:t>
            </a:r>
            <a:r>
              <a:rPr lang="de-DE" sz="2400" dirty="0" smtClean="0"/>
              <a:t> | </a:t>
            </a:r>
            <a:r>
              <a:rPr lang="de-DE" sz="2400" dirty="0" err="1" smtClean="0"/>
              <a:t>turchi</a:t>
            </a:r>
            <a:r>
              <a:rPr lang="de-DE" sz="2400" dirty="0" smtClean="0"/>
              <a:t> ]@</a:t>
            </a:r>
            <a:r>
              <a:rPr lang="de-DE" sz="2400" dirty="0" err="1" smtClean="0"/>
              <a:t>fbk.eu</a:t>
            </a:r>
            <a:endParaRPr lang="de-DE" sz="2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3981093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8300" y="1214783"/>
            <a:ext cx="8686800" cy="5643217"/>
          </a:xfrm>
        </p:spPr>
        <p:txBody>
          <a:bodyPr>
            <a:normAutofit/>
          </a:bodyPr>
          <a:lstStyle/>
          <a:p>
            <a:r>
              <a:rPr lang="en-US" sz="2800" b="1" dirty="0" smtClean="0">
                <a:solidFill>
                  <a:srgbClr val="000000"/>
                </a:solidFill>
              </a:rPr>
              <a:t>Abu-</a:t>
            </a:r>
            <a:r>
              <a:rPr lang="en-US" sz="2800" b="1" dirty="0" err="1" smtClean="0">
                <a:solidFill>
                  <a:srgbClr val="000000"/>
                </a:solidFill>
              </a:rPr>
              <a:t>MaTran</a:t>
            </a:r>
            <a:r>
              <a:rPr lang="en-US" sz="2800" b="1" dirty="0" smtClean="0">
                <a:solidFill>
                  <a:srgbClr val="000000"/>
                </a:solidFill>
              </a:rPr>
              <a:t> </a:t>
            </a:r>
            <a:r>
              <a:rPr lang="en-US" sz="2800" dirty="0" smtClean="0">
                <a:solidFill>
                  <a:srgbClr val="000000"/>
                </a:solidFill>
              </a:rPr>
              <a:t>(2 runs)</a:t>
            </a:r>
          </a:p>
          <a:p>
            <a:pPr lvl="1">
              <a:spcBef>
                <a:spcPts val="1176"/>
              </a:spcBef>
            </a:pPr>
            <a:r>
              <a:rPr lang="en-US" sz="2400" u="sng" dirty="0" smtClean="0">
                <a:solidFill>
                  <a:srgbClr val="000000"/>
                </a:solidFill>
              </a:rPr>
              <a:t>Statistical post-editing</a:t>
            </a:r>
            <a:r>
              <a:rPr lang="en-US" sz="2400" dirty="0" smtClean="0">
                <a:solidFill>
                  <a:srgbClr val="000000"/>
                </a:solidFill>
              </a:rPr>
              <a:t>, Moses-based</a:t>
            </a:r>
          </a:p>
          <a:p>
            <a:pPr lvl="1">
              <a:spcBef>
                <a:spcPts val="1176"/>
              </a:spcBef>
            </a:pPr>
            <a:r>
              <a:rPr lang="en-US" sz="2400" dirty="0" smtClean="0">
                <a:solidFill>
                  <a:srgbClr val="000000"/>
                </a:solidFill>
              </a:rPr>
              <a:t>QE classifiers to chose between MT and APE</a:t>
            </a:r>
          </a:p>
          <a:p>
            <a:pPr lvl="2"/>
            <a:r>
              <a:rPr lang="en-US" sz="2000" dirty="0" smtClean="0">
                <a:solidFill>
                  <a:srgbClr val="000000"/>
                </a:solidFill>
              </a:rPr>
              <a:t>SVM-based HTER predictor</a:t>
            </a:r>
          </a:p>
          <a:p>
            <a:pPr lvl="2"/>
            <a:r>
              <a:rPr lang="en-US" sz="2000" dirty="0" smtClean="0">
                <a:solidFill>
                  <a:srgbClr val="000000"/>
                </a:solidFill>
              </a:rPr>
              <a:t>RNN-based to label each word as </a:t>
            </a:r>
            <a:r>
              <a:rPr lang="en-US" sz="2000" i="1" dirty="0" smtClean="0">
                <a:solidFill>
                  <a:srgbClr val="000000"/>
                </a:solidFill>
              </a:rPr>
              <a:t>good</a:t>
            </a:r>
            <a:r>
              <a:rPr lang="en-US" sz="2000" dirty="0" smtClean="0">
                <a:solidFill>
                  <a:srgbClr val="000000"/>
                </a:solidFill>
              </a:rPr>
              <a:t> or </a:t>
            </a:r>
            <a:r>
              <a:rPr lang="en-US" sz="2000" i="1" dirty="0" smtClean="0">
                <a:solidFill>
                  <a:srgbClr val="000000"/>
                </a:solidFill>
              </a:rPr>
              <a:t>bad</a:t>
            </a:r>
            <a:r>
              <a:rPr lang="en-US" sz="2000" dirty="0" smtClean="0">
                <a:solidFill>
                  <a:srgbClr val="000000"/>
                </a:solidFill>
              </a:rPr>
              <a:t> </a:t>
            </a:r>
            <a:endParaRPr lang="en-US" sz="2000" dirty="0" smtClean="0">
              <a:solidFill>
                <a:srgbClr val="000000"/>
              </a:solidFill>
              <a:sym typeface="Wingdings"/>
            </a:endParaRPr>
          </a:p>
          <a:p>
            <a:pPr>
              <a:spcBef>
                <a:spcPts val="2424"/>
              </a:spcBef>
            </a:pPr>
            <a:r>
              <a:rPr lang="en-US" sz="2800" b="1" dirty="0" smtClean="0">
                <a:solidFill>
                  <a:srgbClr val="000000"/>
                </a:solidFill>
                <a:sym typeface="Wingdings"/>
              </a:rPr>
              <a:t>FBK </a:t>
            </a:r>
            <a:r>
              <a:rPr lang="en-US" sz="2800" dirty="0" smtClean="0">
                <a:solidFill>
                  <a:srgbClr val="000000"/>
                </a:solidFill>
                <a:sym typeface="Wingdings"/>
              </a:rPr>
              <a:t>(2 runs)</a:t>
            </a:r>
          </a:p>
          <a:p>
            <a:pPr lvl="1">
              <a:spcBef>
                <a:spcPts val="1176"/>
              </a:spcBef>
            </a:pPr>
            <a:r>
              <a:rPr lang="en-US" sz="2400" u="sng" dirty="0" smtClean="0">
                <a:solidFill>
                  <a:srgbClr val="000000"/>
                </a:solidFill>
                <a:sym typeface="Wingdings"/>
              </a:rPr>
              <a:t>Statistical post-editing</a:t>
            </a:r>
            <a:r>
              <a:rPr lang="en-US" sz="2400" dirty="0" smtClean="0">
                <a:solidFill>
                  <a:srgbClr val="000000"/>
                </a:solidFill>
                <a:sym typeface="Wingdings"/>
              </a:rPr>
              <a:t>:</a:t>
            </a:r>
          </a:p>
          <a:p>
            <a:pPr lvl="2"/>
            <a:r>
              <a:rPr lang="en-US" sz="2000" dirty="0" smtClean="0">
                <a:solidFill>
                  <a:srgbClr val="000000"/>
                </a:solidFill>
                <a:sym typeface="Wingdings"/>
              </a:rPr>
              <a:t>The basic method of (</a:t>
            </a:r>
            <a:r>
              <a:rPr lang="en-US" sz="2000" dirty="0" err="1" smtClean="0">
                <a:solidFill>
                  <a:srgbClr val="000000"/>
                </a:solidFill>
                <a:sym typeface="Wingdings"/>
              </a:rPr>
              <a:t>Simard</a:t>
            </a:r>
            <a:r>
              <a:rPr lang="en-US" sz="2000" dirty="0" smtClean="0">
                <a:solidFill>
                  <a:srgbClr val="000000"/>
                </a:solidFill>
                <a:sym typeface="Wingdings"/>
              </a:rPr>
              <a:t> et al. 2007): </a:t>
            </a:r>
            <a:r>
              <a:rPr lang="en-US" sz="2000" i="1" dirty="0" err="1" smtClean="0">
                <a:solidFill>
                  <a:srgbClr val="000000"/>
                </a:solidFill>
                <a:sym typeface="Wingdings"/>
              </a:rPr>
              <a:t>f</a:t>
            </a:r>
            <a:r>
              <a:rPr lang="en-US" sz="2000" i="1" dirty="0" smtClean="0">
                <a:solidFill>
                  <a:srgbClr val="000000"/>
                </a:solidFill>
                <a:sym typeface="Wingdings"/>
              </a:rPr>
              <a:t>’ ||| </a:t>
            </a:r>
            <a:r>
              <a:rPr lang="en-US" sz="2000" i="1" dirty="0" err="1" smtClean="0">
                <a:solidFill>
                  <a:srgbClr val="000000"/>
                </a:solidFill>
                <a:sym typeface="Wingdings"/>
              </a:rPr>
              <a:t>f</a:t>
            </a:r>
            <a:endParaRPr lang="en-US" sz="2000" i="1" dirty="0" smtClean="0">
              <a:solidFill>
                <a:srgbClr val="000000"/>
              </a:solidFill>
              <a:sym typeface="Wingdings"/>
            </a:endParaRPr>
          </a:p>
          <a:p>
            <a:pPr lvl="2"/>
            <a:r>
              <a:rPr lang="en-US" sz="2000" dirty="0" smtClean="0">
                <a:solidFill>
                  <a:srgbClr val="000000"/>
                </a:solidFill>
                <a:sym typeface="Wingdings"/>
              </a:rPr>
              <a:t>The “context-aware” variant of (</a:t>
            </a:r>
            <a:r>
              <a:rPr lang="en-US" sz="2000" dirty="0" err="1" smtClean="0">
                <a:solidFill>
                  <a:srgbClr val="000000"/>
                </a:solidFill>
                <a:sym typeface="Wingdings"/>
              </a:rPr>
              <a:t>Béchara</a:t>
            </a:r>
            <a:r>
              <a:rPr lang="en-US" sz="2000" dirty="0" smtClean="0">
                <a:solidFill>
                  <a:srgbClr val="000000"/>
                </a:solidFill>
                <a:sym typeface="Wingdings"/>
              </a:rPr>
              <a:t> et al. 2011): </a:t>
            </a:r>
            <a:r>
              <a:rPr lang="en-US" sz="2000" i="1" dirty="0" err="1" smtClean="0">
                <a:solidFill>
                  <a:srgbClr val="000000"/>
                </a:solidFill>
                <a:sym typeface="Wingdings"/>
              </a:rPr>
              <a:t>f’#e</a:t>
            </a:r>
            <a:r>
              <a:rPr lang="en-US" sz="2000" i="1" dirty="0" smtClean="0">
                <a:solidFill>
                  <a:srgbClr val="000000"/>
                </a:solidFill>
                <a:sym typeface="Wingdings"/>
              </a:rPr>
              <a:t> ||| </a:t>
            </a:r>
            <a:r>
              <a:rPr lang="en-US" sz="2000" i="1" dirty="0" err="1" smtClean="0">
                <a:solidFill>
                  <a:srgbClr val="000000"/>
                </a:solidFill>
                <a:sym typeface="Wingdings"/>
              </a:rPr>
              <a:t>f</a:t>
            </a:r>
            <a:endParaRPr lang="en-US" sz="2000" i="1" dirty="0" smtClean="0">
              <a:solidFill>
                <a:srgbClr val="000000"/>
              </a:solidFill>
              <a:sym typeface="Wingdings"/>
            </a:endParaRPr>
          </a:p>
          <a:p>
            <a:pPr lvl="2"/>
            <a:r>
              <a:rPr lang="en-US" sz="2000" dirty="0" smtClean="0">
                <a:solidFill>
                  <a:srgbClr val="000000"/>
                </a:solidFill>
                <a:sym typeface="Wingdings"/>
              </a:rPr>
              <a:t>Phrase </a:t>
            </a:r>
            <a:r>
              <a:rPr lang="en-US" sz="2000" dirty="0" smtClean="0">
                <a:solidFill>
                  <a:srgbClr val="000000"/>
                </a:solidFill>
                <a:sym typeface="Wingdings"/>
              </a:rPr>
              <a:t>table pruning based on rules’ usefulness</a:t>
            </a:r>
          </a:p>
          <a:p>
            <a:pPr lvl="2"/>
            <a:r>
              <a:rPr lang="en-US" sz="2000" dirty="0" smtClean="0">
                <a:solidFill>
                  <a:srgbClr val="000000"/>
                </a:solidFill>
                <a:sym typeface="Wingdings"/>
              </a:rPr>
              <a:t>Dense features capturing rules’ reliability</a:t>
            </a:r>
            <a:endParaRPr lang="en-US" sz="2000" dirty="0" smtClean="0">
              <a:solidFill>
                <a:srgbClr val="000000"/>
              </a:solidFill>
            </a:endParaRPr>
          </a:p>
          <a:p>
            <a:pPr lvl="3">
              <a:buNone/>
            </a:pPr>
            <a:endParaRPr lang="en-US" dirty="0" smtClean="0"/>
          </a:p>
          <a:p>
            <a:pPr lvl="1"/>
            <a:endParaRPr lang="en-US" dirty="0"/>
          </a:p>
        </p:txBody>
      </p:sp>
      <p:sp>
        <p:nvSpPr>
          <p:cNvPr id="3" name="Title 2"/>
          <p:cNvSpPr>
            <a:spLocks noGrp="1"/>
          </p:cNvSpPr>
          <p:nvPr>
            <p:ph type="title"/>
          </p:nvPr>
        </p:nvSpPr>
        <p:spPr>
          <a:xfrm>
            <a:off x="457200" y="210312"/>
            <a:ext cx="8318500" cy="612648"/>
          </a:xfrm>
        </p:spPr>
        <p:txBody>
          <a:bodyPr/>
          <a:lstStyle/>
          <a:p>
            <a:r>
              <a:rPr lang="en-US" sz="3400" dirty="0" smtClean="0"/>
              <a:t>Participants (4) and submitted runs (7)</a:t>
            </a:r>
            <a:endParaRPr lang="en-US" sz="3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8300" y="1214783"/>
            <a:ext cx="8686800" cy="5643217"/>
          </a:xfrm>
        </p:spPr>
        <p:txBody>
          <a:bodyPr/>
          <a:lstStyle/>
          <a:p>
            <a:r>
              <a:rPr lang="en-US" sz="2800" b="1" dirty="0" smtClean="0"/>
              <a:t>LIMSI </a:t>
            </a:r>
            <a:r>
              <a:rPr lang="en-US" sz="2800" dirty="0" smtClean="0"/>
              <a:t>(2 runs)</a:t>
            </a:r>
          </a:p>
          <a:p>
            <a:pPr lvl="1"/>
            <a:r>
              <a:rPr lang="en-US" sz="2400" u="sng" dirty="0" smtClean="0">
                <a:sym typeface="Wingdings"/>
              </a:rPr>
              <a:t>Statistical post-editing</a:t>
            </a:r>
            <a:endParaRPr lang="en-US" sz="2400" dirty="0" smtClean="0">
              <a:sym typeface="Wingdings"/>
            </a:endParaRPr>
          </a:p>
          <a:p>
            <a:pPr lvl="1"/>
            <a:r>
              <a:rPr lang="en-US" sz="2400" dirty="0" smtClean="0">
                <a:sym typeface="Wingdings"/>
              </a:rPr>
              <a:t>Sieves-based approach</a:t>
            </a:r>
            <a:endParaRPr lang="en-US" sz="2400" dirty="0" smtClean="0">
              <a:sym typeface="Wingdings"/>
            </a:endParaRPr>
          </a:p>
          <a:p>
            <a:pPr lvl="2"/>
            <a:r>
              <a:rPr lang="en-US" sz="2000" dirty="0" smtClean="0">
                <a:sym typeface="Wingdings"/>
              </a:rPr>
              <a:t>PE </a:t>
            </a:r>
            <a:r>
              <a:rPr lang="en-US" sz="2000" dirty="0" smtClean="0">
                <a:sym typeface="Wingdings"/>
              </a:rPr>
              <a:t>rules for casing, punctuation and verbal endings</a:t>
            </a:r>
          </a:p>
          <a:p>
            <a:endParaRPr lang="en-US" sz="2800" dirty="0" smtClean="0">
              <a:sym typeface="Wingdings"/>
            </a:endParaRPr>
          </a:p>
          <a:p>
            <a:r>
              <a:rPr lang="en-US" sz="2800" b="1" dirty="0" smtClean="0">
                <a:sym typeface="Wingdings"/>
              </a:rPr>
              <a:t>USAAR </a:t>
            </a:r>
            <a:r>
              <a:rPr lang="en-US" sz="2800" dirty="0" smtClean="0">
                <a:sym typeface="Wingdings"/>
              </a:rPr>
              <a:t>(1 run)</a:t>
            </a:r>
            <a:endParaRPr lang="en-US" sz="2800" dirty="0" smtClean="0">
              <a:sym typeface="Wingdings"/>
            </a:endParaRPr>
          </a:p>
          <a:p>
            <a:pPr lvl="1"/>
            <a:r>
              <a:rPr lang="en-US" sz="2400" u="sng" dirty="0" smtClean="0">
                <a:sym typeface="Wingdings"/>
              </a:rPr>
              <a:t>Statistical post-editing</a:t>
            </a:r>
            <a:endParaRPr lang="en-US" sz="2400" dirty="0" smtClean="0">
              <a:sym typeface="Wingdings"/>
            </a:endParaRPr>
          </a:p>
          <a:p>
            <a:pPr lvl="1"/>
            <a:r>
              <a:rPr lang="en-US" sz="2400" dirty="0" smtClean="0">
                <a:sym typeface="Wingdings"/>
              </a:rPr>
              <a:t>Hybrid </a:t>
            </a:r>
            <a:r>
              <a:rPr lang="en-US" sz="2400" dirty="0" smtClean="0">
                <a:sym typeface="Wingdings"/>
              </a:rPr>
              <a:t>word alignment combining multiple aligners</a:t>
            </a:r>
            <a:endParaRPr lang="en-US" sz="2400" dirty="0" smtClean="0">
              <a:sym typeface="Wingdings"/>
            </a:endParaRPr>
          </a:p>
          <a:p>
            <a:pPr lvl="1"/>
            <a:endParaRPr lang="en-US" dirty="0"/>
          </a:p>
        </p:txBody>
      </p:sp>
      <p:sp>
        <p:nvSpPr>
          <p:cNvPr id="3" name="Title 2"/>
          <p:cNvSpPr>
            <a:spLocks noGrp="1"/>
          </p:cNvSpPr>
          <p:nvPr>
            <p:ph type="title"/>
          </p:nvPr>
        </p:nvSpPr>
        <p:spPr>
          <a:xfrm>
            <a:off x="457200" y="210312"/>
            <a:ext cx="8394700" cy="612648"/>
          </a:xfrm>
        </p:spPr>
        <p:txBody>
          <a:bodyPr/>
          <a:lstStyle/>
          <a:p>
            <a:r>
              <a:rPr lang="en-US" sz="3400" dirty="0" smtClean="0"/>
              <a:t>Participants (4) and submitted runs (7)</a:t>
            </a:r>
            <a:endParaRPr lang="en-US" sz="3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400" dirty="0" smtClean="0"/>
              <a:t>Results (Average TER </a:t>
            </a:r>
            <a:r>
              <a:rPr lang="en-US" sz="2400" b="0" dirty="0" err="1" smtClean="0">
                <a:latin typeface="Wingdings"/>
                <a:ea typeface="Wingdings"/>
                <a:cs typeface="Wingdings"/>
              </a:rPr>
              <a:t></a:t>
            </a:r>
            <a:r>
              <a:rPr lang="en-US" sz="3400" dirty="0" smtClean="0"/>
              <a:t>)</a:t>
            </a:r>
            <a:endParaRPr lang="en-US" sz="3400" dirty="0"/>
          </a:p>
        </p:txBody>
      </p:sp>
      <p:grpSp>
        <p:nvGrpSpPr>
          <p:cNvPr id="21" name="Group 20"/>
          <p:cNvGrpSpPr/>
          <p:nvPr/>
        </p:nvGrpSpPr>
        <p:grpSpPr>
          <a:xfrm>
            <a:off x="130175" y="939800"/>
            <a:ext cx="8883650" cy="3347804"/>
            <a:chOff x="0" y="939800"/>
            <a:chExt cx="8883650" cy="3347804"/>
          </a:xfrm>
        </p:grpSpPr>
        <p:grpSp>
          <p:nvGrpSpPr>
            <p:cNvPr id="10" name="Group 9"/>
            <p:cNvGrpSpPr/>
            <p:nvPr/>
          </p:nvGrpSpPr>
          <p:grpSpPr>
            <a:xfrm>
              <a:off x="4634053" y="952500"/>
              <a:ext cx="4249597" cy="3335104"/>
              <a:chOff x="4774260" y="1049884"/>
              <a:chExt cx="3974075" cy="3292723"/>
            </a:xfrm>
          </p:grpSpPr>
          <p:sp>
            <p:nvSpPr>
              <p:cNvPr id="11" name="TextBox 10"/>
              <p:cNvSpPr txBox="1"/>
              <p:nvPr/>
            </p:nvSpPr>
            <p:spPr>
              <a:xfrm>
                <a:off x="5828590" y="3973275"/>
                <a:ext cx="1865415" cy="369332"/>
              </a:xfrm>
              <a:prstGeom prst="rect">
                <a:avLst/>
              </a:prstGeom>
              <a:noFill/>
            </p:spPr>
            <p:txBody>
              <a:bodyPr wrap="none" rtlCol="0">
                <a:spAutoFit/>
              </a:bodyPr>
              <a:lstStyle/>
              <a:p>
                <a:r>
                  <a:rPr lang="en-US" dirty="0" smtClean="0"/>
                  <a:t>Case insensitive</a:t>
                </a:r>
                <a:endParaRPr lang="en-US" dirty="0"/>
              </a:p>
            </p:txBody>
          </p:sp>
          <p:pic>
            <p:nvPicPr>
              <p:cNvPr id="12" name="Picture 11" descr="screen-capture-1.png"/>
              <p:cNvPicPr>
                <a:picLocks noChangeAspect="1"/>
              </p:cNvPicPr>
              <p:nvPr/>
            </p:nvPicPr>
            <p:blipFill>
              <a:blip r:embed="rId3"/>
              <a:stretch>
                <a:fillRect/>
              </a:stretch>
            </p:blipFill>
            <p:spPr>
              <a:xfrm>
                <a:off x="4774260" y="1049884"/>
                <a:ext cx="3974075" cy="2993185"/>
              </a:xfrm>
              <a:prstGeom prst="rect">
                <a:avLst/>
              </a:prstGeom>
            </p:spPr>
          </p:pic>
        </p:grpSp>
        <p:grpSp>
          <p:nvGrpSpPr>
            <p:cNvPr id="13" name="Group 12"/>
            <p:cNvGrpSpPr/>
            <p:nvPr/>
          </p:nvGrpSpPr>
          <p:grpSpPr>
            <a:xfrm>
              <a:off x="0" y="939800"/>
              <a:ext cx="4211466" cy="3305423"/>
              <a:chOff x="428931" y="1079188"/>
              <a:chExt cx="3938416" cy="3263419"/>
            </a:xfrm>
          </p:grpSpPr>
          <p:sp>
            <p:nvSpPr>
              <p:cNvPr id="14" name="TextBox 13"/>
              <p:cNvSpPr txBox="1"/>
              <p:nvPr/>
            </p:nvSpPr>
            <p:spPr>
              <a:xfrm>
                <a:off x="1488587" y="3973275"/>
                <a:ext cx="1685753" cy="369332"/>
              </a:xfrm>
              <a:prstGeom prst="rect">
                <a:avLst/>
              </a:prstGeom>
              <a:noFill/>
            </p:spPr>
            <p:txBody>
              <a:bodyPr wrap="none" rtlCol="0">
                <a:spAutoFit/>
              </a:bodyPr>
              <a:lstStyle/>
              <a:p>
                <a:r>
                  <a:rPr lang="en-US" dirty="0" smtClean="0"/>
                  <a:t>Case sensitive</a:t>
                </a:r>
                <a:endParaRPr lang="en-US" dirty="0"/>
              </a:p>
            </p:txBody>
          </p:sp>
          <p:pic>
            <p:nvPicPr>
              <p:cNvPr id="15" name="Content Placeholder 8" descr="screen-capture-2.png"/>
              <p:cNvPicPr>
                <a:picLocks noChangeAspect="1"/>
              </p:cNvPicPr>
              <p:nvPr/>
            </p:nvPicPr>
            <p:blipFill>
              <a:blip r:embed="rId4"/>
              <a:stretch>
                <a:fillRect/>
              </a:stretch>
            </p:blipFill>
            <p:spPr>
              <a:xfrm>
                <a:off x="428931" y="1079188"/>
                <a:ext cx="3938416" cy="2985842"/>
              </a:xfrm>
              <a:prstGeom prst="rect">
                <a:avLst/>
              </a:prstGeom>
            </p:spPr>
          </p:pic>
        </p:gr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400" dirty="0" smtClean="0"/>
              <a:t>Results (Average TER </a:t>
            </a:r>
            <a:r>
              <a:rPr lang="en-US" sz="2400" b="0" dirty="0" err="1" smtClean="0">
                <a:latin typeface="Wingdings"/>
                <a:ea typeface="Wingdings"/>
                <a:cs typeface="Wingdings"/>
              </a:rPr>
              <a:t></a:t>
            </a:r>
            <a:r>
              <a:rPr lang="en-US" sz="3400" dirty="0" smtClean="0"/>
              <a:t>)</a:t>
            </a:r>
            <a:endParaRPr lang="en-US" sz="3400" dirty="0"/>
          </a:p>
        </p:txBody>
      </p:sp>
      <p:grpSp>
        <p:nvGrpSpPr>
          <p:cNvPr id="2" name="Group 20"/>
          <p:cNvGrpSpPr/>
          <p:nvPr/>
        </p:nvGrpSpPr>
        <p:grpSpPr>
          <a:xfrm>
            <a:off x="130175" y="939800"/>
            <a:ext cx="8883650" cy="3347804"/>
            <a:chOff x="0" y="939800"/>
            <a:chExt cx="8883650" cy="3347804"/>
          </a:xfrm>
        </p:grpSpPr>
        <p:grpSp>
          <p:nvGrpSpPr>
            <p:cNvPr id="4" name="Group 9"/>
            <p:cNvGrpSpPr/>
            <p:nvPr/>
          </p:nvGrpSpPr>
          <p:grpSpPr>
            <a:xfrm>
              <a:off x="4634053" y="952500"/>
              <a:ext cx="4249597" cy="3335104"/>
              <a:chOff x="4774260" y="1049884"/>
              <a:chExt cx="3974075" cy="3292723"/>
            </a:xfrm>
          </p:grpSpPr>
          <p:sp>
            <p:nvSpPr>
              <p:cNvPr id="11" name="TextBox 10"/>
              <p:cNvSpPr txBox="1"/>
              <p:nvPr/>
            </p:nvSpPr>
            <p:spPr>
              <a:xfrm>
                <a:off x="5828590" y="3973275"/>
                <a:ext cx="1865415" cy="369332"/>
              </a:xfrm>
              <a:prstGeom prst="rect">
                <a:avLst/>
              </a:prstGeom>
              <a:noFill/>
            </p:spPr>
            <p:txBody>
              <a:bodyPr wrap="none" rtlCol="0">
                <a:spAutoFit/>
              </a:bodyPr>
              <a:lstStyle/>
              <a:p>
                <a:r>
                  <a:rPr lang="en-US" dirty="0" smtClean="0"/>
                  <a:t>Case insensitive</a:t>
                </a:r>
                <a:endParaRPr lang="en-US" dirty="0"/>
              </a:p>
            </p:txBody>
          </p:sp>
          <p:pic>
            <p:nvPicPr>
              <p:cNvPr id="12" name="Picture 11" descr="screen-capture-1.png"/>
              <p:cNvPicPr>
                <a:picLocks noChangeAspect="1"/>
              </p:cNvPicPr>
              <p:nvPr/>
            </p:nvPicPr>
            <p:blipFill>
              <a:blip r:embed="rId3"/>
              <a:stretch>
                <a:fillRect/>
              </a:stretch>
            </p:blipFill>
            <p:spPr>
              <a:xfrm>
                <a:off x="4774260" y="1049884"/>
                <a:ext cx="3974075" cy="2993185"/>
              </a:xfrm>
              <a:prstGeom prst="rect">
                <a:avLst/>
              </a:prstGeom>
            </p:spPr>
          </p:pic>
        </p:grpSp>
        <p:grpSp>
          <p:nvGrpSpPr>
            <p:cNvPr id="5" name="Group 12"/>
            <p:cNvGrpSpPr/>
            <p:nvPr/>
          </p:nvGrpSpPr>
          <p:grpSpPr>
            <a:xfrm>
              <a:off x="0" y="939800"/>
              <a:ext cx="4211466" cy="3305423"/>
              <a:chOff x="428931" y="1079188"/>
              <a:chExt cx="3938416" cy="3263419"/>
            </a:xfrm>
          </p:grpSpPr>
          <p:sp>
            <p:nvSpPr>
              <p:cNvPr id="14" name="TextBox 13"/>
              <p:cNvSpPr txBox="1"/>
              <p:nvPr/>
            </p:nvSpPr>
            <p:spPr>
              <a:xfrm>
                <a:off x="1488587" y="3973275"/>
                <a:ext cx="1685753" cy="369332"/>
              </a:xfrm>
              <a:prstGeom prst="rect">
                <a:avLst/>
              </a:prstGeom>
              <a:noFill/>
            </p:spPr>
            <p:txBody>
              <a:bodyPr wrap="none" rtlCol="0">
                <a:spAutoFit/>
              </a:bodyPr>
              <a:lstStyle/>
              <a:p>
                <a:r>
                  <a:rPr lang="en-US" dirty="0" smtClean="0"/>
                  <a:t>Case sensitive</a:t>
                </a:r>
                <a:endParaRPr lang="en-US" dirty="0"/>
              </a:p>
            </p:txBody>
          </p:sp>
          <p:pic>
            <p:nvPicPr>
              <p:cNvPr id="15" name="Content Placeholder 8" descr="screen-capture-2.png"/>
              <p:cNvPicPr>
                <a:picLocks noChangeAspect="1"/>
              </p:cNvPicPr>
              <p:nvPr/>
            </p:nvPicPr>
            <p:blipFill>
              <a:blip r:embed="rId4"/>
              <a:stretch>
                <a:fillRect/>
              </a:stretch>
            </p:blipFill>
            <p:spPr>
              <a:xfrm>
                <a:off x="428931" y="1079188"/>
                <a:ext cx="3938416" cy="2985842"/>
              </a:xfrm>
              <a:prstGeom prst="rect">
                <a:avLst/>
              </a:prstGeom>
            </p:spPr>
          </p:pic>
        </p:grpSp>
      </p:grpSp>
      <p:sp>
        <p:nvSpPr>
          <p:cNvPr id="13" name="Rounded Rectangle 12"/>
          <p:cNvSpPr/>
          <p:nvPr/>
        </p:nvSpPr>
        <p:spPr>
          <a:xfrm>
            <a:off x="192263" y="1257300"/>
            <a:ext cx="8759475" cy="292100"/>
          </a:xfrm>
          <a:prstGeom prst="roundRect">
            <a:avLst/>
          </a:prstGeom>
          <a:noFill/>
          <a:ln w="38100" cap="flat" cmpd="sng" algn="ctr">
            <a:solidFill>
              <a:srgbClr val="3366FF"/>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Content Placeholder 15"/>
          <p:cNvSpPr>
            <a:spLocks noGrp="1"/>
          </p:cNvSpPr>
          <p:nvPr>
            <p:ph idx="1"/>
          </p:nvPr>
        </p:nvSpPr>
        <p:spPr>
          <a:xfrm>
            <a:off x="63500" y="4521200"/>
            <a:ext cx="9017000" cy="2332500"/>
          </a:xfrm>
        </p:spPr>
        <p:txBody>
          <a:bodyPr>
            <a:noAutofit/>
          </a:bodyPr>
          <a:lstStyle/>
          <a:p>
            <a:pPr marL="177800" indent="-177800" algn="ctr">
              <a:spcBef>
                <a:spcPts val="1752"/>
              </a:spcBef>
              <a:buNone/>
            </a:pPr>
            <a:r>
              <a:rPr lang="en-US" dirty="0" smtClean="0">
                <a:solidFill>
                  <a:srgbClr val="3366FF"/>
                </a:solidFill>
              </a:rPr>
              <a:t>None of the submitted runs improved over the baseline</a:t>
            </a:r>
          </a:p>
          <a:p>
            <a:pPr marL="177800" indent="-177800" algn="ctr">
              <a:spcBef>
                <a:spcPts val="1752"/>
              </a:spcBef>
              <a:buNone/>
            </a:pPr>
            <a:r>
              <a:rPr lang="en-US" dirty="0" smtClean="0">
                <a:solidFill>
                  <a:schemeClr val="bg1"/>
                </a:solidFill>
              </a:rPr>
              <a:t>Similar performance difference between case sensitive/insensitive</a:t>
            </a:r>
          </a:p>
          <a:p>
            <a:pPr marL="177800" indent="-177800" algn="ctr">
              <a:spcBef>
                <a:spcPts val="1752"/>
              </a:spcBef>
              <a:buNone/>
            </a:pPr>
            <a:r>
              <a:rPr lang="en-US" dirty="0" smtClean="0">
                <a:solidFill>
                  <a:srgbClr val="FFFFFF"/>
                </a:solidFill>
              </a:rPr>
              <a:t>Close results reflect the same underlying statistical APE approach</a:t>
            </a:r>
          </a:p>
          <a:p>
            <a:pPr marL="177800" indent="-177800" algn="ctr">
              <a:spcBef>
                <a:spcPts val="1752"/>
              </a:spcBef>
              <a:buNone/>
            </a:pPr>
            <a:r>
              <a:rPr lang="en-US" dirty="0" smtClean="0">
                <a:solidFill>
                  <a:schemeClr val="bg1"/>
                </a:solidFill>
              </a:rPr>
              <a:t>Improvements over the common backbone indicate some progress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400" dirty="0" smtClean="0"/>
              <a:t>Results (Average TER </a:t>
            </a:r>
            <a:r>
              <a:rPr lang="en-US" sz="2400" b="0" dirty="0" err="1" smtClean="0">
                <a:latin typeface="Wingdings"/>
                <a:ea typeface="Wingdings"/>
                <a:cs typeface="Wingdings"/>
              </a:rPr>
              <a:t></a:t>
            </a:r>
            <a:r>
              <a:rPr lang="en-US" sz="3400" dirty="0" smtClean="0"/>
              <a:t>)</a:t>
            </a:r>
            <a:endParaRPr lang="en-US" sz="3400" dirty="0"/>
          </a:p>
        </p:txBody>
      </p:sp>
      <p:grpSp>
        <p:nvGrpSpPr>
          <p:cNvPr id="2" name="Group 20"/>
          <p:cNvGrpSpPr/>
          <p:nvPr/>
        </p:nvGrpSpPr>
        <p:grpSpPr>
          <a:xfrm>
            <a:off x="130175" y="939800"/>
            <a:ext cx="8883650" cy="3347804"/>
            <a:chOff x="0" y="939800"/>
            <a:chExt cx="8883650" cy="3347804"/>
          </a:xfrm>
        </p:grpSpPr>
        <p:grpSp>
          <p:nvGrpSpPr>
            <p:cNvPr id="4" name="Group 9"/>
            <p:cNvGrpSpPr/>
            <p:nvPr/>
          </p:nvGrpSpPr>
          <p:grpSpPr>
            <a:xfrm>
              <a:off x="4634053" y="952500"/>
              <a:ext cx="4249597" cy="3335104"/>
              <a:chOff x="4774260" y="1049884"/>
              <a:chExt cx="3974075" cy="3292723"/>
            </a:xfrm>
          </p:grpSpPr>
          <p:sp>
            <p:nvSpPr>
              <p:cNvPr id="11" name="TextBox 10"/>
              <p:cNvSpPr txBox="1"/>
              <p:nvPr/>
            </p:nvSpPr>
            <p:spPr>
              <a:xfrm>
                <a:off x="5828590" y="3973275"/>
                <a:ext cx="1865415" cy="369332"/>
              </a:xfrm>
              <a:prstGeom prst="rect">
                <a:avLst/>
              </a:prstGeom>
              <a:noFill/>
            </p:spPr>
            <p:txBody>
              <a:bodyPr wrap="none" rtlCol="0">
                <a:spAutoFit/>
              </a:bodyPr>
              <a:lstStyle/>
              <a:p>
                <a:r>
                  <a:rPr lang="en-US" dirty="0" smtClean="0"/>
                  <a:t>Case insensitive</a:t>
                </a:r>
                <a:endParaRPr lang="en-US" dirty="0"/>
              </a:p>
            </p:txBody>
          </p:sp>
          <p:pic>
            <p:nvPicPr>
              <p:cNvPr id="12" name="Picture 11" descr="screen-capture-1.png"/>
              <p:cNvPicPr>
                <a:picLocks noChangeAspect="1"/>
              </p:cNvPicPr>
              <p:nvPr/>
            </p:nvPicPr>
            <p:blipFill>
              <a:blip r:embed="rId3"/>
              <a:stretch>
                <a:fillRect/>
              </a:stretch>
            </p:blipFill>
            <p:spPr>
              <a:xfrm>
                <a:off x="4774260" y="1049884"/>
                <a:ext cx="3974075" cy="2993185"/>
              </a:xfrm>
              <a:prstGeom prst="rect">
                <a:avLst/>
              </a:prstGeom>
            </p:spPr>
          </p:pic>
        </p:grpSp>
        <p:grpSp>
          <p:nvGrpSpPr>
            <p:cNvPr id="5" name="Group 12"/>
            <p:cNvGrpSpPr/>
            <p:nvPr/>
          </p:nvGrpSpPr>
          <p:grpSpPr>
            <a:xfrm>
              <a:off x="0" y="939800"/>
              <a:ext cx="4211466" cy="3305423"/>
              <a:chOff x="428931" y="1079188"/>
              <a:chExt cx="3938416" cy="3263419"/>
            </a:xfrm>
          </p:grpSpPr>
          <p:sp>
            <p:nvSpPr>
              <p:cNvPr id="14" name="TextBox 13"/>
              <p:cNvSpPr txBox="1"/>
              <p:nvPr/>
            </p:nvSpPr>
            <p:spPr>
              <a:xfrm>
                <a:off x="1488587" y="3973275"/>
                <a:ext cx="1685753" cy="369332"/>
              </a:xfrm>
              <a:prstGeom prst="rect">
                <a:avLst/>
              </a:prstGeom>
              <a:noFill/>
            </p:spPr>
            <p:txBody>
              <a:bodyPr wrap="none" rtlCol="0">
                <a:spAutoFit/>
              </a:bodyPr>
              <a:lstStyle/>
              <a:p>
                <a:r>
                  <a:rPr lang="en-US" dirty="0" smtClean="0"/>
                  <a:t>Case sensitive</a:t>
                </a:r>
                <a:endParaRPr lang="en-US" dirty="0"/>
              </a:p>
            </p:txBody>
          </p:sp>
          <p:pic>
            <p:nvPicPr>
              <p:cNvPr id="15" name="Content Placeholder 8" descr="screen-capture-2.png"/>
              <p:cNvPicPr>
                <a:picLocks noChangeAspect="1"/>
              </p:cNvPicPr>
              <p:nvPr/>
            </p:nvPicPr>
            <p:blipFill>
              <a:blip r:embed="rId4"/>
              <a:stretch>
                <a:fillRect/>
              </a:stretch>
            </p:blipFill>
            <p:spPr>
              <a:xfrm>
                <a:off x="428931" y="1079188"/>
                <a:ext cx="3938416" cy="2985842"/>
              </a:xfrm>
              <a:prstGeom prst="rect">
                <a:avLst/>
              </a:prstGeom>
            </p:spPr>
          </p:pic>
        </p:grpSp>
      </p:grpSp>
      <p:sp>
        <p:nvSpPr>
          <p:cNvPr id="16" name="Rounded Rectangle 15"/>
          <p:cNvSpPr/>
          <p:nvPr/>
        </p:nvSpPr>
        <p:spPr>
          <a:xfrm>
            <a:off x="2977021" y="1257299"/>
            <a:ext cx="1277574" cy="2613837"/>
          </a:xfrm>
          <a:prstGeom prst="roundRect">
            <a:avLst/>
          </a:prstGeom>
          <a:noFill/>
          <a:ln w="38100" cap="flat" cmpd="sng" algn="ctr">
            <a:solidFill>
              <a:srgbClr val="3366FF"/>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ounded Rectangle 16"/>
          <p:cNvSpPr/>
          <p:nvPr/>
        </p:nvSpPr>
        <p:spPr>
          <a:xfrm>
            <a:off x="7624191" y="1257299"/>
            <a:ext cx="1277574" cy="2613837"/>
          </a:xfrm>
          <a:prstGeom prst="roundRect">
            <a:avLst/>
          </a:prstGeom>
          <a:noFill/>
          <a:ln w="38100" cap="flat" cmpd="sng" algn="ctr">
            <a:solidFill>
              <a:srgbClr val="3366FF"/>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Content Placeholder 15"/>
          <p:cNvSpPr>
            <a:spLocks noGrp="1"/>
          </p:cNvSpPr>
          <p:nvPr>
            <p:ph idx="1"/>
          </p:nvPr>
        </p:nvSpPr>
        <p:spPr>
          <a:xfrm>
            <a:off x="63500" y="4521200"/>
            <a:ext cx="9017000" cy="2332500"/>
          </a:xfrm>
        </p:spPr>
        <p:txBody>
          <a:bodyPr>
            <a:noAutofit/>
          </a:bodyPr>
          <a:lstStyle/>
          <a:p>
            <a:pPr marL="177800" indent="-177800" algn="ctr">
              <a:spcBef>
                <a:spcPts val="1752"/>
              </a:spcBef>
              <a:buNone/>
            </a:pPr>
            <a:r>
              <a:rPr lang="en-US" dirty="0" smtClean="0"/>
              <a:t>None of the submitted runs improved over the baseline</a:t>
            </a:r>
          </a:p>
          <a:p>
            <a:pPr marL="177800" indent="-177800" algn="ctr">
              <a:spcBef>
                <a:spcPts val="1752"/>
              </a:spcBef>
              <a:buNone/>
            </a:pPr>
            <a:r>
              <a:rPr lang="en-US" dirty="0" smtClean="0">
                <a:solidFill>
                  <a:srgbClr val="3366FF"/>
                </a:solidFill>
              </a:rPr>
              <a:t>Similar performance difference between case sensitive/insensitive</a:t>
            </a:r>
          </a:p>
          <a:p>
            <a:pPr marL="177800" indent="-177800" algn="ctr">
              <a:spcBef>
                <a:spcPts val="1752"/>
              </a:spcBef>
              <a:buNone/>
            </a:pPr>
            <a:r>
              <a:rPr lang="en-US" dirty="0" smtClean="0">
                <a:solidFill>
                  <a:srgbClr val="FFFFFF"/>
                </a:solidFill>
              </a:rPr>
              <a:t>Close results reflect the same underlying statistical APE approach</a:t>
            </a:r>
          </a:p>
          <a:p>
            <a:pPr marL="177800" indent="-177800" algn="ctr">
              <a:spcBef>
                <a:spcPts val="1752"/>
              </a:spcBef>
              <a:buNone/>
            </a:pPr>
            <a:r>
              <a:rPr lang="en-US" dirty="0" smtClean="0">
                <a:solidFill>
                  <a:schemeClr val="bg1"/>
                </a:solidFill>
              </a:rPr>
              <a:t>Improvements over the common backbone indicate some progress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400" dirty="0" smtClean="0"/>
              <a:t>Results (Average TER </a:t>
            </a:r>
            <a:r>
              <a:rPr lang="en-US" sz="2400" b="0" dirty="0" err="1" smtClean="0">
                <a:latin typeface="Wingdings"/>
                <a:ea typeface="Wingdings"/>
                <a:cs typeface="Wingdings"/>
              </a:rPr>
              <a:t></a:t>
            </a:r>
            <a:r>
              <a:rPr lang="en-US" sz="3400" dirty="0" smtClean="0"/>
              <a:t>)</a:t>
            </a:r>
            <a:endParaRPr lang="en-US" sz="3400" dirty="0"/>
          </a:p>
        </p:txBody>
      </p:sp>
      <p:grpSp>
        <p:nvGrpSpPr>
          <p:cNvPr id="2" name="Group 20"/>
          <p:cNvGrpSpPr/>
          <p:nvPr/>
        </p:nvGrpSpPr>
        <p:grpSpPr>
          <a:xfrm>
            <a:off x="130175" y="939800"/>
            <a:ext cx="8883650" cy="3347804"/>
            <a:chOff x="0" y="939800"/>
            <a:chExt cx="8883650" cy="3347804"/>
          </a:xfrm>
        </p:grpSpPr>
        <p:grpSp>
          <p:nvGrpSpPr>
            <p:cNvPr id="4" name="Group 9"/>
            <p:cNvGrpSpPr/>
            <p:nvPr/>
          </p:nvGrpSpPr>
          <p:grpSpPr>
            <a:xfrm>
              <a:off x="4634053" y="952500"/>
              <a:ext cx="4249597" cy="3335104"/>
              <a:chOff x="4774260" y="1049884"/>
              <a:chExt cx="3974075" cy="3292723"/>
            </a:xfrm>
          </p:grpSpPr>
          <p:sp>
            <p:nvSpPr>
              <p:cNvPr id="11" name="TextBox 10"/>
              <p:cNvSpPr txBox="1"/>
              <p:nvPr/>
            </p:nvSpPr>
            <p:spPr>
              <a:xfrm>
                <a:off x="5828590" y="3973275"/>
                <a:ext cx="1865415" cy="369332"/>
              </a:xfrm>
              <a:prstGeom prst="rect">
                <a:avLst/>
              </a:prstGeom>
              <a:noFill/>
            </p:spPr>
            <p:txBody>
              <a:bodyPr wrap="none" rtlCol="0">
                <a:spAutoFit/>
              </a:bodyPr>
              <a:lstStyle/>
              <a:p>
                <a:r>
                  <a:rPr lang="en-US" dirty="0" smtClean="0"/>
                  <a:t>Case insensitive</a:t>
                </a:r>
                <a:endParaRPr lang="en-US" dirty="0"/>
              </a:p>
            </p:txBody>
          </p:sp>
          <p:pic>
            <p:nvPicPr>
              <p:cNvPr id="12" name="Picture 11" descr="screen-capture-1.png"/>
              <p:cNvPicPr>
                <a:picLocks noChangeAspect="1"/>
              </p:cNvPicPr>
              <p:nvPr/>
            </p:nvPicPr>
            <p:blipFill>
              <a:blip r:embed="rId3"/>
              <a:stretch>
                <a:fillRect/>
              </a:stretch>
            </p:blipFill>
            <p:spPr>
              <a:xfrm>
                <a:off x="4774260" y="1049884"/>
                <a:ext cx="3974075" cy="2993185"/>
              </a:xfrm>
              <a:prstGeom prst="rect">
                <a:avLst/>
              </a:prstGeom>
            </p:spPr>
          </p:pic>
        </p:grpSp>
        <p:grpSp>
          <p:nvGrpSpPr>
            <p:cNvPr id="5" name="Group 12"/>
            <p:cNvGrpSpPr/>
            <p:nvPr/>
          </p:nvGrpSpPr>
          <p:grpSpPr>
            <a:xfrm>
              <a:off x="0" y="939800"/>
              <a:ext cx="4211466" cy="3305423"/>
              <a:chOff x="428931" y="1079188"/>
              <a:chExt cx="3938416" cy="3263419"/>
            </a:xfrm>
          </p:grpSpPr>
          <p:sp>
            <p:nvSpPr>
              <p:cNvPr id="14" name="TextBox 13"/>
              <p:cNvSpPr txBox="1"/>
              <p:nvPr/>
            </p:nvSpPr>
            <p:spPr>
              <a:xfrm>
                <a:off x="1488587" y="3973275"/>
                <a:ext cx="1685753" cy="369332"/>
              </a:xfrm>
              <a:prstGeom prst="rect">
                <a:avLst/>
              </a:prstGeom>
              <a:noFill/>
            </p:spPr>
            <p:txBody>
              <a:bodyPr wrap="none" rtlCol="0">
                <a:spAutoFit/>
              </a:bodyPr>
              <a:lstStyle/>
              <a:p>
                <a:r>
                  <a:rPr lang="en-US" dirty="0" smtClean="0"/>
                  <a:t>Case sensitive</a:t>
                </a:r>
                <a:endParaRPr lang="en-US" dirty="0"/>
              </a:p>
            </p:txBody>
          </p:sp>
          <p:pic>
            <p:nvPicPr>
              <p:cNvPr id="15" name="Content Placeholder 8" descr="screen-capture-2.png"/>
              <p:cNvPicPr>
                <a:picLocks noChangeAspect="1"/>
              </p:cNvPicPr>
              <p:nvPr/>
            </p:nvPicPr>
            <p:blipFill>
              <a:blip r:embed="rId4"/>
              <a:stretch>
                <a:fillRect/>
              </a:stretch>
            </p:blipFill>
            <p:spPr>
              <a:xfrm>
                <a:off x="428931" y="1079188"/>
                <a:ext cx="3938416" cy="2985842"/>
              </a:xfrm>
              <a:prstGeom prst="rect">
                <a:avLst/>
              </a:prstGeom>
            </p:spPr>
          </p:pic>
        </p:grpSp>
      </p:grpSp>
      <p:sp>
        <p:nvSpPr>
          <p:cNvPr id="13" name="Rounded Rectangle 12"/>
          <p:cNvSpPr/>
          <p:nvPr/>
        </p:nvSpPr>
        <p:spPr>
          <a:xfrm>
            <a:off x="192263" y="1511299"/>
            <a:ext cx="8759475" cy="2408537"/>
          </a:xfrm>
          <a:prstGeom prst="roundRect">
            <a:avLst/>
          </a:prstGeom>
          <a:noFill/>
          <a:ln w="38100" cap="flat" cmpd="sng" algn="ctr">
            <a:solidFill>
              <a:srgbClr val="3366FF"/>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Content Placeholder 15"/>
          <p:cNvSpPr>
            <a:spLocks noGrp="1"/>
          </p:cNvSpPr>
          <p:nvPr>
            <p:ph idx="1"/>
          </p:nvPr>
        </p:nvSpPr>
        <p:spPr>
          <a:xfrm>
            <a:off x="63500" y="4521200"/>
            <a:ext cx="9017000" cy="2332500"/>
          </a:xfrm>
        </p:spPr>
        <p:txBody>
          <a:bodyPr>
            <a:noAutofit/>
          </a:bodyPr>
          <a:lstStyle/>
          <a:p>
            <a:pPr marL="177800" indent="-177800" algn="ctr">
              <a:spcBef>
                <a:spcPts val="1752"/>
              </a:spcBef>
              <a:buNone/>
            </a:pPr>
            <a:r>
              <a:rPr lang="en-US" dirty="0" smtClean="0"/>
              <a:t>None of the submitted runs improved over the baseline</a:t>
            </a:r>
          </a:p>
          <a:p>
            <a:pPr marL="177800" indent="-177800" algn="ctr">
              <a:spcBef>
                <a:spcPts val="1752"/>
              </a:spcBef>
              <a:buNone/>
            </a:pPr>
            <a:r>
              <a:rPr lang="en-US" dirty="0" smtClean="0"/>
              <a:t>Similar performance difference between case sensitive/insensitive</a:t>
            </a:r>
          </a:p>
          <a:p>
            <a:pPr marL="177800" indent="-177800" algn="ctr">
              <a:spcBef>
                <a:spcPts val="1752"/>
              </a:spcBef>
              <a:buNone/>
            </a:pPr>
            <a:r>
              <a:rPr lang="en-US" dirty="0" smtClean="0">
                <a:solidFill>
                  <a:srgbClr val="3366FF"/>
                </a:solidFill>
              </a:rPr>
              <a:t>Close results reflect the same underlying statistical APE approach</a:t>
            </a:r>
          </a:p>
          <a:p>
            <a:pPr marL="177800" indent="-177800" algn="ctr">
              <a:spcBef>
                <a:spcPts val="1752"/>
              </a:spcBef>
              <a:buNone/>
            </a:pPr>
            <a:r>
              <a:rPr lang="en-US" dirty="0" smtClean="0">
                <a:solidFill>
                  <a:schemeClr val="bg1"/>
                </a:solidFill>
              </a:rPr>
              <a:t>Improvements over the common backbone indicate some progress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400" dirty="0" smtClean="0"/>
              <a:t>Results (Average TER </a:t>
            </a:r>
            <a:r>
              <a:rPr lang="en-US" sz="2400" b="0" dirty="0" err="1" smtClean="0">
                <a:latin typeface="Wingdings"/>
                <a:ea typeface="Wingdings"/>
                <a:cs typeface="Wingdings"/>
              </a:rPr>
              <a:t></a:t>
            </a:r>
            <a:r>
              <a:rPr lang="en-US" sz="3400" dirty="0" smtClean="0"/>
              <a:t>)</a:t>
            </a:r>
            <a:endParaRPr lang="en-US" sz="3400" dirty="0"/>
          </a:p>
        </p:txBody>
      </p:sp>
      <p:grpSp>
        <p:nvGrpSpPr>
          <p:cNvPr id="2" name="Group 20"/>
          <p:cNvGrpSpPr/>
          <p:nvPr/>
        </p:nvGrpSpPr>
        <p:grpSpPr>
          <a:xfrm>
            <a:off x="130175" y="939800"/>
            <a:ext cx="8883650" cy="3347804"/>
            <a:chOff x="0" y="939800"/>
            <a:chExt cx="8883650" cy="3347804"/>
          </a:xfrm>
        </p:grpSpPr>
        <p:grpSp>
          <p:nvGrpSpPr>
            <p:cNvPr id="4" name="Group 9"/>
            <p:cNvGrpSpPr/>
            <p:nvPr/>
          </p:nvGrpSpPr>
          <p:grpSpPr>
            <a:xfrm>
              <a:off x="4634053" y="952500"/>
              <a:ext cx="4249597" cy="3335104"/>
              <a:chOff x="4774260" y="1049884"/>
              <a:chExt cx="3974075" cy="3292723"/>
            </a:xfrm>
          </p:grpSpPr>
          <p:sp>
            <p:nvSpPr>
              <p:cNvPr id="11" name="TextBox 10"/>
              <p:cNvSpPr txBox="1"/>
              <p:nvPr/>
            </p:nvSpPr>
            <p:spPr>
              <a:xfrm>
                <a:off x="5828590" y="3973275"/>
                <a:ext cx="1865415" cy="369332"/>
              </a:xfrm>
              <a:prstGeom prst="rect">
                <a:avLst/>
              </a:prstGeom>
              <a:noFill/>
            </p:spPr>
            <p:txBody>
              <a:bodyPr wrap="none" rtlCol="0">
                <a:spAutoFit/>
              </a:bodyPr>
              <a:lstStyle/>
              <a:p>
                <a:r>
                  <a:rPr lang="en-US" dirty="0" smtClean="0"/>
                  <a:t>Case insensitive</a:t>
                </a:r>
                <a:endParaRPr lang="en-US" dirty="0"/>
              </a:p>
            </p:txBody>
          </p:sp>
          <p:pic>
            <p:nvPicPr>
              <p:cNvPr id="12" name="Picture 11" descr="screen-capture-1.png"/>
              <p:cNvPicPr>
                <a:picLocks noChangeAspect="1"/>
              </p:cNvPicPr>
              <p:nvPr/>
            </p:nvPicPr>
            <p:blipFill>
              <a:blip r:embed="rId3"/>
              <a:stretch>
                <a:fillRect/>
              </a:stretch>
            </p:blipFill>
            <p:spPr>
              <a:xfrm>
                <a:off x="4774260" y="1049884"/>
                <a:ext cx="3974075" cy="2993185"/>
              </a:xfrm>
              <a:prstGeom prst="rect">
                <a:avLst/>
              </a:prstGeom>
            </p:spPr>
          </p:pic>
        </p:grpSp>
        <p:grpSp>
          <p:nvGrpSpPr>
            <p:cNvPr id="5" name="Group 12"/>
            <p:cNvGrpSpPr/>
            <p:nvPr/>
          </p:nvGrpSpPr>
          <p:grpSpPr>
            <a:xfrm>
              <a:off x="0" y="939800"/>
              <a:ext cx="4211466" cy="3305423"/>
              <a:chOff x="428931" y="1079188"/>
              <a:chExt cx="3938416" cy="3263419"/>
            </a:xfrm>
          </p:grpSpPr>
          <p:sp>
            <p:nvSpPr>
              <p:cNvPr id="14" name="TextBox 13"/>
              <p:cNvSpPr txBox="1"/>
              <p:nvPr/>
            </p:nvSpPr>
            <p:spPr>
              <a:xfrm>
                <a:off x="1488587" y="3973275"/>
                <a:ext cx="1685753" cy="369332"/>
              </a:xfrm>
              <a:prstGeom prst="rect">
                <a:avLst/>
              </a:prstGeom>
              <a:noFill/>
            </p:spPr>
            <p:txBody>
              <a:bodyPr wrap="none" rtlCol="0">
                <a:spAutoFit/>
              </a:bodyPr>
              <a:lstStyle/>
              <a:p>
                <a:r>
                  <a:rPr lang="en-US" dirty="0" smtClean="0"/>
                  <a:t>Case sensitive</a:t>
                </a:r>
                <a:endParaRPr lang="en-US" dirty="0"/>
              </a:p>
            </p:txBody>
          </p:sp>
          <p:pic>
            <p:nvPicPr>
              <p:cNvPr id="15" name="Content Placeholder 8" descr="screen-capture-2.png"/>
              <p:cNvPicPr>
                <a:picLocks noChangeAspect="1"/>
              </p:cNvPicPr>
              <p:nvPr/>
            </p:nvPicPr>
            <p:blipFill>
              <a:blip r:embed="rId4"/>
              <a:stretch>
                <a:fillRect/>
              </a:stretch>
            </p:blipFill>
            <p:spPr>
              <a:xfrm>
                <a:off x="428931" y="1079188"/>
                <a:ext cx="3938416" cy="2985842"/>
              </a:xfrm>
              <a:prstGeom prst="rect">
                <a:avLst/>
              </a:prstGeom>
            </p:spPr>
          </p:pic>
        </p:grpSp>
      </p:grpSp>
      <p:sp>
        <p:nvSpPr>
          <p:cNvPr id="22" name="Content Placeholder 15"/>
          <p:cNvSpPr>
            <a:spLocks noGrp="1"/>
          </p:cNvSpPr>
          <p:nvPr>
            <p:ph idx="1"/>
          </p:nvPr>
        </p:nvSpPr>
        <p:spPr>
          <a:xfrm>
            <a:off x="63500" y="4521200"/>
            <a:ext cx="9017000" cy="2332500"/>
          </a:xfrm>
        </p:spPr>
        <p:txBody>
          <a:bodyPr>
            <a:noAutofit/>
          </a:bodyPr>
          <a:lstStyle/>
          <a:p>
            <a:pPr marL="177800" indent="-177800" algn="ctr">
              <a:spcBef>
                <a:spcPts val="1752"/>
              </a:spcBef>
              <a:buNone/>
            </a:pPr>
            <a:r>
              <a:rPr lang="en-US" dirty="0" smtClean="0"/>
              <a:t>None of the submitted runs improved over the baseline</a:t>
            </a:r>
          </a:p>
          <a:p>
            <a:pPr marL="177800" indent="-177800" algn="ctr">
              <a:spcBef>
                <a:spcPts val="1752"/>
              </a:spcBef>
              <a:buNone/>
            </a:pPr>
            <a:r>
              <a:rPr lang="en-US" dirty="0" smtClean="0"/>
              <a:t>Similar performance difference between case sensitive/insensitive</a:t>
            </a:r>
          </a:p>
          <a:p>
            <a:pPr marL="177800" indent="-177800" algn="ctr">
              <a:spcBef>
                <a:spcPts val="1752"/>
              </a:spcBef>
              <a:buNone/>
            </a:pPr>
            <a:r>
              <a:rPr lang="en-US" dirty="0" smtClean="0"/>
              <a:t>Close results reflect the same underlying statistical APE approach</a:t>
            </a:r>
          </a:p>
          <a:p>
            <a:pPr marL="177800" indent="-177800" algn="ctr">
              <a:spcBef>
                <a:spcPts val="1752"/>
              </a:spcBef>
              <a:buNone/>
            </a:pPr>
            <a:r>
              <a:rPr lang="en-US" dirty="0" smtClean="0">
                <a:solidFill>
                  <a:srgbClr val="3366FF"/>
                </a:solidFill>
              </a:rPr>
              <a:t>Improvements over the common backbone indicate some progress </a:t>
            </a:r>
          </a:p>
        </p:txBody>
      </p:sp>
      <p:sp>
        <p:nvSpPr>
          <p:cNvPr id="13" name="Rounded Rectangle 12"/>
          <p:cNvSpPr/>
          <p:nvPr/>
        </p:nvSpPr>
        <p:spPr>
          <a:xfrm>
            <a:off x="192263" y="1511299"/>
            <a:ext cx="8759475" cy="1792801"/>
          </a:xfrm>
          <a:prstGeom prst="roundRect">
            <a:avLst/>
          </a:prstGeom>
          <a:noFill/>
          <a:ln w="38100" cap="flat" cmpd="sng" algn="ctr">
            <a:solidFill>
              <a:srgbClr val="3366FF"/>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normAutofit/>
          </a:bodyPr>
          <a:lstStyle/>
          <a:p>
            <a:pPr algn="ctr">
              <a:buNone/>
            </a:pPr>
            <a:r>
              <a:rPr lang="en-US" sz="3400" b="1" dirty="0" smtClean="0">
                <a:solidFill>
                  <a:srgbClr val="3366FF"/>
                </a:solidFill>
                <a:ea typeface="+mj-ea"/>
                <a:cs typeface="+mj-cs"/>
              </a:rPr>
              <a:t>Discussion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6050" y="871883"/>
            <a:ext cx="9004300" cy="5245217"/>
          </a:xfrm>
        </p:spPr>
        <p:txBody>
          <a:bodyPr/>
          <a:lstStyle/>
          <a:p>
            <a:pPr>
              <a:buNone/>
            </a:pPr>
            <a:r>
              <a:rPr lang="en-US" sz="2800" dirty="0" smtClean="0"/>
              <a:t>Experiments with the Autodesk Post-Editing Data corpus</a:t>
            </a:r>
          </a:p>
          <a:p>
            <a:pPr lvl="1"/>
            <a:r>
              <a:rPr lang="en-US" sz="2400" dirty="0" smtClean="0">
                <a:solidFill>
                  <a:srgbClr val="008000"/>
                </a:solidFill>
              </a:rPr>
              <a:t>Same </a:t>
            </a:r>
            <a:r>
              <a:rPr lang="en-US" sz="2400" dirty="0" smtClean="0"/>
              <a:t>languages (EN-ES)</a:t>
            </a:r>
          </a:p>
          <a:p>
            <a:pPr lvl="1"/>
            <a:r>
              <a:rPr lang="en-US" sz="2400" dirty="0" smtClean="0">
                <a:solidFill>
                  <a:srgbClr val="008000"/>
                </a:solidFill>
              </a:rPr>
              <a:t>Same </a:t>
            </a:r>
            <a:r>
              <a:rPr lang="en-US" sz="2400" dirty="0" smtClean="0"/>
              <a:t>amount of target words for training, dev and test</a:t>
            </a:r>
          </a:p>
          <a:p>
            <a:pPr lvl="1"/>
            <a:r>
              <a:rPr lang="en-US" sz="2400" dirty="0" smtClean="0">
                <a:solidFill>
                  <a:srgbClr val="008000"/>
                </a:solidFill>
              </a:rPr>
              <a:t>Same </a:t>
            </a:r>
            <a:r>
              <a:rPr lang="en-US" sz="2400" dirty="0" smtClean="0"/>
              <a:t>data quality (~ same TER)</a:t>
            </a:r>
          </a:p>
          <a:p>
            <a:pPr lvl="1"/>
            <a:r>
              <a:rPr lang="en-US" sz="2400" dirty="0" smtClean="0">
                <a:solidFill>
                  <a:srgbClr val="FF0000"/>
                </a:solidFill>
              </a:rPr>
              <a:t>Different </a:t>
            </a:r>
            <a:r>
              <a:rPr lang="en-US" sz="2400" dirty="0" smtClean="0"/>
              <a:t>domain: software manuals (</a:t>
            </a:r>
            <a:r>
              <a:rPr lang="en-US" sz="2400" dirty="0" err="1" smtClean="0"/>
              <a:t>vs</a:t>
            </a:r>
            <a:r>
              <a:rPr lang="en-US" sz="2400" dirty="0" smtClean="0"/>
              <a:t> news)</a:t>
            </a:r>
          </a:p>
          <a:p>
            <a:pPr lvl="1"/>
            <a:r>
              <a:rPr lang="en-US" sz="2400" dirty="0" smtClean="0">
                <a:solidFill>
                  <a:srgbClr val="FF0000"/>
                </a:solidFill>
              </a:rPr>
              <a:t>Different </a:t>
            </a:r>
            <a:r>
              <a:rPr lang="en-US" sz="2400" dirty="0" smtClean="0"/>
              <a:t>origin: professional translators (</a:t>
            </a:r>
            <a:r>
              <a:rPr lang="en-US" sz="2400" dirty="0" err="1" smtClean="0"/>
              <a:t>vs</a:t>
            </a:r>
            <a:r>
              <a:rPr lang="en-US" sz="2400" dirty="0" smtClean="0"/>
              <a:t> crowd)</a:t>
            </a:r>
          </a:p>
          <a:p>
            <a:pPr lvl="4">
              <a:buNone/>
            </a:pPr>
            <a:r>
              <a:rPr lang="en-US" sz="1800" dirty="0" smtClean="0"/>
              <a:t> </a:t>
            </a:r>
          </a:p>
        </p:txBody>
      </p:sp>
      <p:sp>
        <p:nvSpPr>
          <p:cNvPr id="3" name="Title 2"/>
          <p:cNvSpPr>
            <a:spLocks noGrp="1"/>
          </p:cNvSpPr>
          <p:nvPr>
            <p:ph type="title"/>
          </p:nvPr>
        </p:nvSpPr>
        <p:spPr/>
        <p:txBody>
          <a:bodyPr/>
          <a:lstStyle/>
          <a:p>
            <a:r>
              <a:rPr lang="en-US" sz="3400" dirty="0" smtClean="0"/>
              <a:t>Discussion: the role of data </a:t>
            </a:r>
            <a:endParaRPr lang="en-US" sz="3400" dirty="0"/>
          </a:p>
        </p:txBody>
      </p:sp>
      <p:graphicFrame>
        <p:nvGraphicFramePr>
          <p:cNvPr id="4" name="Table 3"/>
          <p:cNvGraphicFramePr>
            <a:graphicFrameLocks noGrp="1"/>
          </p:cNvGraphicFramePr>
          <p:nvPr/>
        </p:nvGraphicFramePr>
        <p:xfrm>
          <a:off x="1286670" y="3731260"/>
          <a:ext cx="6570661" cy="2862580"/>
        </p:xfrm>
        <a:graphic>
          <a:graphicData uri="http://schemas.openxmlformats.org/drawingml/2006/table">
            <a:tbl>
              <a:tblPr firstRow="1" bandRow="1">
                <a:tableStyleId>{5940675A-B579-460E-94D1-54222C63F5DA}</a:tableStyleId>
              </a:tblPr>
              <a:tblGrid>
                <a:gridCol w="1871661"/>
                <a:gridCol w="952500"/>
                <a:gridCol w="1892300"/>
                <a:gridCol w="1854200"/>
              </a:tblGrid>
              <a:tr h="0">
                <a:tc gridSpan="2">
                  <a:txBody>
                    <a:bodyPr/>
                    <a:lstStyle/>
                    <a:p>
                      <a:endParaRPr lang="en-US" sz="2000" dirty="0"/>
                    </a:p>
                  </a:txBody>
                  <a:tcPr>
                    <a:lnL w="12700" cmpd="sng">
                      <a:noFill/>
                    </a:lnL>
                    <a:lnT w="12700" cmpd="sng">
                      <a:noFill/>
                    </a:lnT>
                  </a:tcPr>
                </a:tc>
                <a:tc hMerge="1">
                  <a:txBody>
                    <a:bodyPr/>
                    <a:lstStyle/>
                    <a:p>
                      <a:endParaRPr lang="en-US"/>
                    </a:p>
                  </a:txBody>
                  <a:tcPr/>
                </a:tc>
                <a:tc>
                  <a:txBody>
                    <a:bodyPr/>
                    <a:lstStyle/>
                    <a:p>
                      <a:pPr algn="ctr"/>
                      <a:r>
                        <a:rPr lang="en-US" sz="2000" dirty="0" smtClean="0"/>
                        <a:t>APE Task data</a:t>
                      </a:r>
                      <a:endParaRPr lang="en-US" sz="2000" dirty="0"/>
                    </a:p>
                  </a:txBody>
                  <a:tcPr/>
                </a:tc>
                <a:tc>
                  <a:txBody>
                    <a:bodyPr/>
                    <a:lstStyle/>
                    <a:p>
                      <a:pPr algn="ctr"/>
                      <a:r>
                        <a:rPr lang="en-US" sz="2000" dirty="0" smtClean="0"/>
                        <a:t>Autodesk data</a:t>
                      </a:r>
                      <a:endParaRPr lang="en-US" sz="2000" dirty="0"/>
                    </a:p>
                  </a:txBody>
                  <a:tcPr/>
                </a:tc>
              </a:tr>
              <a:tr h="0">
                <a:tc rowSpan="3">
                  <a:txBody>
                    <a:bodyPr/>
                    <a:lstStyle/>
                    <a:p>
                      <a:pPr algn="ctr"/>
                      <a:r>
                        <a:rPr lang="en-US" sz="2000" dirty="0" smtClean="0"/>
                        <a:t>Type/Token</a:t>
                      </a:r>
                      <a:r>
                        <a:rPr lang="en-US" sz="2000" baseline="0" dirty="0" smtClean="0"/>
                        <a:t> Ratio</a:t>
                      </a:r>
                      <a:endParaRPr lang="en-US" sz="2000" dirty="0"/>
                    </a:p>
                  </a:txBody>
                  <a:tcPr anchor="ctr"/>
                </a:tc>
                <a:tc>
                  <a:txBody>
                    <a:bodyPr/>
                    <a:lstStyle/>
                    <a:p>
                      <a:r>
                        <a:rPr lang="en-US" sz="2000" dirty="0" smtClean="0"/>
                        <a:t>SRC</a:t>
                      </a:r>
                      <a:endParaRPr lang="en-US" sz="2000" dirty="0"/>
                    </a:p>
                  </a:txBody>
                  <a:tcPr/>
                </a:tc>
                <a:tc>
                  <a:txBody>
                    <a:bodyPr/>
                    <a:lstStyle/>
                    <a:p>
                      <a:pPr algn="l"/>
                      <a:r>
                        <a:rPr lang="en-US" sz="2000" dirty="0" smtClean="0"/>
                        <a:t>0.1</a:t>
                      </a:r>
                      <a:endParaRPr lang="en-US" sz="2000" dirty="0"/>
                    </a:p>
                  </a:txBody>
                  <a:tcPr/>
                </a:tc>
                <a:tc>
                  <a:txBody>
                    <a:bodyPr/>
                    <a:lstStyle/>
                    <a:p>
                      <a:r>
                        <a:rPr lang="en-US" sz="2000" b="1" dirty="0" smtClean="0"/>
                        <a:t>0.05</a:t>
                      </a:r>
                      <a:endParaRPr lang="en-US" sz="2000" b="1" dirty="0"/>
                    </a:p>
                  </a:txBody>
                  <a:tcPr/>
                </a:tc>
              </a:tr>
              <a:tr h="0">
                <a:tc vMerge="1">
                  <a:txBody>
                    <a:bodyPr/>
                    <a:lstStyle/>
                    <a:p>
                      <a:endParaRPr lang="en-US"/>
                    </a:p>
                  </a:txBody>
                  <a:tcPr/>
                </a:tc>
                <a:tc>
                  <a:txBody>
                    <a:bodyPr/>
                    <a:lstStyle/>
                    <a:p>
                      <a:r>
                        <a:rPr lang="en-US" sz="2000" dirty="0" smtClean="0"/>
                        <a:t>TGT</a:t>
                      </a:r>
                      <a:endParaRPr lang="en-US" sz="2000" dirty="0"/>
                    </a:p>
                  </a:txBody>
                  <a:tcPr/>
                </a:tc>
                <a:tc>
                  <a:txBody>
                    <a:bodyPr/>
                    <a:lstStyle/>
                    <a:p>
                      <a:pPr algn="l"/>
                      <a:r>
                        <a:rPr lang="en-US" sz="2000" dirty="0" smtClean="0"/>
                        <a:t>0.1</a:t>
                      </a:r>
                      <a:endParaRPr lang="en-US" sz="2000" dirty="0"/>
                    </a:p>
                  </a:txBody>
                  <a:tcPr/>
                </a:tc>
                <a:tc>
                  <a:txBody>
                    <a:bodyPr/>
                    <a:lstStyle/>
                    <a:p>
                      <a:r>
                        <a:rPr lang="en-US" sz="2000" b="1" dirty="0" smtClean="0"/>
                        <a:t>0.45</a:t>
                      </a:r>
                      <a:endParaRPr lang="en-US" sz="2000" b="1" dirty="0"/>
                    </a:p>
                  </a:txBody>
                  <a:tcPr/>
                </a:tc>
              </a:tr>
              <a:tr h="0">
                <a:tc vMerge="1">
                  <a:txBody>
                    <a:bodyPr/>
                    <a:lstStyle/>
                    <a:p>
                      <a:endParaRPr lang="en-US"/>
                    </a:p>
                  </a:txBody>
                  <a:tcPr/>
                </a:tc>
                <a:tc>
                  <a:txBody>
                    <a:bodyPr/>
                    <a:lstStyle/>
                    <a:p>
                      <a:r>
                        <a:rPr lang="en-US" sz="2000" dirty="0" smtClean="0"/>
                        <a:t>PE</a:t>
                      </a:r>
                      <a:endParaRPr lang="en-US" sz="2000" dirty="0"/>
                    </a:p>
                  </a:txBody>
                  <a:tcPr/>
                </a:tc>
                <a:tc>
                  <a:txBody>
                    <a:bodyPr/>
                    <a:lstStyle/>
                    <a:p>
                      <a:pPr algn="l"/>
                      <a:r>
                        <a:rPr lang="en-US" sz="2000" dirty="0" smtClean="0"/>
                        <a:t>0.1</a:t>
                      </a:r>
                      <a:endParaRPr lang="en-US" sz="2000" dirty="0"/>
                    </a:p>
                  </a:txBody>
                  <a:tcPr/>
                </a:tc>
                <a:tc>
                  <a:txBody>
                    <a:bodyPr/>
                    <a:lstStyle/>
                    <a:p>
                      <a:r>
                        <a:rPr lang="en-US" sz="2000" b="1" dirty="0" smtClean="0"/>
                        <a:t>0.05</a:t>
                      </a:r>
                      <a:endParaRPr lang="en-US" sz="2000" b="1" dirty="0"/>
                    </a:p>
                  </a:txBody>
                  <a:tcPr/>
                </a:tc>
              </a:tr>
              <a:tr h="0">
                <a:tc rowSpan="3">
                  <a:txBody>
                    <a:bodyPr/>
                    <a:lstStyle/>
                    <a:p>
                      <a:pPr algn="ctr"/>
                      <a:r>
                        <a:rPr lang="en-US" sz="2000" dirty="0" smtClean="0"/>
                        <a:t>Repetition</a:t>
                      </a:r>
                      <a:r>
                        <a:rPr lang="en-US" sz="2000" baseline="0" dirty="0" smtClean="0"/>
                        <a:t> Rate</a:t>
                      </a:r>
                      <a:endParaRPr lang="en-US" sz="2000" dirty="0"/>
                    </a:p>
                  </a:txBody>
                  <a:tcPr anchor="ctr"/>
                </a:tc>
                <a:tc>
                  <a:txBody>
                    <a:bodyPr/>
                    <a:lstStyle/>
                    <a:p>
                      <a:r>
                        <a:rPr lang="en-US" sz="2000" dirty="0" smtClean="0"/>
                        <a:t>SRC</a:t>
                      </a:r>
                      <a:endParaRPr lang="en-US" sz="2000" dirty="0"/>
                    </a:p>
                  </a:txBody>
                  <a:tcPr/>
                </a:tc>
                <a:tc>
                  <a:txBody>
                    <a:bodyPr/>
                    <a:lstStyle/>
                    <a:p>
                      <a:pPr algn="l"/>
                      <a:r>
                        <a:rPr lang="en-US" sz="2000" dirty="0" smtClean="0"/>
                        <a:t>2.9</a:t>
                      </a:r>
                      <a:endParaRPr lang="en-US" sz="2000" dirty="0"/>
                    </a:p>
                  </a:txBody>
                  <a:tcPr/>
                </a:tc>
                <a:tc>
                  <a:txBody>
                    <a:bodyPr/>
                    <a:lstStyle/>
                    <a:p>
                      <a:r>
                        <a:rPr lang="en-US" sz="2000" b="1" dirty="0" smtClean="0"/>
                        <a:t>6.3</a:t>
                      </a:r>
                      <a:endParaRPr lang="en-US" sz="2000" b="1" dirty="0"/>
                    </a:p>
                  </a:txBody>
                  <a:tcPr/>
                </a:tc>
              </a:tr>
              <a:tr h="0">
                <a:tc vMerge="1">
                  <a:txBody>
                    <a:bodyPr/>
                    <a:lstStyle/>
                    <a:p>
                      <a:endParaRPr lang="en-US" dirty="0"/>
                    </a:p>
                  </a:txBody>
                  <a:tcPr anchor="ctr"/>
                </a:tc>
                <a:tc>
                  <a:txBody>
                    <a:bodyPr/>
                    <a:lstStyle/>
                    <a:p>
                      <a:r>
                        <a:rPr lang="en-US" sz="2000" dirty="0" smtClean="0"/>
                        <a:t>TGT</a:t>
                      </a:r>
                      <a:endParaRPr lang="en-US" sz="2000" dirty="0"/>
                    </a:p>
                  </a:txBody>
                  <a:tcPr/>
                </a:tc>
                <a:tc>
                  <a:txBody>
                    <a:bodyPr/>
                    <a:lstStyle/>
                    <a:p>
                      <a:pPr algn="l"/>
                      <a:r>
                        <a:rPr lang="en-US" sz="2000" dirty="0" smtClean="0"/>
                        <a:t>3.3</a:t>
                      </a:r>
                      <a:endParaRPr lang="en-US" sz="2000" dirty="0"/>
                    </a:p>
                  </a:txBody>
                  <a:tcPr/>
                </a:tc>
                <a:tc>
                  <a:txBody>
                    <a:bodyPr/>
                    <a:lstStyle/>
                    <a:p>
                      <a:r>
                        <a:rPr lang="en-US" sz="2000" b="1" dirty="0" smtClean="0"/>
                        <a:t>8.4</a:t>
                      </a:r>
                      <a:endParaRPr lang="en-US" sz="2000" b="1" dirty="0"/>
                    </a:p>
                  </a:txBody>
                  <a:tcPr/>
                </a:tc>
              </a:tr>
              <a:tr h="0">
                <a:tc vMerge="1">
                  <a:txBody>
                    <a:bodyPr/>
                    <a:lstStyle/>
                    <a:p>
                      <a:endParaRPr lang="en-US" dirty="0"/>
                    </a:p>
                  </a:txBody>
                  <a:tcPr anchor="ctr"/>
                </a:tc>
                <a:tc>
                  <a:txBody>
                    <a:bodyPr/>
                    <a:lstStyle/>
                    <a:p>
                      <a:r>
                        <a:rPr lang="en-US" sz="2000" dirty="0" smtClean="0"/>
                        <a:t>PE</a:t>
                      </a:r>
                      <a:endParaRPr lang="en-US" sz="2000" dirty="0"/>
                    </a:p>
                  </a:txBody>
                  <a:tcPr/>
                </a:tc>
                <a:tc>
                  <a:txBody>
                    <a:bodyPr/>
                    <a:lstStyle/>
                    <a:p>
                      <a:pPr algn="l"/>
                      <a:r>
                        <a:rPr lang="en-US" sz="2000" dirty="0" smtClean="0"/>
                        <a:t>3.1</a:t>
                      </a:r>
                      <a:endParaRPr lang="en-US" sz="2000" dirty="0"/>
                    </a:p>
                  </a:txBody>
                  <a:tcPr/>
                </a:tc>
                <a:tc>
                  <a:txBody>
                    <a:bodyPr/>
                    <a:lstStyle/>
                    <a:p>
                      <a:r>
                        <a:rPr lang="en-US" sz="2000" b="1" dirty="0" smtClean="0"/>
                        <a:t>8.5</a:t>
                      </a:r>
                      <a:endParaRPr lang="en-US" sz="2000" b="1"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6050" y="871883"/>
            <a:ext cx="9004300" cy="5245217"/>
          </a:xfrm>
        </p:spPr>
        <p:txBody>
          <a:bodyPr/>
          <a:lstStyle/>
          <a:p>
            <a:pPr>
              <a:buNone/>
            </a:pPr>
            <a:r>
              <a:rPr lang="en-US" sz="2800" dirty="0" smtClean="0"/>
              <a:t>Experiments with the Autodesk Post-Editing Data corpus</a:t>
            </a:r>
          </a:p>
          <a:p>
            <a:pPr lvl="1"/>
            <a:r>
              <a:rPr lang="en-US" sz="2400" dirty="0" smtClean="0">
                <a:solidFill>
                  <a:srgbClr val="008000"/>
                </a:solidFill>
              </a:rPr>
              <a:t>Same </a:t>
            </a:r>
            <a:r>
              <a:rPr lang="en-US" sz="2400" dirty="0" smtClean="0"/>
              <a:t>languages (EN-ES)</a:t>
            </a:r>
          </a:p>
          <a:p>
            <a:pPr lvl="1"/>
            <a:r>
              <a:rPr lang="en-US" sz="2400" dirty="0" smtClean="0">
                <a:solidFill>
                  <a:srgbClr val="008000"/>
                </a:solidFill>
              </a:rPr>
              <a:t>Same </a:t>
            </a:r>
            <a:r>
              <a:rPr lang="en-US" sz="2400" dirty="0" smtClean="0"/>
              <a:t>amount of target words for training, dev and test</a:t>
            </a:r>
          </a:p>
          <a:p>
            <a:pPr lvl="1"/>
            <a:r>
              <a:rPr lang="en-US" sz="2400" dirty="0" smtClean="0">
                <a:solidFill>
                  <a:srgbClr val="008000"/>
                </a:solidFill>
              </a:rPr>
              <a:t>Same </a:t>
            </a:r>
            <a:r>
              <a:rPr lang="en-US" sz="2400" dirty="0" smtClean="0"/>
              <a:t>data quality (~ same TER)</a:t>
            </a:r>
          </a:p>
          <a:p>
            <a:pPr lvl="1"/>
            <a:r>
              <a:rPr lang="en-US" sz="2400" dirty="0" smtClean="0">
                <a:solidFill>
                  <a:srgbClr val="FF0000"/>
                </a:solidFill>
              </a:rPr>
              <a:t>Different </a:t>
            </a:r>
            <a:r>
              <a:rPr lang="en-US" sz="2400" dirty="0" smtClean="0"/>
              <a:t>domain: software manuals (</a:t>
            </a:r>
            <a:r>
              <a:rPr lang="en-US" sz="2400" dirty="0" err="1" smtClean="0"/>
              <a:t>vs</a:t>
            </a:r>
            <a:r>
              <a:rPr lang="en-US" sz="2400" dirty="0" smtClean="0"/>
              <a:t> news)</a:t>
            </a:r>
          </a:p>
          <a:p>
            <a:pPr lvl="1"/>
            <a:r>
              <a:rPr lang="en-US" sz="2400" dirty="0" smtClean="0">
                <a:solidFill>
                  <a:srgbClr val="FF0000"/>
                </a:solidFill>
              </a:rPr>
              <a:t>Different </a:t>
            </a:r>
            <a:r>
              <a:rPr lang="en-US" sz="2400" dirty="0" smtClean="0"/>
              <a:t>origin: professional translators (</a:t>
            </a:r>
            <a:r>
              <a:rPr lang="en-US" sz="2400" dirty="0" err="1" smtClean="0"/>
              <a:t>vs</a:t>
            </a:r>
            <a:r>
              <a:rPr lang="en-US" sz="2400" dirty="0" smtClean="0"/>
              <a:t> crowd)</a:t>
            </a:r>
          </a:p>
          <a:p>
            <a:pPr lvl="4">
              <a:buNone/>
            </a:pPr>
            <a:r>
              <a:rPr lang="en-US" sz="1800" dirty="0" smtClean="0"/>
              <a:t> </a:t>
            </a:r>
          </a:p>
        </p:txBody>
      </p:sp>
      <p:sp>
        <p:nvSpPr>
          <p:cNvPr id="3" name="Title 2"/>
          <p:cNvSpPr>
            <a:spLocks noGrp="1"/>
          </p:cNvSpPr>
          <p:nvPr>
            <p:ph type="title"/>
          </p:nvPr>
        </p:nvSpPr>
        <p:spPr/>
        <p:txBody>
          <a:bodyPr/>
          <a:lstStyle/>
          <a:p>
            <a:r>
              <a:rPr lang="en-US" sz="3400" dirty="0" smtClean="0"/>
              <a:t>Discussion: the role of data </a:t>
            </a:r>
            <a:endParaRPr lang="en-US" sz="3400" dirty="0"/>
          </a:p>
        </p:txBody>
      </p:sp>
      <p:graphicFrame>
        <p:nvGraphicFramePr>
          <p:cNvPr id="4" name="Table 3"/>
          <p:cNvGraphicFramePr>
            <a:graphicFrameLocks noGrp="1"/>
          </p:cNvGraphicFramePr>
          <p:nvPr/>
        </p:nvGraphicFramePr>
        <p:xfrm>
          <a:off x="1286670" y="3731260"/>
          <a:ext cx="6570661" cy="2862580"/>
        </p:xfrm>
        <a:graphic>
          <a:graphicData uri="http://schemas.openxmlformats.org/drawingml/2006/table">
            <a:tbl>
              <a:tblPr firstRow="1" bandRow="1">
                <a:tableStyleId>{5940675A-B579-460E-94D1-54222C63F5DA}</a:tableStyleId>
              </a:tblPr>
              <a:tblGrid>
                <a:gridCol w="1871661"/>
                <a:gridCol w="952500"/>
                <a:gridCol w="1892300"/>
                <a:gridCol w="1854200"/>
              </a:tblGrid>
              <a:tr h="0">
                <a:tc gridSpan="2">
                  <a:txBody>
                    <a:bodyPr/>
                    <a:lstStyle/>
                    <a:p>
                      <a:endParaRPr lang="en-US" sz="2000" dirty="0"/>
                    </a:p>
                  </a:txBody>
                  <a:tcPr>
                    <a:lnL w="12700" cmpd="sng">
                      <a:noFill/>
                    </a:lnL>
                    <a:lnT w="12700" cmpd="sng">
                      <a:noFill/>
                    </a:lnT>
                  </a:tcPr>
                </a:tc>
                <a:tc hMerge="1">
                  <a:txBody>
                    <a:bodyPr/>
                    <a:lstStyle/>
                    <a:p>
                      <a:endParaRPr lang="en-US"/>
                    </a:p>
                  </a:txBody>
                  <a:tcPr/>
                </a:tc>
                <a:tc>
                  <a:txBody>
                    <a:bodyPr/>
                    <a:lstStyle/>
                    <a:p>
                      <a:pPr algn="ctr"/>
                      <a:r>
                        <a:rPr lang="en-US" sz="2000" dirty="0" smtClean="0"/>
                        <a:t>APE Task data</a:t>
                      </a:r>
                      <a:endParaRPr lang="en-US" sz="2000" dirty="0"/>
                    </a:p>
                  </a:txBody>
                  <a:tcPr/>
                </a:tc>
                <a:tc>
                  <a:txBody>
                    <a:bodyPr/>
                    <a:lstStyle/>
                    <a:p>
                      <a:pPr algn="ctr"/>
                      <a:r>
                        <a:rPr lang="en-US" sz="2000" dirty="0" smtClean="0">
                          <a:solidFill>
                            <a:srgbClr val="3366FF"/>
                          </a:solidFill>
                        </a:rPr>
                        <a:t>Autodesk data</a:t>
                      </a:r>
                      <a:endParaRPr lang="en-US" sz="2000" dirty="0">
                        <a:solidFill>
                          <a:srgbClr val="3366FF"/>
                        </a:solidFill>
                      </a:endParaRPr>
                    </a:p>
                  </a:txBody>
                  <a:tcPr/>
                </a:tc>
              </a:tr>
              <a:tr h="0">
                <a:tc rowSpan="3">
                  <a:txBody>
                    <a:bodyPr/>
                    <a:lstStyle/>
                    <a:p>
                      <a:pPr algn="ctr"/>
                      <a:r>
                        <a:rPr lang="en-US" sz="2000" dirty="0" smtClean="0"/>
                        <a:t>Type/Token</a:t>
                      </a:r>
                      <a:r>
                        <a:rPr lang="en-US" sz="2000" baseline="0" dirty="0" smtClean="0"/>
                        <a:t> Ratio</a:t>
                      </a:r>
                      <a:endParaRPr lang="en-US" sz="2000" dirty="0"/>
                    </a:p>
                  </a:txBody>
                  <a:tcPr anchor="ctr"/>
                </a:tc>
                <a:tc>
                  <a:txBody>
                    <a:bodyPr/>
                    <a:lstStyle/>
                    <a:p>
                      <a:r>
                        <a:rPr lang="en-US" sz="2000" dirty="0" smtClean="0"/>
                        <a:t>SRC</a:t>
                      </a:r>
                      <a:endParaRPr lang="en-US" sz="2000" dirty="0"/>
                    </a:p>
                  </a:txBody>
                  <a:tcPr/>
                </a:tc>
                <a:tc>
                  <a:txBody>
                    <a:bodyPr/>
                    <a:lstStyle/>
                    <a:p>
                      <a:pPr algn="l"/>
                      <a:r>
                        <a:rPr lang="en-US" sz="2000" dirty="0" smtClean="0"/>
                        <a:t>0.1</a:t>
                      </a:r>
                      <a:endParaRPr lang="en-US" sz="2000" dirty="0"/>
                    </a:p>
                  </a:txBody>
                  <a:tcPr/>
                </a:tc>
                <a:tc>
                  <a:txBody>
                    <a:bodyPr/>
                    <a:lstStyle/>
                    <a:p>
                      <a:r>
                        <a:rPr lang="en-US" sz="2000" b="1" dirty="0" smtClean="0"/>
                        <a:t>0.05</a:t>
                      </a:r>
                      <a:endParaRPr lang="en-US" sz="2000" b="1" dirty="0"/>
                    </a:p>
                  </a:txBody>
                  <a:tcPr/>
                </a:tc>
              </a:tr>
              <a:tr h="0">
                <a:tc vMerge="1">
                  <a:txBody>
                    <a:bodyPr/>
                    <a:lstStyle/>
                    <a:p>
                      <a:endParaRPr lang="en-US"/>
                    </a:p>
                  </a:txBody>
                  <a:tcPr/>
                </a:tc>
                <a:tc>
                  <a:txBody>
                    <a:bodyPr/>
                    <a:lstStyle/>
                    <a:p>
                      <a:r>
                        <a:rPr lang="en-US" sz="2000" dirty="0" smtClean="0"/>
                        <a:t>TGT</a:t>
                      </a:r>
                      <a:endParaRPr lang="en-US" sz="2000" dirty="0"/>
                    </a:p>
                  </a:txBody>
                  <a:tcPr/>
                </a:tc>
                <a:tc>
                  <a:txBody>
                    <a:bodyPr/>
                    <a:lstStyle/>
                    <a:p>
                      <a:pPr algn="l"/>
                      <a:r>
                        <a:rPr lang="en-US" sz="2000" dirty="0" smtClean="0"/>
                        <a:t>0.1</a:t>
                      </a:r>
                      <a:endParaRPr lang="en-US" sz="2000" dirty="0"/>
                    </a:p>
                  </a:txBody>
                  <a:tcPr/>
                </a:tc>
                <a:tc>
                  <a:txBody>
                    <a:bodyPr/>
                    <a:lstStyle/>
                    <a:p>
                      <a:r>
                        <a:rPr lang="en-US" sz="2000" b="1" dirty="0" smtClean="0"/>
                        <a:t>0.45</a:t>
                      </a:r>
                      <a:endParaRPr lang="en-US" sz="2000" b="1" dirty="0"/>
                    </a:p>
                  </a:txBody>
                  <a:tcPr/>
                </a:tc>
              </a:tr>
              <a:tr h="0">
                <a:tc vMerge="1">
                  <a:txBody>
                    <a:bodyPr/>
                    <a:lstStyle/>
                    <a:p>
                      <a:endParaRPr lang="en-US"/>
                    </a:p>
                  </a:txBody>
                  <a:tcPr/>
                </a:tc>
                <a:tc>
                  <a:txBody>
                    <a:bodyPr/>
                    <a:lstStyle/>
                    <a:p>
                      <a:r>
                        <a:rPr lang="en-US" sz="2000" dirty="0" smtClean="0"/>
                        <a:t>PE</a:t>
                      </a:r>
                      <a:endParaRPr lang="en-US" sz="2000" dirty="0"/>
                    </a:p>
                  </a:txBody>
                  <a:tcPr/>
                </a:tc>
                <a:tc>
                  <a:txBody>
                    <a:bodyPr/>
                    <a:lstStyle/>
                    <a:p>
                      <a:pPr algn="l"/>
                      <a:r>
                        <a:rPr lang="en-US" sz="2000" dirty="0" smtClean="0"/>
                        <a:t>0.1</a:t>
                      </a:r>
                      <a:endParaRPr lang="en-US" sz="2000" dirty="0"/>
                    </a:p>
                  </a:txBody>
                  <a:tcPr/>
                </a:tc>
                <a:tc>
                  <a:txBody>
                    <a:bodyPr/>
                    <a:lstStyle/>
                    <a:p>
                      <a:r>
                        <a:rPr lang="en-US" sz="2000" b="1" dirty="0" smtClean="0"/>
                        <a:t>0.05</a:t>
                      </a:r>
                      <a:endParaRPr lang="en-US" sz="2000" b="1" dirty="0"/>
                    </a:p>
                  </a:txBody>
                  <a:tcPr/>
                </a:tc>
              </a:tr>
              <a:tr h="0">
                <a:tc rowSpan="3">
                  <a:txBody>
                    <a:bodyPr/>
                    <a:lstStyle/>
                    <a:p>
                      <a:pPr algn="ctr"/>
                      <a:r>
                        <a:rPr lang="en-US" sz="2000" dirty="0" smtClean="0"/>
                        <a:t>Repetition</a:t>
                      </a:r>
                      <a:r>
                        <a:rPr lang="en-US" sz="2000" baseline="0" dirty="0" smtClean="0"/>
                        <a:t> Rate</a:t>
                      </a:r>
                      <a:endParaRPr lang="en-US" sz="2000" dirty="0"/>
                    </a:p>
                  </a:txBody>
                  <a:tcPr anchor="ctr"/>
                </a:tc>
                <a:tc>
                  <a:txBody>
                    <a:bodyPr/>
                    <a:lstStyle/>
                    <a:p>
                      <a:r>
                        <a:rPr lang="en-US" sz="2000" dirty="0" smtClean="0"/>
                        <a:t>SRC</a:t>
                      </a:r>
                      <a:endParaRPr lang="en-US" sz="2000" dirty="0"/>
                    </a:p>
                  </a:txBody>
                  <a:tcPr/>
                </a:tc>
                <a:tc>
                  <a:txBody>
                    <a:bodyPr/>
                    <a:lstStyle/>
                    <a:p>
                      <a:pPr algn="l"/>
                      <a:r>
                        <a:rPr lang="en-US" sz="2000" dirty="0" smtClean="0"/>
                        <a:t>2.9</a:t>
                      </a:r>
                      <a:endParaRPr lang="en-US" sz="2000" dirty="0"/>
                    </a:p>
                  </a:txBody>
                  <a:tcPr/>
                </a:tc>
                <a:tc>
                  <a:txBody>
                    <a:bodyPr/>
                    <a:lstStyle/>
                    <a:p>
                      <a:r>
                        <a:rPr lang="en-US" sz="2000" b="1" dirty="0" smtClean="0"/>
                        <a:t>6.3</a:t>
                      </a:r>
                      <a:endParaRPr lang="en-US" sz="2000" b="1" dirty="0"/>
                    </a:p>
                  </a:txBody>
                  <a:tcPr/>
                </a:tc>
              </a:tr>
              <a:tr h="0">
                <a:tc vMerge="1">
                  <a:txBody>
                    <a:bodyPr/>
                    <a:lstStyle/>
                    <a:p>
                      <a:endParaRPr lang="en-US" dirty="0"/>
                    </a:p>
                  </a:txBody>
                  <a:tcPr anchor="ctr"/>
                </a:tc>
                <a:tc>
                  <a:txBody>
                    <a:bodyPr/>
                    <a:lstStyle/>
                    <a:p>
                      <a:r>
                        <a:rPr lang="en-US" sz="2000" dirty="0" smtClean="0"/>
                        <a:t>TGT</a:t>
                      </a:r>
                      <a:endParaRPr lang="en-US" sz="2000" dirty="0"/>
                    </a:p>
                  </a:txBody>
                  <a:tcPr/>
                </a:tc>
                <a:tc>
                  <a:txBody>
                    <a:bodyPr/>
                    <a:lstStyle/>
                    <a:p>
                      <a:pPr algn="l"/>
                      <a:r>
                        <a:rPr lang="en-US" sz="2000" dirty="0" smtClean="0"/>
                        <a:t>3.3</a:t>
                      </a:r>
                      <a:endParaRPr lang="en-US" sz="2000" dirty="0"/>
                    </a:p>
                  </a:txBody>
                  <a:tcPr/>
                </a:tc>
                <a:tc>
                  <a:txBody>
                    <a:bodyPr/>
                    <a:lstStyle/>
                    <a:p>
                      <a:r>
                        <a:rPr lang="en-US" sz="2000" b="1" dirty="0" smtClean="0"/>
                        <a:t>8.4</a:t>
                      </a:r>
                      <a:endParaRPr lang="en-US" sz="2000" b="1" dirty="0"/>
                    </a:p>
                  </a:txBody>
                  <a:tcPr/>
                </a:tc>
              </a:tr>
              <a:tr h="0">
                <a:tc vMerge="1">
                  <a:txBody>
                    <a:bodyPr/>
                    <a:lstStyle/>
                    <a:p>
                      <a:endParaRPr lang="en-US" dirty="0"/>
                    </a:p>
                  </a:txBody>
                  <a:tcPr anchor="ctr"/>
                </a:tc>
                <a:tc>
                  <a:txBody>
                    <a:bodyPr/>
                    <a:lstStyle/>
                    <a:p>
                      <a:r>
                        <a:rPr lang="en-US" sz="2000" dirty="0" smtClean="0"/>
                        <a:t>PE</a:t>
                      </a:r>
                      <a:endParaRPr lang="en-US" sz="2000" dirty="0"/>
                    </a:p>
                  </a:txBody>
                  <a:tcPr/>
                </a:tc>
                <a:tc>
                  <a:txBody>
                    <a:bodyPr/>
                    <a:lstStyle/>
                    <a:p>
                      <a:pPr algn="l"/>
                      <a:r>
                        <a:rPr lang="en-US" sz="2000" dirty="0" smtClean="0"/>
                        <a:t>3.1</a:t>
                      </a:r>
                      <a:endParaRPr lang="en-US" sz="2000" dirty="0"/>
                    </a:p>
                  </a:txBody>
                  <a:tcPr/>
                </a:tc>
                <a:tc>
                  <a:txBody>
                    <a:bodyPr/>
                    <a:lstStyle/>
                    <a:p>
                      <a:r>
                        <a:rPr lang="en-US" sz="2000" b="1" dirty="0" smtClean="0"/>
                        <a:t>8.5</a:t>
                      </a:r>
                      <a:endParaRPr lang="en-US" sz="2000" b="1" dirty="0"/>
                    </a:p>
                  </a:txBody>
                  <a:tcPr/>
                </a:tc>
              </a:tr>
            </a:tbl>
          </a:graphicData>
        </a:graphic>
      </p:graphicFrame>
      <p:sp>
        <p:nvSpPr>
          <p:cNvPr id="6" name="TextBox 5"/>
          <p:cNvSpPr txBox="1"/>
          <p:nvPr/>
        </p:nvSpPr>
        <p:spPr>
          <a:xfrm rot="20323320">
            <a:off x="6822174" y="4807924"/>
            <a:ext cx="2191525" cy="430887"/>
          </a:xfrm>
          <a:prstGeom prst="rect">
            <a:avLst/>
          </a:prstGeom>
          <a:solidFill>
            <a:srgbClr val="FFFF00"/>
          </a:solidFill>
        </p:spPr>
        <p:txBody>
          <a:bodyPr wrap="none" rtlCol="0">
            <a:spAutoFit/>
          </a:bodyPr>
          <a:lstStyle/>
          <a:p>
            <a:r>
              <a:rPr lang="en-US" sz="2200" b="1" dirty="0" smtClean="0"/>
              <a:t>More repetitive</a:t>
            </a:r>
            <a:endParaRPr lang="en-US" sz="2200" b="1" dirty="0"/>
          </a:p>
        </p:txBody>
      </p:sp>
      <p:sp>
        <p:nvSpPr>
          <p:cNvPr id="7" name="TextBox 6"/>
          <p:cNvSpPr txBox="1"/>
          <p:nvPr/>
        </p:nvSpPr>
        <p:spPr>
          <a:xfrm>
            <a:off x="6653255" y="6378396"/>
            <a:ext cx="1204076" cy="430887"/>
          </a:xfrm>
          <a:prstGeom prst="rect">
            <a:avLst/>
          </a:prstGeom>
          <a:solidFill>
            <a:srgbClr val="3366FF"/>
          </a:solidFill>
        </p:spPr>
        <p:txBody>
          <a:bodyPr wrap="none" rtlCol="0">
            <a:spAutoFit/>
          </a:bodyPr>
          <a:lstStyle/>
          <a:p>
            <a:r>
              <a:rPr lang="en-US" sz="2200" b="1" dirty="0" smtClean="0">
                <a:solidFill>
                  <a:schemeClr val="bg1"/>
                </a:solidFill>
              </a:rPr>
              <a:t>Easier?</a:t>
            </a:r>
            <a:endParaRPr lang="en-US" sz="2200" b="1"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200" y="1214783"/>
            <a:ext cx="8686800" cy="5804815"/>
          </a:xfrm>
        </p:spPr>
        <p:txBody>
          <a:bodyPr>
            <a:noAutofit/>
          </a:bodyPr>
          <a:lstStyle/>
          <a:p>
            <a:pPr>
              <a:spcBef>
                <a:spcPts val="1272"/>
              </a:spcBef>
            </a:pPr>
            <a:r>
              <a:rPr lang="en-US" sz="2800" dirty="0" smtClean="0"/>
              <a:t>Task</a:t>
            </a:r>
          </a:p>
          <a:p>
            <a:pPr lvl="1">
              <a:spcBef>
                <a:spcPts val="1272"/>
              </a:spcBef>
            </a:pPr>
            <a:r>
              <a:rPr lang="en-US" sz="2400" dirty="0" smtClean="0"/>
              <a:t>Automatically correct errors in a machine-translated text</a:t>
            </a:r>
          </a:p>
          <a:p>
            <a:pPr lvl="1">
              <a:spcBef>
                <a:spcPts val="1272"/>
              </a:spcBef>
            </a:pPr>
            <a:endParaRPr lang="en-US" sz="2400" dirty="0" smtClean="0"/>
          </a:p>
          <a:p>
            <a:pPr>
              <a:spcBef>
                <a:spcPts val="3072"/>
              </a:spcBef>
            </a:pPr>
            <a:r>
              <a:rPr lang="en-US" sz="2800" dirty="0" smtClean="0"/>
              <a:t>Impact</a:t>
            </a:r>
          </a:p>
          <a:p>
            <a:pPr lvl="1">
              <a:spcBef>
                <a:spcPts val="1272"/>
              </a:spcBef>
            </a:pPr>
            <a:r>
              <a:rPr lang="en-US" sz="2400" dirty="0" smtClean="0"/>
              <a:t>Cope with systematic errors of </a:t>
            </a:r>
            <a:r>
              <a:rPr lang="en-US" sz="2400" dirty="0" smtClean="0">
                <a:solidFill>
                  <a:schemeClr val="tx1"/>
                </a:solidFill>
              </a:rPr>
              <a:t>an MT system whose decoding process is not accessible</a:t>
            </a:r>
          </a:p>
          <a:p>
            <a:pPr lvl="1">
              <a:spcBef>
                <a:spcPts val="1272"/>
              </a:spcBef>
            </a:pPr>
            <a:r>
              <a:rPr lang="en-US" sz="2400" dirty="0" smtClean="0"/>
              <a:t>Provide professional translators with improved MT output quality to reduce (human) post-editing effort</a:t>
            </a:r>
          </a:p>
          <a:p>
            <a:pPr lvl="1">
              <a:spcBef>
                <a:spcPts val="1272"/>
              </a:spcBef>
            </a:pPr>
            <a:r>
              <a:rPr lang="en-US" sz="2400" dirty="0" smtClean="0"/>
              <a:t>Adapt the output of a general-purpose MT system to the lexicon/style requested in specific domains  </a:t>
            </a:r>
          </a:p>
        </p:txBody>
      </p:sp>
      <p:sp>
        <p:nvSpPr>
          <p:cNvPr id="3" name="Titel 2"/>
          <p:cNvSpPr>
            <a:spLocks noGrp="1"/>
          </p:cNvSpPr>
          <p:nvPr>
            <p:ph type="title"/>
          </p:nvPr>
        </p:nvSpPr>
        <p:spPr>
          <a:xfrm>
            <a:off x="457200" y="210312"/>
            <a:ext cx="8686800" cy="612648"/>
          </a:xfrm>
        </p:spPr>
        <p:txBody>
          <a:bodyPr/>
          <a:lstStyle/>
          <a:p>
            <a:r>
              <a:rPr sz="3400" dirty="0" smtClean="0"/>
              <a:t>Automatic </a:t>
            </a:r>
            <a:r>
              <a:rPr lang="en-US" sz="3400" dirty="0" err="1" smtClean="0"/>
              <a:t>p</a:t>
            </a:r>
            <a:r>
              <a:rPr sz="3400" dirty="0" smtClean="0"/>
              <a:t>ost-editing</a:t>
            </a:r>
            <a:r>
              <a:rPr lang="en-US" sz="3400" dirty="0" smtClean="0"/>
              <a:t> pilot @ WMT15</a:t>
            </a:r>
            <a:endParaRPr lang="de-DE" sz="3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36365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783"/>
            <a:ext cx="8449733" cy="5245217"/>
          </a:xfrm>
        </p:spPr>
        <p:txBody>
          <a:bodyPr>
            <a:normAutofit/>
          </a:bodyPr>
          <a:lstStyle/>
          <a:p>
            <a:r>
              <a:rPr lang="en-US" sz="2800" dirty="0" smtClean="0"/>
              <a:t>Repetitiveness of the learned correction patterns</a:t>
            </a:r>
          </a:p>
          <a:p>
            <a:pPr lvl="1"/>
            <a:r>
              <a:rPr lang="en-US" sz="2400" dirty="0" smtClean="0"/>
              <a:t>Train two basic statistical APE systems</a:t>
            </a:r>
          </a:p>
          <a:p>
            <a:pPr lvl="1"/>
            <a:r>
              <a:rPr lang="en-US" sz="2400" dirty="0" smtClean="0"/>
              <a:t>Count</a:t>
            </a:r>
            <a:r>
              <a:rPr lang="en-US" sz="2400" dirty="0" smtClean="0"/>
              <a:t> how often a translation option is found in the training pairs </a:t>
            </a:r>
            <a:r>
              <a:rPr lang="en-US" sz="2400" dirty="0" smtClean="0"/>
              <a:t>(more singletons = higher sparseness)</a:t>
            </a:r>
          </a:p>
        </p:txBody>
      </p:sp>
      <p:sp>
        <p:nvSpPr>
          <p:cNvPr id="3" name="Title 2"/>
          <p:cNvSpPr>
            <a:spLocks noGrp="1"/>
          </p:cNvSpPr>
          <p:nvPr>
            <p:ph type="title"/>
          </p:nvPr>
        </p:nvSpPr>
        <p:spPr/>
        <p:txBody>
          <a:bodyPr/>
          <a:lstStyle/>
          <a:p>
            <a:r>
              <a:rPr lang="en-US" sz="3400" dirty="0" smtClean="0"/>
              <a:t>Discussion: the role of data </a:t>
            </a:r>
            <a:endParaRPr lang="en-US" sz="3400" dirty="0"/>
          </a:p>
        </p:txBody>
      </p:sp>
      <p:graphicFrame>
        <p:nvGraphicFramePr>
          <p:cNvPr id="6" name="Table 5"/>
          <p:cNvGraphicFramePr>
            <a:graphicFrameLocks noGrp="1"/>
          </p:cNvGraphicFramePr>
          <p:nvPr/>
        </p:nvGraphicFramePr>
        <p:xfrm>
          <a:off x="965200" y="3289300"/>
          <a:ext cx="6096000" cy="3271520"/>
        </p:xfrm>
        <a:graphic>
          <a:graphicData uri="http://schemas.openxmlformats.org/drawingml/2006/table">
            <a:tbl>
              <a:tblPr firstRow="1" bandRow="1">
                <a:tableStyleId>{5940675A-B579-460E-94D1-54222C63F5DA}</a:tableStyleId>
              </a:tblPr>
              <a:tblGrid>
                <a:gridCol w="2374900"/>
                <a:gridCol w="1841500"/>
                <a:gridCol w="1879600"/>
              </a:tblGrid>
              <a:tr h="370840">
                <a:tc>
                  <a:txBody>
                    <a:bodyPr/>
                    <a:lstStyle/>
                    <a:p>
                      <a:endParaRPr lang="en-US" sz="2000" dirty="0"/>
                    </a:p>
                  </a:txBody>
                  <a:tcPr/>
                </a:tc>
                <a:tc gridSpan="2">
                  <a:txBody>
                    <a:bodyPr/>
                    <a:lstStyle/>
                    <a:p>
                      <a:r>
                        <a:rPr lang="en-US" sz="2000" dirty="0" smtClean="0"/>
                        <a:t>Percentage of phrase pairs</a:t>
                      </a:r>
                      <a:endParaRPr lang="en-US" sz="2000" dirty="0"/>
                    </a:p>
                  </a:txBody>
                  <a:tcPr/>
                </a:tc>
                <a:tc hMerge="1">
                  <a:txBody>
                    <a:bodyPr/>
                    <a:lstStyle/>
                    <a:p>
                      <a:endParaRPr lang="en-US" dirty="0"/>
                    </a:p>
                  </a:txBody>
                  <a:tcPr/>
                </a:tc>
              </a:tr>
              <a:tr h="370840">
                <a:tc>
                  <a:txBody>
                    <a:bodyPr/>
                    <a:lstStyle/>
                    <a:p>
                      <a:r>
                        <a:rPr lang="en-US" sz="2000" dirty="0" smtClean="0"/>
                        <a:t>Phrase pair count</a:t>
                      </a:r>
                      <a:endParaRPr lang="en-US" sz="2000" dirty="0"/>
                    </a:p>
                  </a:txBody>
                  <a:tcPr/>
                </a:tc>
                <a:tc>
                  <a:txBody>
                    <a:bodyPr/>
                    <a:lstStyle/>
                    <a:p>
                      <a:r>
                        <a:rPr lang="en-US" sz="2000" dirty="0" smtClean="0"/>
                        <a:t>APE task data</a:t>
                      </a:r>
                      <a:endParaRPr lang="en-US" sz="2000" dirty="0"/>
                    </a:p>
                  </a:txBody>
                  <a:tcPr/>
                </a:tc>
                <a:tc>
                  <a:txBody>
                    <a:bodyPr/>
                    <a:lstStyle/>
                    <a:p>
                      <a:r>
                        <a:rPr lang="en-US" sz="2000" dirty="0" smtClean="0">
                          <a:solidFill>
                            <a:schemeClr val="tx1"/>
                          </a:solidFill>
                        </a:rPr>
                        <a:t>Autodesk data</a:t>
                      </a:r>
                      <a:endParaRPr lang="en-US" sz="2000" dirty="0">
                        <a:solidFill>
                          <a:schemeClr val="tx1"/>
                        </a:solidFill>
                      </a:endParaRPr>
                    </a:p>
                  </a:txBody>
                  <a:tcPr/>
                </a:tc>
              </a:tr>
              <a:tr h="370840">
                <a:tc>
                  <a:txBody>
                    <a:bodyPr/>
                    <a:lstStyle/>
                    <a:p>
                      <a:r>
                        <a:rPr lang="en-US" sz="2000" dirty="0" smtClean="0"/>
                        <a:t>1</a:t>
                      </a:r>
                      <a:endParaRPr lang="en-US" sz="2000" dirty="0"/>
                    </a:p>
                  </a:txBody>
                  <a:tcPr/>
                </a:tc>
                <a:tc>
                  <a:txBody>
                    <a:bodyPr/>
                    <a:lstStyle/>
                    <a:p>
                      <a:r>
                        <a:rPr lang="en-US" sz="2000" dirty="0" smtClean="0"/>
                        <a:t>95.2</a:t>
                      </a:r>
                      <a:endParaRPr lang="en-US" sz="2000" dirty="0"/>
                    </a:p>
                  </a:txBody>
                  <a:tcPr/>
                </a:tc>
                <a:tc>
                  <a:txBody>
                    <a:bodyPr/>
                    <a:lstStyle/>
                    <a:p>
                      <a:r>
                        <a:rPr lang="en-US" sz="2000" b="1" dirty="0" smtClean="0"/>
                        <a:t>84.6</a:t>
                      </a:r>
                      <a:endParaRPr lang="en-US" sz="2000" b="1" dirty="0"/>
                    </a:p>
                  </a:txBody>
                  <a:tcPr/>
                </a:tc>
              </a:tr>
              <a:tr h="370840">
                <a:tc>
                  <a:txBody>
                    <a:bodyPr/>
                    <a:lstStyle/>
                    <a:p>
                      <a:r>
                        <a:rPr lang="en-US" sz="2000" dirty="0" smtClean="0"/>
                        <a:t>2</a:t>
                      </a:r>
                      <a:endParaRPr lang="en-US" sz="2000" dirty="0"/>
                    </a:p>
                  </a:txBody>
                  <a:tcPr/>
                </a:tc>
                <a:tc>
                  <a:txBody>
                    <a:bodyPr/>
                    <a:lstStyle/>
                    <a:p>
                      <a:r>
                        <a:rPr lang="en-US" sz="2000" dirty="0" smtClean="0"/>
                        <a:t>2.5</a:t>
                      </a:r>
                      <a:endParaRPr lang="en-US" sz="2000" dirty="0"/>
                    </a:p>
                  </a:txBody>
                  <a:tcPr/>
                </a:tc>
                <a:tc>
                  <a:txBody>
                    <a:bodyPr/>
                    <a:lstStyle/>
                    <a:p>
                      <a:r>
                        <a:rPr lang="en-US" sz="2000" b="1" dirty="0" smtClean="0"/>
                        <a:t>8.8</a:t>
                      </a:r>
                      <a:endParaRPr lang="en-US" sz="2000" b="1" dirty="0"/>
                    </a:p>
                  </a:txBody>
                  <a:tcPr/>
                </a:tc>
              </a:tr>
              <a:tr h="370840">
                <a:tc>
                  <a:txBody>
                    <a:bodyPr/>
                    <a:lstStyle/>
                    <a:p>
                      <a:r>
                        <a:rPr lang="en-US" sz="2000" dirty="0" smtClean="0"/>
                        <a:t>3</a:t>
                      </a:r>
                      <a:endParaRPr lang="en-US" sz="2000" dirty="0"/>
                    </a:p>
                  </a:txBody>
                  <a:tcPr/>
                </a:tc>
                <a:tc>
                  <a:txBody>
                    <a:bodyPr/>
                    <a:lstStyle/>
                    <a:p>
                      <a:r>
                        <a:rPr lang="en-US" sz="2000" dirty="0" smtClean="0"/>
                        <a:t>0.7</a:t>
                      </a:r>
                      <a:endParaRPr lang="en-US" sz="2000" dirty="0"/>
                    </a:p>
                  </a:txBody>
                  <a:tcPr/>
                </a:tc>
                <a:tc>
                  <a:txBody>
                    <a:bodyPr/>
                    <a:lstStyle/>
                    <a:p>
                      <a:r>
                        <a:rPr lang="en-US" sz="2000" b="1" dirty="0" smtClean="0"/>
                        <a:t>2.7</a:t>
                      </a:r>
                      <a:endParaRPr lang="en-US" sz="2000" b="1" dirty="0"/>
                    </a:p>
                  </a:txBody>
                  <a:tcPr/>
                </a:tc>
              </a:tr>
              <a:tr h="370840">
                <a:tc>
                  <a:txBody>
                    <a:bodyPr/>
                    <a:lstStyle/>
                    <a:p>
                      <a:r>
                        <a:rPr lang="en-US" sz="2000" dirty="0" smtClean="0"/>
                        <a:t>4</a:t>
                      </a:r>
                      <a:endParaRPr lang="en-US" sz="2000" dirty="0"/>
                    </a:p>
                  </a:txBody>
                  <a:tcPr/>
                </a:tc>
                <a:tc>
                  <a:txBody>
                    <a:bodyPr/>
                    <a:lstStyle/>
                    <a:p>
                      <a:r>
                        <a:rPr lang="en-US" sz="2000" dirty="0" smtClean="0"/>
                        <a:t>0.3</a:t>
                      </a:r>
                      <a:endParaRPr lang="en-US" sz="2000" dirty="0"/>
                    </a:p>
                  </a:txBody>
                  <a:tcPr/>
                </a:tc>
                <a:tc>
                  <a:txBody>
                    <a:bodyPr/>
                    <a:lstStyle/>
                    <a:p>
                      <a:r>
                        <a:rPr lang="en-US" sz="2000" b="1" dirty="0" smtClean="0"/>
                        <a:t>1.2</a:t>
                      </a:r>
                      <a:endParaRPr lang="en-US" sz="2000" b="1" dirty="0"/>
                    </a:p>
                  </a:txBody>
                  <a:tcPr/>
                </a:tc>
              </a:tr>
              <a:tr h="370840">
                <a:tc>
                  <a:txBody>
                    <a:bodyPr/>
                    <a:lstStyle/>
                    <a:p>
                      <a:r>
                        <a:rPr lang="en-US" sz="2000" dirty="0" smtClean="0"/>
                        <a:t>5</a:t>
                      </a:r>
                      <a:endParaRPr lang="en-US" sz="2000" dirty="0"/>
                    </a:p>
                  </a:txBody>
                  <a:tcPr/>
                </a:tc>
                <a:tc>
                  <a:txBody>
                    <a:bodyPr/>
                    <a:lstStyle/>
                    <a:p>
                      <a:r>
                        <a:rPr lang="en-US" sz="2000" dirty="0" smtClean="0"/>
                        <a:t>0.2</a:t>
                      </a:r>
                      <a:endParaRPr lang="en-US" sz="2000" dirty="0"/>
                    </a:p>
                  </a:txBody>
                  <a:tcPr/>
                </a:tc>
                <a:tc>
                  <a:txBody>
                    <a:bodyPr/>
                    <a:lstStyle/>
                    <a:p>
                      <a:r>
                        <a:rPr lang="en-US" sz="2000" b="1" dirty="0" smtClean="0"/>
                        <a:t>0.6</a:t>
                      </a:r>
                      <a:endParaRPr lang="en-US" sz="2000" b="1" dirty="0"/>
                    </a:p>
                  </a:txBody>
                  <a:tcPr/>
                </a:tc>
              </a:tr>
              <a:tr h="370840">
                <a:tc>
                  <a:txBody>
                    <a:bodyPr/>
                    <a:lstStyle/>
                    <a:p>
                      <a:r>
                        <a:rPr lang="en-US" sz="2000" dirty="0" smtClean="0"/>
                        <a:t>Total entries</a:t>
                      </a:r>
                      <a:endParaRPr lang="en-US" sz="2000" dirty="0"/>
                    </a:p>
                  </a:txBody>
                  <a:tcPr/>
                </a:tc>
                <a:tc>
                  <a:txBody>
                    <a:bodyPr/>
                    <a:lstStyle/>
                    <a:p>
                      <a:r>
                        <a:rPr lang="en-US" sz="2000" dirty="0" smtClean="0"/>
                        <a:t>1,066,344</a:t>
                      </a:r>
                      <a:endParaRPr lang="en-US" sz="2000" dirty="0"/>
                    </a:p>
                  </a:txBody>
                  <a:tcPr/>
                </a:tc>
                <a:tc>
                  <a:txBody>
                    <a:bodyPr/>
                    <a:lstStyle/>
                    <a:p>
                      <a:r>
                        <a:rPr lang="en-US" sz="2000" b="1" dirty="0" smtClean="0"/>
                        <a:t>703,944</a:t>
                      </a:r>
                      <a:endParaRPr lang="en-US" sz="2000" b="1"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783"/>
            <a:ext cx="8289888" cy="5245217"/>
          </a:xfrm>
        </p:spPr>
        <p:txBody>
          <a:bodyPr>
            <a:normAutofit/>
          </a:bodyPr>
          <a:lstStyle/>
          <a:p>
            <a:r>
              <a:rPr lang="en-US" sz="2800" dirty="0" smtClean="0"/>
              <a:t>Repetitiveness of the learned correction patterns</a:t>
            </a:r>
          </a:p>
          <a:p>
            <a:pPr lvl="1"/>
            <a:r>
              <a:rPr lang="en-US" sz="2400" dirty="0" smtClean="0"/>
              <a:t>Train two basic statistical APE systems</a:t>
            </a:r>
            <a:endParaRPr lang="en-US" sz="2400" dirty="0" smtClean="0"/>
          </a:p>
          <a:p>
            <a:pPr lvl="1"/>
            <a:r>
              <a:rPr lang="en-US" sz="2400" dirty="0" smtClean="0"/>
              <a:t>Count how often a translation option is found in the training pairs (more singletons = higher </a:t>
            </a:r>
            <a:r>
              <a:rPr lang="en-US" sz="2400" dirty="0" err="1" smtClean="0"/>
              <a:t>sparsity</a:t>
            </a:r>
            <a:r>
              <a:rPr lang="en-US" sz="2400" dirty="0" smtClean="0"/>
              <a:t>)</a:t>
            </a:r>
            <a:endParaRPr lang="en-US" sz="2400" dirty="0" smtClean="0"/>
          </a:p>
        </p:txBody>
      </p:sp>
      <p:sp>
        <p:nvSpPr>
          <p:cNvPr id="3" name="Title 2"/>
          <p:cNvSpPr>
            <a:spLocks noGrp="1"/>
          </p:cNvSpPr>
          <p:nvPr>
            <p:ph type="title"/>
          </p:nvPr>
        </p:nvSpPr>
        <p:spPr/>
        <p:txBody>
          <a:bodyPr/>
          <a:lstStyle/>
          <a:p>
            <a:r>
              <a:rPr lang="en-US" sz="3400" dirty="0" smtClean="0"/>
              <a:t>Discussion: the role of data </a:t>
            </a:r>
            <a:endParaRPr lang="en-US" sz="3400" dirty="0"/>
          </a:p>
        </p:txBody>
      </p:sp>
      <p:graphicFrame>
        <p:nvGraphicFramePr>
          <p:cNvPr id="6" name="Table 5"/>
          <p:cNvGraphicFramePr>
            <a:graphicFrameLocks noGrp="1"/>
          </p:cNvGraphicFramePr>
          <p:nvPr/>
        </p:nvGraphicFramePr>
        <p:xfrm>
          <a:off x="965200" y="3289300"/>
          <a:ext cx="6096000" cy="3271520"/>
        </p:xfrm>
        <a:graphic>
          <a:graphicData uri="http://schemas.openxmlformats.org/drawingml/2006/table">
            <a:tbl>
              <a:tblPr firstRow="1" bandRow="1">
                <a:tableStyleId>{5940675A-B579-460E-94D1-54222C63F5DA}</a:tableStyleId>
              </a:tblPr>
              <a:tblGrid>
                <a:gridCol w="2374900"/>
                <a:gridCol w="1841500"/>
                <a:gridCol w="1879600"/>
              </a:tblGrid>
              <a:tr h="370840">
                <a:tc>
                  <a:txBody>
                    <a:bodyPr/>
                    <a:lstStyle/>
                    <a:p>
                      <a:endParaRPr lang="en-US" sz="2000" dirty="0"/>
                    </a:p>
                  </a:txBody>
                  <a:tcPr/>
                </a:tc>
                <a:tc gridSpan="2">
                  <a:txBody>
                    <a:bodyPr/>
                    <a:lstStyle/>
                    <a:p>
                      <a:r>
                        <a:rPr lang="en-US" sz="2000" dirty="0" smtClean="0"/>
                        <a:t>Percentage of phrase pairs</a:t>
                      </a:r>
                      <a:endParaRPr lang="en-US" sz="2000" dirty="0"/>
                    </a:p>
                  </a:txBody>
                  <a:tcPr/>
                </a:tc>
                <a:tc hMerge="1">
                  <a:txBody>
                    <a:bodyPr/>
                    <a:lstStyle/>
                    <a:p>
                      <a:endParaRPr lang="en-US" dirty="0"/>
                    </a:p>
                  </a:txBody>
                  <a:tcPr/>
                </a:tc>
              </a:tr>
              <a:tr h="370840">
                <a:tc>
                  <a:txBody>
                    <a:bodyPr/>
                    <a:lstStyle/>
                    <a:p>
                      <a:r>
                        <a:rPr lang="en-US" sz="2000" dirty="0" smtClean="0"/>
                        <a:t>Phrase pair count</a:t>
                      </a:r>
                      <a:endParaRPr lang="en-US" sz="2000" dirty="0"/>
                    </a:p>
                  </a:txBody>
                  <a:tcPr/>
                </a:tc>
                <a:tc>
                  <a:txBody>
                    <a:bodyPr/>
                    <a:lstStyle/>
                    <a:p>
                      <a:r>
                        <a:rPr lang="en-US" sz="2000" dirty="0" smtClean="0"/>
                        <a:t>APE task data</a:t>
                      </a:r>
                      <a:endParaRPr lang="en-US" sz="2000" dirty="0"/>
                    </a:p>
                  </a:txBody>
                  <a:tcPr/>
                </a:tc>
                <a:tc>
                  <a:txBody>
                    <a:bodyPr/>
                    <a:lstStyle/>
                    <a:p>
                      <a:r>
                        <a:rPr lang="en-US" sz="2000" dirty="0" smtClean="0">
                          <a:solidFill>
                            <a:srgbClr val="3366FF"/>
                          </a:solidFill>
                        </a:rPr>
                        <a:t>Autodesk data</a:t>
                      </a:r>
                      <a:endParaRPr lang="en-US" sz="2000" dirty="0">
                        <a:solidFill>
                          <a:srgbClr val="3366FF"/>
                        </a:solidFill>
                      </a:endParaRPr>
                    </a:p>
                  </a:txBody>
                  <a:tcPr/>
                </a:tc>
              </a:tr>
              <a:tr h="370840">
                <a:tc>
                  <a:txBody>
                    <a:bodyPr/>
                    <a:lstStyle/>
                    <a:p>
                      <a:r>
                        <a:rPr lang="en-US" sz="2000" dirty="0" smtClean="0"/>
                        <a:t>1</a:t>
                      </a:r>
                      <a:endParaRPr lang="en-US" sz="2000" dirty="0"/>
                    </a:p>
                  </a:txBody>
                  <a:tcPr/>
                </a:tc>
                <a:tc>
                  <a:txBody>
                    <a:bodyPr/>
                    <a:lstStyle/>
                    <a:p>
                      <a:r>
                        <a:rPr lang="en-US" sz="2000" dirty="0" smtClean="0"/>
                        <a:t>95.2</a:t>
                      </a:r>
                      <a:endParaRPr lang="en-US" sz="2000" dirty="0"/>
                    </a:p>
                  </a:txBody>
                  <a:tcPr/>
                </a:tc>
                <a:tc>
                  <a:txBody>
                    <a:bodyPr/>
                    <a:lstStyle/>
                    <a:p>
                      <a:r>
                        <a:rPr lang="en-US" sz="2000" b="1" dirty="0" smtClean="0"/>
                        <a:t>84.6</a:t>
                      </a:r>
                      <a:endParaRPr lang="en-US" sz="2000" b="1" dirty="0"/>
                    </a:p>
                  </a:txBody>
                  <a:tcPr/>
                </a:tc>
              </a:tr>
              <a:tr h="370840">
                <a:tc>
                  <a:txBody>
                    <a:bodyPr/>
                    <a:lstStyle/>
                    <a:p>
                      <a:r>
                        <a:rPr lang="en-US" sz="2000" dirty="0" smtClean="0"/>
                        <a:t>2</a:t>
                      </a:r>
                      <a:endParaRPr lang="en-US" sz="2000" dirty="0"/>
                    </a:p>
                  </a:txBody>
                  <a:tcPr/>
                </a:tc>
                <a:tc>
                  <a:txBody>
                    <a:bodyPr/>
                    <a:lstStyle/>
                    <a:p>
                      <a:r>
                        <a:rPr lang="en-US" sz="2000" dirty="0" smtClean="0"/>
                        <a:t>2.5</a:t>
                      </a:r>
                      <a:endParaRPr lang="en-US" sz="2000" dirty="0"/>
                    </a:p>
                  </a:txBody>
                  <a:tcPr/>
                </a:tc>
                <a:tc>
                  <a:txBody>
                    <a:bodyPr/>
                    <a:lstStyle/>
                    <a:p>
                      <a:r>
                        <a:rPr lang="en-US" sz="2000" b="1" dirty="0" smtClean="0"/>
                        <a:t>8.8</a:t>
                      </a:r>
                      <a:endParaRPr lang="en-US" sz="2000" b="1" dirty="0"/>
                    </a:p>
                  </a:txBody>
                  <a:tcPr/>
                </a:tc>
              </a:tr>
              <a:tr h="370840">
                <a:tc>
                  <a:txBody>
                    <a:bodyPr/>
                    <a:lstStyle/>
                    <a:p>
                      <a:r>
                        <a:rPr lang="en-US" sz="2000" dirty="0" smtClean="0"/>
                        <a:t>3</a:t>
                      </a:r>
                      <a:endParaRPr lang="en-US" sz="2000" dirty="0"/>
                    </a:p>
                  </a:txBody>
                  <a:tcPr/>
                </a:tc>
                <a:tc>
                  <a:txBody>
                    <a:bodyPr/>
                    <a:lstStyle/>
                    <a:p>
                      <a:r>
                        <a:rPr lang="en-US" sz="2000" dirty="0" smtClean="0"/>
                        <a:t>0.7</a:t>
                      </a:r>
                      <a:endParaRPr lang="en-US" sz="2000" dirty="0"/>
                    </a:p>
                  </a:txBody>
                  <a:tcPr/>
                </a:tc>
                <a:tc>
                  <a:txBody>
                    <a:bodyPr/>
                    <a:lstStyle/>
                    <a:p>
                      <a:r>
                        <a:rPr lang="en-US" sz="2000" b="1" dirty="0" smtClean="0"/>
                        <a:t>2.7</a:t>
                      </a:r>
                      <a:endParaRPr lang="en-US" sz="2000" b="1" dirty="0"/>
                    </a:p>
                  </a:txBody>
                  <a:tcPr/>
                </a:tc>
              </a:tr>
              <a:tr h="370840">
                <a:tc>
                  <a:txBody>
                    <a:bodyPr/>
                    <a:lstStyle/>
                    <a:p>
                      <a:r>
                        <a:rPr lang="en-US" sz="2000" dirty="0" smtClean="0"/>
                        <a:t>4</a:t>
                      </a:r>
                      <a:endParaRPr lang="en-US" sz="2000" dirty="0"/>
                    </a:p>
                  </a:txBody>
                  <a:tcPr/>
                </a:tc>
                <a:tc>
                  <a:txBody>
                    <a:bodyPr/>
                    <a:lstStyle/>
                    <a:p>
                      <a:r>
                        <a:rPr lang="en-US" sz="2000" dirty="0" smtClean="0"/>
                        <a:t>0.3</a:t>
                      </a:r>
                      <a:endParaRPr lang="en-US" sz="2000" dirty="0"/>
                    </a:p>
                  </a:txBody>
                  <a:tcPr/>
                </a:tc>
                <a:tc>
                  <a:txBody>
                    <a:bodyPr/>
                    <a:lstStyle/>
                    <a:p>
                      <a:r>
                        <a:rPr lang="en-US" sz="2000" b="1" dirty="0" smtClean="0"/>
                        <a:t>1.2</a:t>
                      </a:r>
                      <a:endParaRPr lang="en-US" sz="2000" b="1" dirty="0"/>
                    </a:p>
                  </a:txBody>
                  <a:tcPr/>
                </a:tc>
              </a:tr>
              <a:tr h="370840">
                <a:tc>
                  <a:txBody>
                    <a:bodyPr/>
                    <a:lstStyle/>
                    <a:p>
                      <a:r>
                        <a:rPr lang="en-US" sz="2000" dirty="0" smtClean="0"/>
                        <a:t>5</a:t>
                      </a:r>
                      <a:endParaRPr lang="en-US" sz="2000" dirty="0"/>
                    </a:p>
                  </a:txBody>
                  <a:tcPr/>
                </a:tc>
                <a:tc>
                  <a:txBody>
                    <a:bodyPr/>
                    <a:lstStyle/>
                    <a:p>
                      <a:r>
                        <a:rPr lang="en-US" sz="2000" dirty="0" smtClean="0"/>
                        <a:t>0.2</a:t>
                      </a:r>
                      <a:endParaRPr lang="en-US" sz="2000" dirty="0"/>
                    </a:p>
                  </a:txBody>
                  <a:tcPr/>
                </a:tc>
                <a:tc>
                  <a:txBody>
                    <a:bodyPr/>
                    <a:lstStyle/>
                    <a:p>
                      <a:r>
                        <a:rPr lang="en-US" sz="2000" b="1" dirty="0" smtClean="0"/>
                        <a:t>0.6</a:t>
                      </a:r>
                      <a:endParaRPr lang="en-US" sz="2000" b="1" dirty="0"/>
                    </a:p>
                  </a:txBody>
                  <a:tcPr/>
                </a:tc>
              </a:tr>
              <a:tr h="370840">
                <a:tc>
                  <a:txBody>
                    <a:bodyPr/>
                    <a:lstStyle/>
                    <a:p>
                      <a:r>
                        <a:rPr lang="en-US" sz="2000" dirty="0" smtClean="0"/>
                        <a:t>Total entries</a:t>
                      </a:r>
                      <a:endParaRPr lang="en-US" sz="2000" dirty="0"/>
                    </a:p>
                  </a:txBody>
                  <a:tcPr/>
                </a:tc>
                <a:tc>
                  <a:txBody>
                    <a:bodyPr/>
                    <a:lstStyle/>
                    <a:p>
                      <a:r>
                        <a:rPr lang="en-US" sz="2000" dirty="0" smtClean="0"/>
                        <a:t>1,066,344</a:t>
                      </a:r>
                      <a:endParaRPr lang="en-US" sz="2000" dirty="0"/>
                    </a:p>
                  </a:txBody>
                  <a:tcPr/>
                </a:tc>
                <a:tc>
                  <a:txBody>
                    <a:bodyPr/>
                    <a:lstStyle/>
                    <a:p>
                      <a:r>
                        <a:rPr lang="en-US" sz="2000" b="1" dirty="0" smtClean="0"/>
                        <a:t>703,944</a:t>
                      </a:r>
                      <a:endParaRPr lang="en-US" sz="2000" b="1" dirty="0"/>
                    </a:p>
                  </a:txBody>
                  <a:tcPr/>
                </a:tc>
              </a:tr>
            </a:tbl>
          </a:graphicData>
        </a:graphic>
      </p:graphicFrame>
      <p:sp>
        <p:nvSpPr>
          <p:cNvPr id="5" name="TextBox 4"/>
          <p:cNvSpPr txBox="1"/>
          <p:nvPr/>
        </p:nvSpPr>
        <p:spPr>
          <a:xfrm rot="19578831">
            <a:off x="6461432" y="5277334"/>
            <a:ext cx="2838493" cy="430887"/>
          </a:xfrm>
          <a:prstGeom prst="rect">
            <a:avLst/>
          </a:prstGeom>
          <a:solidFill>
            <a:srgbClr val="FFFF00"/>
          </a:solidFill>
        </p:spPr>
        <p:txBody>
          <a:bodyPr wrap="square" rtlCol="0">
            <a:spAutoFit/>
          </a:bodyPr>
          <a:lstStyle/>
          <a:p>
            <a:r>
              <a:rPr lang="en-US" sz="2200" b="1" dirty="0" smtClean="0"/>
              <a:t>More compact  PT</a:t>
            </a:r>
          </a:p>
        </p:txBody>
      </p:sp>
      <p:sp>
        <p:nvSpPr>
          <p:cNvPr id="7" name="TextBox 6"/>
          <p:cNvSpPr txBox="1"/>
          <p:nvPr/>
        </p:nvSpPr>
        <p:spPr>
          <a:xfrm rot="19578831">
            <a:off x="6505224" y="3563324"/>
            <a:ext cx="2316885" cy="430887"/>
          </a:xfrm>
          <a:prstGeom prst="rect">
            <a:avLst/>
          </a:prstGeom>
          <a:solidFill>
            <a:srgbClr val="FFFF00"/>
          </a:solidFill>
        </p:spPr>
        <p:txBody>
          <a:bodyPr wrap="none" rtlCol="0">
            <a:spAutoFit/>
          </a:bodyPr>
          <a:lstStyle/>
          <a:p>
            <a:r>
              <a:rPr lang="en-US" sz="2200" b="1" dirty="0" smtClean="0"/>
              <a:t>Less singletons</a:t>
            </a:r>
          </a:p>
        </p:txBody>
      </p:sp>
      <p:sp>
        <p:nvSpPr>
          <p:cNvPr id="8" name="TextBox 7"/>
          <p:cNvSpPr txBox="1"/>
          <p:nvPr/>
        </p:nvSpPr>
        <p:spPr>
          <a:xfrm rot="19578831">
            <a:off x="6543840" y="4114237"/>
            <a:ext cx="2975231" cy="769441"/>
          </a:xfrm>
          <a:prstGeom prst="rect">
            <a:avLst/>
          </a:prstGeom>
          <a:solidFill>
            <a:srgbClr val="FFFF00"/>
          </a:solidFill>
        </p:spPr>
        <p:txBody>
          <a:bodyPr wrap="none" rtlCol="0">
            <a:spAutoFit/>
          </a:bodyPr>
          <a:lstStyle/>
          <a:p>
            <a:r>
              <a:rPr lang="en-US" sz="2200" b="1" dirty="0" smtClean="0"/>
              <a:t>Repeated translation</a:t>
            </a:r>
          </a:p>
          <a:p>
            <a:r>
              <a:rPr lang="en-US" sz="2200" b="1" dirty="0" smtClean="0"/>
              <a:t>options</a:t>
            </a:r>
          </a:p>
        </p:txBody>
      </p:sp>
      <p:sp>
        <p:nvSpPr>
          <p:cNvPr id="10" name="TextBox 9"/>
          <p:cNvSpPr txBox="1"/>
          <p:nvPr/>
        </p:nvSpPr>
        <p:spPr>
          <a:xfrm>
            <a:off x="6416193" y="6378396"/>
            <a:ext cx="1204076" cy="430887"/>
          </a:xfrm>
          <a:prstGeom prst="rect">
            <a:avLst/>
          </a:prstGeom>
          <a:solidFill>
            <a:srgbClr val="3366FF"/>
          </a:solidFill>
        </p:spPr>
        <p:txBody>
          <a:bodyPr wrap="none" rtlCol="0">
            <a:spAutoFit/>
          </a:bodyPr>
          <a:lstStyle/>
          <a:p>
            <a:r>
              <a:rPr lang="en-US" sz="2200" b="1" dirty="0" smtClean="0">
                <a:solidFill>
                  <a:schemeClr val="bg1"/>
                </a:solidFill>
              </a:rPr>
              <a:t>Easier?</a:t>
            </a:r>
            <a:endParaRPr lang="en-US" sz="2200" b="1" dirty="0">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2383"/>
            <a:ext cx="8686800" cy="5643217"/>
          </a:xfrm>
        </p:spPr>
        <p:txBody>
          <a:bodyPr>
            <a:normAutofit/>
          </a:bodyPr>
          <a:lstStyle/>
          <a:p>
            <a:r>
              <a:rPr lang="en-US" sz="2800" dirty="0" smtClean="0"/>
              <a:t>Professionals translators</a:t>
            </a:r>
          </a:p>
          <a:p>
            <a:pPr lvl="1"/>
            <a:r>
              <a:rPr lang="en-US" sz="2400" dirty="0" smtClean="0"/>
              <a:t>Necessary corrections to maximize productivity</a:t>
            </a:r>
          </a:p>
          <a:p>
            <a:pPr lvl="1"/>
            <a:r>
              <a:rPr lang="en-US" sz="2400" dirty="0" smtClean="0"/>
              <a:t>Consistent translation/correction criteria</a:t>
            </a:r>
          </a:p>
          <a:p>
            <a:r>
              <a:rPr lang="en-US" sz="2800" dirty="0" err="1" smtClean="0"/>
              <a:t>Crowdsourced</a:t>
            </a:r>
            <a:r>
              <a:rPr lang="en-US" sz="2800" dirty="0" smtClean="0"/>
              <a:t> workers</a:t>
            </a:r>
          </a:p>
          <a:p>
            <a:pPr lvl="1"/>
            <a:r>
              <a:rPr lang="en-US" sz="2400" dirty="0" smtClean="0"/>
              <a:t>No specific time/consistency constraints</a:t>
            </a:r>
            <a:endParaRPr lang="en-US" sz="1800" dirty="0" smtClean="0"/>
          </a:p>
          <a:p>
            <a:pPr>
              <a:spcBef>
                <a:spcPts val="1872"/>
              </a:spcBef>
            </a:pPr>
            <a:r>
              <a:rPr lang="en-US" sz="2800" dirty="0" smtClean="0"/>
              <a:t>Analysis of 221 test instances post-edited by professional translators</a:t>
            </a:r>
          </a:p>
        </p:txBody>
      </p:sp>
      <p:sp>
        <p:nvSpPr>
          <p:cNvPr id="15" name="TextBox 14"/>
          <p:cNvSpPr txBox="1"/>
          <p:nvPr/>
        </p:nvSpPr>
        <p:spPr>
          <a:xfrm>
            <a:off x="2578093" y="4861460"/>
            <a:ext cx="1334695" cy="400110"/>
          </a:xfrm>
          <a:prstGeom prst="rect">
            <a:avLst/>
          </a:prstGeom>
          <a:solidFill>
            <a:srgbClr val="A6A6A6"/>
          </a:solidFill>
        </p:spPr>
        <p:txBody>
          <a:bodyPr wrap="square" rtlCol="0">
            <a:spAutoFit/>
          </a:bodyPr>
          <a:lstStyle/>
          <a:p>
            <a:r>
              <a:rPr lang="en-US" sz="2000" dirty="0" smtClean="0"/>
              <a:t>MT output</a:t>
            </a:r>
            <a:endParaRPr lang="en-US" sz="2000" dirty="0"/>
          </a:p>
        </p:txBody>
      </p:sp>
      <p:sp>
        <p:nvSpPr>
          <p:cNvPr id="16" name="TextBox 15"/>
          <p:cNvSpPr txBox="1"/>
          <p:nvPr/>
        </p:nvSpPr>
        <p:spPr>
          <a:xfrm>
            <a:off x="606688" y="6288357"/>
            <a:ext cx="2137700" cy="400110"/>
          </a:xfrm>
          <a:prstGeom prst="rect">
            <a:avLst/>
          </a:prstGeom>
          <a:solidFill>
            <a:srgbClr val="008000"/>
          </a:solidFill>
        </p:spPr>
        <p:txBody>
          <a:bodyPr wrap="none" rtlCol="0">
            <a:spAutoFit/>
          </a:bodyPr>
          <a:lstStyle/>
          <a:p>
            <a:r>
              <a:rPr lang="en-US" sz="2000" dirty="0" smtClean="0">
                <a:solidFill>
                  <a:schemeClr val="bg1"/>
                </a:solidFill>
              </a:rPr>
              <a:t>Professional </a:t>
            </a:r>
            <a:r>
              <a:rPr lang="en-US" sz="2000" dirty="0" err="1" smtClean="0">
                <a:solidFill>
                  <a:schemeClr val="bg1"/>
                </a:solidFill>
              </a:rPr>
              <a:t>PEs</a:t>
            </a:r>
            <a:endParaRPr lang="en-US" sz="2000" dirty="0">
              <a:solidFill>
                <a:schemeClr val="bg1"/>
              </a:solidFill>
            </a:endParaRPr>
          </a:p>
        </p:txBody>
      </p:sp>
      <p:sp>
        <p:nvSpPr>
          <p:cNvPr id="18" name="TextBox 17"/>
          <p:cNvSpPr txBox="1"/>
          <p:nvPr/>
        </p:nvSpPr>
        <p:spPr>
          <a:xfrm>
            <a:off x="6433897" y="6288357"/>
            <a:ext cx="2379903" cy="400110"/>
          </a:xfrm>
          <a:prstGeom prst="rect">
            <a:avLst/>
          </a:prstGeom>
          <a:solidFill>
            <a:srgbClr val="FF0000"/>
          </a:solidFill>
        </p:spPr>
        <p:txBody>
          <a:bodyPr wrap="none" rtlCol="0">
            <a:spAutoFit/>
          </a:bodyPr>
          <a:lstStyle/>
          <a:p>
            <a:r>
              <a:rPr lang="en-US" sz="2000" dirty="0" err="1" smtClean="0">
                <a:solidFill>
                  <a:srgbClr val="FFFFFF"/>
                </a:solidFill>
              </a:rPr>
              <a:t>Crowdsourced</a:t>
            </a:r>
            <a:r>
              <a:rPr lang="en-US" sz="2000" dirty="0" smtClean="0">
                <a:solidFill>
                  <a:srgbClr val="FFFFFF"/>
                </a:solidFill>
              </a:rPr>
              <a:t> </a:t>
            </a:r>
            <a:r>
              <a:rPr lang="en-US" sz="2000" dirty="0" err="1" smtClean="0">
                <a:solidFill>
                  <a:srgbClr val="FFFFFF"/>
                </a:solidFill>
              </a:rPr>
              <a:t>PEs</a:t>
            </a:r>
            <a:endParaRPr lang="en-US" sz="2000" dirty="0">
              <a:solidFill>
                <a:srgbClr val="FFFFFF"/>
              </a:solidFill>
            </a:endParaRPr>
          </a:p>
        </p:txBody>
      </p:sp>
      <p:sp>
        <p:nvSpPr>
          <p:cNvPr id="20" name="TextBox 19"/>
          <p:cNvSpPr txBox="1"/>
          <p:nvPr/>
        </p:nvSpPr>
        <p:spPr>
          <a:xfrm>
            <a:off x="1797229" y="5620458"/>
            <a:ext cx="1222510" cy="338554"/>
          </a:xfrm>
          <a:prstGeom prst="rect">
            <a:avLst/>
          </a:prstGeom>
          <a:noFill/>
        </p:spPr>
        <p:txBody>
          <a:bodyPr wrap="none" rtlCol="0">
            <a:spAutoFit/>
          </a:bodyPr>
          <a:lstStyle/>
          <a:p>
            <a:r>
              <a:rPr lang="en-US" sz="1600" dirty="0" smtClean="0"/>
              <a:t>TER: 23.85</a:t>
            </a:r>
            <a:endParaRPr lang="en-US" sz="1600" dirty="0"/>
          </a:p>
        </p:txBody>
      </p:sp>
      <p:sp>
        <p:nvSpPr>
          <p:cNvPr id="21" name="TextBox 20"/>
          <p:cNvSpPr txBox="1"/>
          <p:nvPr/>
        </p:nvSpPr>
        <p:spPr>
          <a:xfrm>
            <a:off x="3963939" y="6485181"/>
            <a:ext cx="1222510" cy="338554"/>
          </a:xfrm>
          <a:prstGeom prst="rect">
            <a:avLst/>
          </a:prstGeom>
          <a:noFill/>
        </p:spPr>
        <p:txBody>
          <a:bodyPr wrap="none" rtlCol="0">
            <a:spAutoFit/>
          </a:bodyPr>
          <a:lstStyle/>
          <a:p>
            <a:r>
              <a:rPr lang="en-US" sz="1600" dirty="0" smtClean="0"/>
              <a:t>TER: 29.18</a:t>
            </a:r>
            <a:endParaRPr lang="en-US" sz="1600" dirty="0"/>
          </a:p>
        </p:txBody>
      </p:sp>
      <p:sp>
        <p:nvSpPr>
          <p:cNvPr id="22" name="TextBox 21"/>
          <p:cNvSpPr txBox="1"/>
          <p:nvPr/>
        </p:nvSpPr>
        <p:spPr>
          <a:xfrm>
            <a:off x="4973758" y="5620458"/>
            <a:ext cx="1222510" cy="338554"/>
          </a:xfrm>
          <a:prstGeom prst="rect">
            <a:avLst/>
          </a:prstGeom>
          <a:noFill/>
        </p:spPr>
        <p:txBody>
          <a:bodyPr wrap="none" rtlCol="0">
            <a:spAutoFit/>
          </a:bodyPr>
          <a:lstStyle/>
          <a:p>
            <a:r>
              <a:rPr lang="en-US" sz="1600" dirty="0" smtClean="0"/>
              <a:t>TER: 26.02</a:t>
            </a:r>
            <a:endParaRPr lang="en-US" sz="1600" dirty="0"/>
          </a:p>
        </p:txBody>
      </p:sp>
      <p:cxnSp>
        <p:nvCxnSpPr>
          <p:cNvPr id="24" name="Straight Connector 23"/>
          <p:cNvCxnSpPr>
            <a:stCxn id="15" idx="2"/>
            <a:endCxn id="16" idx="3"/>
          </p:cNvCxnSpPr>
          <p:nvPr/>
        </p:nvCxnSpPr>
        <p:spPr>
          <a:xfrm rot="5400000">
            <a:off x="2381494" y="5624465"/>
            <a:ext cx="1226842" cy="501053"/>
          </a:xfrm>
          <a:prstGeom prst="line">
            <a:avLst/>
          </a:prstGeom>
          <a:ln w="38100" cap="flat" cmpd="sng" algn="ctr">
            <a:solidFill>
              <a:srgbClr val="26262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a:stCxn id="15" idx="2"/>
            <a:endCxn id="18" idx="1"/>
          </p:cNvCxnSpPr>
          <p:nvPr/>
        </p:nvCxnSpPr>
        <p:spPr>
          <a:xfrm rot="16200000" flipH="1">
            <a:off x="4226248" y="4280763"/>
            <a:ext cx="1226842" cy="3188456"/>
          </a:xfrm>
          <a:prstGeom prst="line">
            <a:avLst/>
          </a:prstGeom>
          <a:ln w="38100" cap="flat" cmpd="sng" algn="ctr">
            <a:solidFill>
              <a:srgbClr val="26262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16" idx="3"/>
            <a:endCxn id="18" idx="1"/>
          </p:cNvCxnSpPr>
          <p:nvPr/>
        </p:nvCxnSpPr>
        <p:spPr>
          <a:xfrm>
            <a:off x="2744388" y="6488412"/>
            <a:ext cx="3689509" cy="1588"/>
          </a:xfrm>
          <a:prstGeom prst="line">
            <a:avLst/>
          </a:prstGeom>
          <a:ln w="38100" cap="flat" cmpd="sng" algn="ctr">
            <a:solidFill>
              <a:srgbClr val="26262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7" name="Title 2"/>
          <p:cNvSpPr>
            <a:spLocks noGrp="1"/>
          </p:cNvSpPr>
          <p:nvPr>
            <p:ph type="title"/>
          </p:nvPr>
        </p:nvSpPr>
        <p:spPr>
          <a:xfrm>
            <a:off x="114300" y="210312"/>
            <a:ext cx="8915400" cy="612648"/>
          </a:xfrm>
        </p:spPr>
        <p:txBody>
          <a:bodyPr/>
          <a:lstStyle/>
          <a:p>
            <a:pPr algn="ctr"/>
            <a:r>
              <a:rPr lang="en-US" dirty="0" smtClean="0"/>
              <a:t>Discussion: professional vs. </a:t>
            </a:r>
            <a:r>
              <a:rPr lang="en-US" dirty="0" err="1" smtClean="0"/>
              <a:t>crowdsourced</a:t>
            </a:r>
            <a:r>
              <a:rPr lang="en-US" dirty="0" smtClean="0"/>
              <a:t> </a:t>
            </a:r>
            <a:r>
              <a:rPr lang="en-US" dirty="0" err="1" smtClean="0"/>
              <a:t>PEs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2383"/>
            <a:ext cx="8686800" cy="5643217"/>
          </a:xfrm>
        </p:spPr>
        <p:txBody>
          <a:bodyPr>
            <a:normAutofit/>
          </a:bodyPr>
          <a:lstStyle/>
          <a:p>
            <a:r>
              <a:rPr lang="en-US" sz="2800" dirty="0" smtClean="0"/>
              <a:t>Professionals translators</a:t>
            </a:r>
          </a:p>
          <a:p>
            <a:pPr lvl="1"/>
            <a:r>
              <a:rPr lang="en-US" sz="2400" dirty="0" smtClean="0"/>
              <a:t>Necessary corrections to maximize productivity</a:t>
            </a:r>
          </a:p>
          <a:p>
            <a:pPr lvl="1"/>
            <a:r>
              <a:rPr lang="en-US" sz="2400" dirty="0" smtClean="0"/>
              <a:t>Consistent translation/correction criteria</a:t>
            </a:r>
          </a:p>
          <a:p>
            <a:r>
              <a:rPr lang="en-US" sz="2800" dirty="0" err="1" smtClean="0"/>
              <a:t>Crowdsourced</a:t>
            </a:r>
            <a:r>
              <a:rPr lang="en-US" sz="2800" dirty="0" smtClean="0"/>
              <a:t> workers</a:t>
            </a:r>
          </a:p>
          <a:p>
            <a:pPr lvl="1"/>
            <a:r>
              <a:rPr lang="en-US" sz="2400" dirty="0" smtClean="0"/>
              <a:t>No specific time/consistency constraints</a:t>
            </a:r>
            <a:endParaRPr lang="en-US" sz="1800" dirty="0" smtClean="0"/>
          </a:p>
          <a:p>
            <a:pPr>
              <a:spcBef>
                <a:spcPts val="1872"/>
              </a:spcBef>
            </a:pPr>
            <a:r>
              <a:rPr lang="en-US" sz="2800" dirty="0" smtClean="0"/>
              <a:t>Analysis of 221 test instances post-edited by professional translators</a:t>
            </a:r>
          </a:p>
        </p:txBody>
      </p:sp>
      <p:sp>
        <p:nvSpPr>
          <p:cNvPr id="3" name="Title 2"/>
          <p:cNvSpPr>
            <a:spLocks noGrp="1"/>
          </p:cNvSpPr>
          <p:nvPr>
            <p:ph type="title"/>
          </p:nvPr>
        </p:nvSpPr>
        <p:spPr>
          <a:xfrm>
            <a:off x="114300" y="210312"/>
            <a:ext cx="8915400" cy="612648"/>
          </a:xfrm>
        </p:spPr>
        <p:txBody>
          <a:bodyPr/>
          <a:lstStyle/>
          <a:p>
            <a:pPr algn="ctr"/>
            <a:r>
              <a:rPr lang="en-US" dirty="0" smtClean="0"/>
              <a:t>Discussion: professional vs. </a:t>
            </a:r>
            <a:r>
              <a:rPr lang="en-US" dirty="0" err="1" smtClean="0"/>
              <a:t>crowdsourced</a:t>
            </a:r>
            <a:r>
              <a:rPr lang="en-US" dirty="0" smtClean="0"/>
              <a:t> </a:t>
            </a:r>
            <a:r>
              <a:rPr lang="en-US" dirty="0" err="1" smtClean="0"/>
              <a:t>PEs</a:t>
            </a:r>
            <a:endParaRPr lang="en-US" dirty="0"/>
          </a:p>
        </p:txBody>
      </p:sp>
      <p:sp>
        <p:nvSpPr>
          <p:cNvPr id="15" name="TextBox 14"/>
          <p:cNvSpPr txBox="1"/>
          <p:nvPr/>
        </p:nvSpPr>
        <p:spPr>
          <a:xfrm>
            <a:off x="2578093" y="4861460"/>
            <a:ext cx="1334695" cy="400110"/>
          </a:xfrm>
          <a:prstGeom prst="rect">
            <a:avLst/>
          </a:prstGeom>
          <a:solidFill>
            <a:srgbClr val="A6A6A6"/>
          </a:solidFill>
        </p:spPr>
        <p:txBody>
          <a:bodyPr wrap="square" rtlCol="0">
            <a:spAutoFit/>
          </a:bodyPr>
          <a:lstStyle/>
          <a:p>
            <a:r>
              <a:rPr lang="en-US" sz="2000" dirty="0" smtClean="0"/>
              <a:t>MT output</a:t>
            </a:r>
            <a:endParaRPr lang="en-US" sz="2000" dirty="0"/>
          </a:p>
        </p:txBody>
      </p:sp>
      <p:sp>
        <p:nvSpPr>
          <p:cNvPr id="16" name="TextBox 15"/>
          <p:cNvSpPr txBox="1"/>
          <p:nvPr/>
        </p:nvSpPr>
        <p:spPr>
          <a:xfrm>
            <a:off x="606688" y="6288357"/>
            <a:ext cx="2137700" cy="400110"/>
          </a:xfrm>
          <a:prstGeom prst="rect">
            <a:avLst/>
          </a:prstGeom>
          <a:solidFill>
            <a:srgbClr val="008000"/>
          </a:solidFill>
        </p:spPr>
        <p:txBody>
          <a:bodyPr wrap="none" rtlCol="0">
            <a:spAutoFit/>
          </a:bodyPr>
          <a:lstStyle/>
          <a:p>
            <a:r>
              <a:rPr lang="en-US" sz="2000" dirty="0" smtClean="0">
                <a:solidFill>
                  <a:schemeClr val="bg1"/>
                </a:solidFill>
              </a:rPr>
              <a:t>Professional </a:t>
            </a:r>
            <a:r>
              <a:rPr lang="en-US" sz="2000" dirty="0" err="1" smtClean="0">
                <a:solidFill>
                  <a:schemeClr val="bg1"/>
                </a:solidFill>
              </a:rPr>
              <a:t>PEs</a:t>
            </a:r>
            <a:endParaRPr lang="en-US" sz="2000" dirty="0">
              <a:solidFill>
                <a:schemeClr val="bg1"/>
              </a:solidFill>
            </a:endParaRPr>
          </a:p>
        </p:txBody>
      </p:sp>
      <p:sp>
        <p:nvSpPr>
          <p:cNvPr id="18" name="TextBox 17"/>
          <p:cNvSpPr txBox="1"/>
          <p:nvPr/>
        </p:nvSpPr>
        <p:spPr>
          <a:xfrm>
            <a:off x="6433897" y="6288357"/>
            <a:ext cx="2379903" cy="400110"/>
          </a:xfrm>
          <a:prstGeom prst="rect">
            <a:avLst/>
          </a:prstGeom>
          <a:solidFill>
            <a:srgbClr val="FF0000"/>
          </a:solidFill>
        </p:spPr>
        <p:txBody>
          <a:bodyPr wrap="none" rtlCol="0">
            <a:spAutoFit/>
          </a:bodyPr>
          <a:lstStyle/>
          <a:p>
            <a:r>
              <a:rPr lang="en-US" sz="2000" dirty="0" err="1" smtClean="0">
                <a:solidFill>
                  <a:srgbClr val="FFFFFF"/>
                </a:solidFill>
              </a:rPr>
              <a:t>Crowdsourced</a:t>
            </a:r>
            <a:r>
              <a:rPr lang="en-US" sz="2000" dirty="0" smtClean="0">
                <a:solidFill>
                  <a:srgbClr val="FFFFFF"/>
                </a:solidFill>
              </a:rPr>
              <a:t> </a:t>
            </a:r>
            <a:r>
              <a:rPr lang="en-US" sz="2000" dirty="0" err="1" smtClean="0">
                <a:solidFill>
                  <a:srgbClr val="FFFFFF"/>
                </a:solidFill>
              </a:rPr>
              <a:t>PEs</a:t>
            </a:r>
            <a:endParaRPr lang="en-US" sz="2000" dirty="0">
              <a:solidFill>
                <a:srgbClr val="FFFFFF"/>
              </a:solidFill>
            </a:endParaRPr>
          </a:p>
        </p:txBody>
      </p:sp>
      <p:sp>
        <p:nvSpPr>
          <p:cNvPr id="20" name="TextBox 19"/>
          <p:cNvSpPr txBox="1"/>
          <p:nvPr/>
        </p:nvSpPr>
        <p:spPr>
          <a:xfrm>
            <a:off x="1797229" y="5620458"/>
            <a:ext cx="1222510" cy="338554"/>
          </a:xfrm>
          <a:prstGeom prst="rect">
            <a:avLst/>
          </a:prstGeom>
          <a:noFill/>
        </p:spPr>
        <p:txBody>
          <a:bodyPr wrap="none" rtlCol="0">
            <a:spAutoFit/>
          </a:bodyPr>
          <a:lstStyle/>
          <a:p>
            <a:r>
              <a:rPr lang="en-US" sz="1600" b="1" dirty="0" smtClean="0">
                <a:solidFill>
                  <a:srgbClr val="3366FF"/>
                </a:solidFill>
              </a:rPr>
              <a:t>TER: 23.85</a:t>
            </a:r>
            <a:endParaRPr lang="en-US" sz="1600" b="1" dirty="0">
              <a:solidFill>
                <a:srgbClr val="3366FF"/>
              </a:solidFill>
            </a:endParaRPr>
          </a:p>
        </p:txBody>
      </p:sp>
      <p:sp>
        <p:nvSpPr>
          <p:cNvPr id="21" name="TextBox 20"/>
          <p:cNvSpPr txBox="1"/>
          <p:nvPr/>
        </p:nvSpPr>
        <p:spPr>
          <a:xfrm>
            <a:off x="3963939" y="6485181"/>
            <a:ext cx="1222510" cy="338554"/>
          </a:xfrm>
          <a:prstGeom prst="rect">
            <a:avLst/>
          </a:prstGeom>
          <a:noFill/>
        </p:spPr>
        <p:txBody>
          <a:bodyPr wrap="none" rtlCol="0">
            <a:spAutoFit/>
          </a:bodyPr>
          <a:lstStyle/>
          <a:p>
            <a:r>
              <a:rPr lang="en-US" sz="1600" dirty="0" smtClean="0">
                <a:solidFill>
                  <a:schemeClr val="bg1">
                    <a:lumMod val="65000"/>
                  </a:schemeClr>
                </a:solidFill>
              </a:rPr>
              <a:t>TER: 29.18</a:t>
            </a:r>
            <a:endParaRPr lang="en-US" sz="1600" dirty="0">
              <a:solidFill>
                <a:schemeClr val="bg1">
                  <a:lumMod val="65000"/>
                </a:schemeClr>
              </a:solidFill>
            </a:endParaRPr>
          </a:p>
        </p:txBody>
      </p:sp>
      <p:sp>
        <p:nvSpPr>
          <p:cNvPr id="22" name="TextBox 21"/>
          <p:cNvSpPr txBox="1"/>
          <p:nvPr/>
        </p:nvSpPr>
        <p:spPr>
          <a:xfrm>
            <a:off x="4973758" y="5620458"/>
            <a:ext cx="1222510" cy="338554"/>
          </a:xfrm>
          <a:prstGeom prst="rect">
            <a:avLst/>
          </a:prstGeom>
          <a:noFill/>
        </p:spPr>
        <p:txBody>
          <a:bodyPr wrap="none" rtlCol="0">
            <a:spAutoFit/>
          </a:bodyPr>
          <a:lstStyle/>
          <a:p>
            <a:r>
              <a:rPr lang="en-US" sz="1600" b="1" dirty="0" smtClean="0">
                <a:solidFill>
                  <a:srgbClr val="3366FF"/>
                </a:solidFill>
              </a:rPr>
              <a:t>TER: 26.02</a:t>
            </a:r>
            <a:endParaRPr lang="en-US" sz="1600" b="1" dirty="0">
              <a:solidFill>
                <a:srgbClr val="3366FF"/>
              </a:solidFill>
            </a:endParaRPr>
          </a:p>
        </p:txBody>
      </p:sp>
      <p:cxnSp>
        <p:nvCxnSpPr>
          <p:cNvPr id="24" name="Straight Connector 23"/>
          <p:cNvCxnSpPr>
            <a:stCxn id="15" idx="2"/>
            <a:endCxn id="16" idx="3"/>
          </p:cNvCxnSpPr>
          <p:nvPr/>
        </p:nvCxnSpPr>
        <p:spPr>
          <a:xfrm rot="5400000">
            <a:off x="2381494" y="5624465"/>
            <a:ext cx="1226842" cy="501053"/>
          </a:xfrm>
          <a:prstGeom prst="line">
            <a:avLst/>
          </a:prstGeom>
          <a:ln w="57150" cap="flat" cmpd="sng" algn="ctr">
            <a:solidFill>
              <a:srgbClr val="3366FF"/>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16" idx="3"/>
            <a:endCxn id="18" idx="1"/>
          </p:cNvCxnSpPr>
          <p:nvPr/>
        </p:nvCxnSpPr>
        <p:spPr>
          <a:xfrm>
            <a:off x="2744388" y="6488412"/>
            <a:ext cx="3689509" cy="1588"/>
          </a:xfrm>
          <a:prstGeom prst="line">
            <a:avLst/>
          </a:prstGeom>
          <a:ln w="3810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595686" y="4448194"/>
            <a:ext cx="3557384" cy="430887"/>
          </a:xfrm>
          <a:prstGeom prst="rect">
            <a:avLst/>
          </a:prstGeom>
          <a:solidFill>
            <a:srgbClr val="FFFF00"/>
          </a:solidFill>
        </p:spPr>
        <p:txBody>
          <a:bodyPr wrap="none" rtlCol="0">
            <a:spAutoFit/>
          </a:bodyPr>
          <a:lstStyle/>
          <a:p>
            <a:pPr algn="ctr"/>
            <a:r>
              <a:rPr lang="en-US" sz="2200" b="1" dirty="0" smtClean="0"/>
              <a:t>The crowd corrects </a:t>
            </a:r>
            <a:r>
              <a:rPr lang="en-US" sz="2200" b="1" i="1" dirty="0" smtClean="0"/>
              <a:t>more</a:t>
            </a:r>
            <a:endParaRPr lang="en-US" sz="2200" b="1" dirty="0" smtClean="0"/>
          </a:p>
        </p:txBody>
      </p:sp>
      <p:cxnSp>
        <p:nvCxnSpPr>
          <p:cNvPr id="25" name="Straight Connector 24"/>
          <p:cNvCxnSpPr>
            <a:stCxn id="15" idx="2"/>
            <a:endCxn id="18" idx="1"/>
          </p:cNvCxnSpPr>
          <p:nvPr/>
        </p:nvCxnSpPr>
        <p:spPr>
          <a:xfrm rot="16200000" flipH="1">
            <a:off x="4226248" y="4280763"/>
            <a:ext cx="1226842" cy="3188456"/>
          </a:xfrm>
          <a:prstGeom prst="line">
            <a:avLst/>
          </a:prstGeom>
          <a:ln w="57150" cap="flat" cmpd="sng" algn="ctr">
            <a:solidFill>
              <a:srgbClr val="3366FF"/>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cxnSp>
        <p:nvCxnSpPr>
          <p:cNvPr id="25" name="Straight Connector 24"/>
          <p:cNvCxnSpPr>
            <a:stCxn id="15" idx="2"/>
            <a:endCxn id="18" idx="1"/>
          </p:cNvCxnSpPr>
          <p:nvPr/>
        </p:nvCxnSpPr>
        <p:spPr>
          <a:xfrm rot="16200000" flipH="1">
            <a:off x="4226248" y="4280763"/>
            <a:ext cx="1226842" cy="3188456"/>
          </a:xfrm>
          <a:prstGeom prst="line">
            <a:avLst/>
          </a:prstGeom>
          <a:ln w="38100" cap="flat" cmpd="sng" algn="ctr">
            <a:solidFill>
              <a:schemeClr val="bg1">
                <a:lumMod val="6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 name="Content Placeholder 1"/>
          <p:cNvSpPr>
            <a:spLocks noGrp="1"/>
          </p:cNvSpPr>
          <p:nvPr>
            <p:ph idx="1"/>
          </p:nvPr>
        </p:nvSpPr>
        <p:spPr>
          <a:xfrm>
            <a:off x="457200" y="1062383"/>
            <a:ext cx="8686800" cy="5643217"/>
          </a:xfrm>
        </p:spPr>
        <p:txBody>
          <a:bodyPr>
            <a:normAutofit/>
          </a:bodyPr>
          <a:lstStyle/>
          <a:p>
            <a:r>
              <a:rPr lang="en-US" sz="2800" dirty="0" smtClean="0"/>
              <a:t>Professionals translators</a:t>
            </a:r>
          </a:p>
          <a:p>
            <a:pPr lvl="1"/>
            <a:r>
              <a:rPr lang="en-US" sz="2400" dirty="0" smtClean="0"/>
              <a:t>Necessary corrections to maximize productivity</a:t>
            </a:r>
          </a:p>
          <a:p>
            <a:pPr lvl="1"/>
            <a:r>
              <a:rPr lang="en-US" sz="2400" dirty="0" smtClean="0"/>
              <a:t>Consistent translation/correction criteria</a:t>
            </a:r>
          </a:p>
          <a:p>
            <a:r>
              <a:rPr lang="en-US" sz="2800" dirty="0" err="1" smtClean="0"/>
              <a:t>Crowdsourced</a:t>
            </a:r>
            <a:r>
              <a:rPr lang="en-US" sz="2800" dirty="0" smtClean="0"/>
              <a:t> workers</a:t>
            </a:r>
          </a:p>
          <a:p>
            <a:pPr lvl="1"/>
            <a:r>
              <a:rPr lang="en-US" sz="2400" dirty="0" smtClean="0"/>
              <a:t>No specific time/consistency constraints</a:t>
            </a:r>
            <a:endParaRPr lang="en-US" sz="1800" dirty="0" smtClean="0"/>
          </a:p>
          <a:p>
            <a:pPr>
              <a:spcBef>
                <a:spcPts val="1872"/>
              </a:spcBef>
            </a:pPr>
            <a:r>
              <a:rPr lang="en-US" sz="2800" dirty="0" smtClean="0"/>
              <a:t>Analysis of 221 test instances post-edited by professional translators</a:t>
            </a:r>
          </a:p>
        </p:txBody>
      </p:sp>
      <p:sp>
        <p:nvSpPr>
          <p:cNvPr id="3" name="Title 2"/>
          <p:cNvSpPr>
            <a:spLocks noGrp="1"/>
          </p:cNvSpPr>
          <p:nvPr>
            <p:ph type="title"/>
          </p:nvPr>
        </p:nvSpPr>
        <p:spPr>
          <a:xfrm>
            <a:off x="114300" y="210312"/>
            <a:ext cx="8915400" cy="612648"/>
          </a:xfrm>
        </p:spPr>
        <p:txBody>
          <a:bodyPr/>
          <a:lstStyle/>
          <a:p>
            <a:pPr algn="ctr"/>
            <a:r>
              <a:rPr lang="en-US" dirty="0" smtClean="0"/>
              <a:t>Discussion: professional vs. </a:t>
            </a:r>
            <a:r>
              <a:rPr lang="en-US" dirty="0" err="1" smtClean="0"/>
              <a:t>crowdsourced</a:t>
            </a:r>
            <a:r>
              <a:rPr lang="en-US" dirty="0" smtClean="0"/>
              <a:t> </a:t>
            </a:r>
            <a:r>
              <a:rPr lang="en-US" dirty="0" err="1" smtClean="0"/>
              <a:t>PEs</a:t>
            </a:r>
            <a:endParaRPr lang="en-US" dirty="0"/>
          </a:p>
        </p:txBody>
      </p:sp>
      <p:sp>
        <p:nvSpPr>
          <p:cNvPr id="15" name="TextBox 14"/>
          <p:cNvSpPr txBox="1"/>
          <p:nvPr/>
        </p:nvSpPr>
        <p:spPr>
          <a:xfrm>
            <a:off x="2578093" y="4861460"/>
            <a:ext cx="1334695" cy="400110"/>
          </a:xfrm>
          <a:prstGeom prst="rect">
            <a:avLst/>
          </a:prstGeom>
          <a:solidFill>
            <a:srgbClr val="A6A6A6"/>
          </a:solidFill>
        </p:spPr>
        <p:txBody>
          <a:bodyPr wrap="square" rtlCol="0">
            <a:spAutoFit/>
          </a:bodyPr>
          <a:lstStyle/>
          <a:p>
            <a:r>
              <a:rPr lang="en-US" sz="2000" dirty="0" smtClean="0"/>
              <a:t>MT output</a:t>
            </a:r>
            <a:endParaRPr lang="en-US" sz="2000" dirty="0"/>
          </a:p>
        </p:txBody>
      </p:sp>
      <p:sp>
        <p:nvSpPr>
          <p:cNvPr id="16" name="TextBox 15"/>
          <p:cNvSpPr txBox="1"/>
          <p:nvPr/>
        </p:nvSpPr>
        <p:spPr>
          <a:xfrm>
            <a:off x="606688" y="6288357"/>
            <a:ext cx="2137700" cy="400110"/>
          </a:xfrm>
          <a:prstGeom prst="rect">
            <a:avLst/>
          </a:prstGeom>
          <a:solidFill>
            <a:srgbClr val="008000"/>
          </a:solidFill>
        </p:spPr>
        <p:txBody>
          <a:bodyPr wrap="none" rtlCol="0">
            <a:spAutoFit/>
          </a:bodyPr>
          <a:lstStyle/>
          <a:p>
            <a:r>
              <a:rPr lang="en-US" sz="2000" dirty="0" smtClean="0">
                <a:solidFill>
                  <a:schemeClr val="bg1"/>
                </a:solidFill>
              </a:rPr>
              <a:t>Professional </a:t>
            </a:r>
            <a:r>
              <a:rPr lang="en-US" sz="2000" dirty="0" err="1" smtClean="0">
                <a:solidFill>
                  <a:schemeClr val="bg1"/>
                </a:solidFill>
              </a:rPr>
              <a:t>PEs</a:t>
            </a:r>
            <a:endParaRPr lang="en-US" sz="2000" dirty="0">
              <a:solidFill>
                <a:schemeClr val="bg1"/>
              </a:solidFill>
            </a:endParaRPr>
          </a:p>
        </p:txBody>
      </p:sp>
      <p:sp>
        <p:nvSpPr>
          <p:cNvPr id="18" name="TextBox 17"/>
          <p:cNvSpPr txBox="1"/>
          <p:nvPr/>
        </p:nvSpPr>
        <p:spPr>
          <a:xfrm>
            <a:off x="6433897" y="6288357"/>
            <a:ext cx="2379903" cy="400110"/>
          </a:xfrm>
          <a:prstGeom prst="rect">
            <a:avLst/>
          </a:prstGeom>
          <a:solidFill>
            <a:srgbClr val="FF0000"/>
          </a:solidFill>
        </p:spPr>
        <p:txBody>
          <a:bodyPr wrap="none" rtlCol="0">
            <a:spAutoFit/>
          </a:bodyPr>
          <a:lstStyle/>
          <a:p>
            <a:r>
              <a:rPr lang="en-US" sz="2000" dirty="0" err="1" smtClean="0">
                <a:solidFill>
                  <a:srgbClr val="FFFFFF"/>
                </a:solidFill>
              </a:rPr>
              <a:t>Crowdsourced</a:t>
            </a:r>
            <a:r>
              <a:rPr lang="en-US" sz="2000" dirty="0" smtClean="0">
                <a:solidFill>
                  <a:srgbClr val="FFFFFF"/>
                </a:solidFill>
              </a:rPr>
              <a:t> </a:t>
            </a:r>
            <a:r>
              <a:rPr lang="en-US" sz="2000" dirty="0" err="1" smtClean="0">
                <a:solidFill>
                  <a:srgbClr val="FFFFFF"/>
                </a:solidFill>
              </a:rPr>
              <a:t>PEs</a:t>
            </a:r>
            <a:endParaRPr lang="en-US" sz="2000" dirty="0">
              <a:solidFill>
                <a:srgbClr val="FFFFFF"/>
              </a:solidFill>
            </a:endParaRPr>
          </a:p>
        </p:txBody>
      </p:sp>
      <p:sp>
        <p:nvSpPr>
          <p:cNvPr id="20" name="TextBox 19"/>
          <p:cNvSpPr txBox="1"/>
          <p:nvPr/>
        </p:nvSpPr>
        <p:spPr>
          <a:xfrm>
            <a:off x="1797229" y="5620458"/>
            <a:ext cx="1222510" cy="338554"/>
          </a:xfrm>
          <a:prstGeom prst="rect">
            <a:avLst/>
          </a:prstGeom>
          <a:noFill/>
        </p:spPr>
        <p:txBody>
          <a:bodyPr wrap="none" rtlCol="0">
            <a:spAutoFit/>
          </a:bodyPr>
          <a:lstStyle/>
          <a:p>
            <a:r>
              <a:rPr lang="en-US" sz="1600" b="1" dirty="0" smtClean="0">
                <a:solidFill>
                  <a:srgbClr val="3366FF"/>
                </a:solidFill>
              </a:rPr>
              <a:t>TER: 23.85</a:t>
            </a:r>
            <a:endParaRPr lang="en-US" sz="1600" b="1" dirty="0">
              <a:solidFill>
                <a:srgbClr val="3366FF"/>
              </a:solidFill>
            </a:endParaRPr>
          </a:p>
        </p:txBody>
      </p:sp>
      <p:sp>
        <p:nvSpPr>
          <p:cNvPr id="21" name="TextBox 20"/>
          <p:cNvSpPr txBox="1"/>
          <p:nvPr/>
        </p:nvSpPr>
        <p:spPr>
          <a:xfrm>
            <a:off x="3963939" y="6485181"/>
            <a:ext cx="1222510" cy="338554"/>
          </a:xfrm>
          <a:prstGeom prst="rect">
            <a:avLst/>
          </a:prstGeom>
          <a:noFill/>
        </p:spPr>
        <p:txBody>
          <a:bodyPr wrap="none" rtlCol="0">
            <a:spAutoFit/>
          </a:bodyPr>
          <a:lstStyle/>
          <a:p>
            <a:r>
              <a:rPr lang="en-US" sz="1600" b="1" dirty="0" smtClean="0">
                <a:solidFill>
                  <a:srgbClr val="3366FF"/>
                </a:solidFill>
              </a:rPr>
              <a:t>TER: 29.18</a:t>
            </a:r>
            <a:endParaRPr lang="en-US" sz="1600" b="1" dirty="0">
              <a:solidFill>
                <a:srgbClr val="3366FF"/>
              </a:solidFill>
            </a:endParaRPr>
          </a:p>
        </p:txBody>
      </p:sp>
      <p:sp>
        <p:nvSpPr>
          <p:cNvPr id="22" name="TextBox 21"/>
          <p:cNvSpPr txBox="1"/>
          <p:nvPr/>
        </p:nvSpPr>
        <p:spPr>
          <a:xfrm>
            <a:off x="4973758" y="5620458"/>
            <a:ext cx="1222510" cy="338554"/>
          </a:xfrm>
          <a:prstGeom prst="rect">
            <a:avLst/>
          </a:prstGeom>
          <a:noFill/>
        </p:spPr>
        <p:txBody>
          <a:bodyPr wrap="none" rtlCol="0">
            <a:spAutoFit/>
          </a:bodyPr>
          <a:lstStyle/>
          <a:p>
            <a:r>
              <a:rPr lang="en-US" sz="1600" dirty="0" smtClean="0">
                <a:solidFill>
                  <a:schemeClr val="bg1">
                    <a:lumMod val="65000"/>
                  </a:schemeClr>
                </a:solidFill>
              </a:rPr>
              <a:t>TER: 26.02</a:t>
            </a:r>
            <a:endParaRPr lang="en-US" sz="1600" dirty="0">
              <a:solidFill>
                <a:schemeClr val="bg1">
                  <a:lumMod val="65000"/>
                </a:schemeClr>
              </a:solidFill>
            </a:endParaRPr>
          </a:p>
        </p:txBody>
      </p:sp>
      <p:cxnSp>
        <p:nvCxnSpPr>
          <p:cNvPr id="24" name="Straight Connector 23"/>
          <p:cNvCxnSpPr>
            <a:stCxn id="15" idx="2"/>
            <a:endCxn id="16" idx="3"/>
          </p:cNvCxnSpPr>
          <p:nvPr/>
        </p:nvCxnSpPr>
        <p:spPr>
          <a:xfrm rot="5400000">
            <a:off x="2381494" y="5624465"/>
            <a:ext cx="1226842" cy="501053"/>
          </a:xfrm>
          <a:prstGeom prst="line">
            <a:avLst/>
          </a:prstGeom>
          <a:ln w="57150" cap="flat" cmpd="sng" algn="ctr">
            <a:solidFill>
              <a:srgbClr val="3366FF"/>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16" idx="3"/>
            <a:endCxn id="18" idx="1"/>
          </p:cNvCxnSpPr>
          <p:nvPr/>
        </p:nvCxnSpPr>
        <p:spPr>
          <a:xfrm>
            <a:off x="2744388" y="6488412"/>
            <a:ext cx="3689509" cy="1588"/>
          </a:xfrm>
          <a:prstGeom prst="line">
            <a:avLst/>
          </a:prstGeom>
          <a:ln w="57150" cap="flat" cmpd="sng" algn="ctr">
            <a:solidFill>
              <a:srgbClr val="3366FF"/>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595686" y="4448194"/>
            <a:ext cx="3557384" cy="430887"/>
          </a:xfrm>
          <a:prstGeom prst="rect">
            <a:avLst/>
          </a:prstGeom>
          <a:solidFill>
            <a:srgbClr val="FFFF00"/>
          </a:solidFill>
        </p:spPr>
        <p:txBody>
          <a:bodyPr wrap="none" rtlCol="0">
            <a:spAutoFit/>
          </a:bodyPr>
          <a:lstStyle/>
          <a:p>
            <a:pPr algn="ctr"/>
            <a:r>
              <a:rPr lang="en-US" sz="2200" b="1" dirty="0" smtClean="0"/>
              <a:t>The crowd corrects </a:t>
            </a:r>
            <a:r>
              <a:rPr lang="en-US" sz="2200" b="1" i="1" dirty="0" smtClean="0"/>
              <a:t>more</a:t>
            </a:r>
            <a:endParaRPr lang="en-US" sz="2200" b="1" dirty="0" smtClean="0"/>
          </a:p>
        </p:txBody>
      </p:sp>
      <p:sp>
        <p:nvSpPr>
          <p:cNvPr id="14" name="TextBox 13"/>
          <p:cNvSpPr txBox="1"/>
          <p:nvPr/>
        </p:nvSpPr>
        <p:spPr>
          <a:xfrm>
            <a:off x="4894119" y="5107681"/>
            <a:ext cx="4249881" cy="430887"/>
          </a:xfrm>
          <a:prstGeom prst="rect">
            <a:avLst/>
          </a:prstGeom>
          <a:solidFill>
            <a:srgbClr val="FFFF00"/>
          </a:solidFill>
        </p:spPr>
        <p:txBody>
          <a:bodyPr wrap="none" rtlCol="0">
            <a:spAutoFit/>
          </a:bodyPr>
          <a:lstStyle/>
          <a:p>
            <a:pPr algn="ctr"/>
            <a:r>
              <a:rPr lang="en-US" sz="2200" b="1" dirty="0" smtClean="0"/>
              <a:t>The crowd corrects </a:t>
            </a:r>
            <a:r>
              <a:rPr lang="en-US" sz="2200" b="1" i="1" dirty="0" smtClean="0"/>
              <a:t>differently</a:t>
            </a:r>
            <a:endParaRPr lang="en-US" sz="2200" b="1"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10312"/>
            <a:ext cx="8470900" cy="612648"/>
          </a:xfrm>
        </p:spPr>
        <p:txBody>
          <a:bodyPr/>
          <a:lstStyle/>
          <a:p>
            <a:r>
              <a:rPr lang="en-US" sz="3400" dirty="0" smtClean="0"/>
              <a:t>Discussion: impact on performance</a:t>
            </a:r>
            <a:endParaRPr lang="en-US" sz="3400" dirty="0"/>
          </a:p>
        </p:txBody>
      </p:sp>
      <p:sp>
        <p:nvSpPr>
          <p:cNvPr id="5" name="Content Placeholder 4"/>
          <p:cNvSpPr>
            <a:spLocks noGrp="1"/>
          </p:cNvSpPr>
          <p:nvPr>
            <p:ph idx="1"/>
          </p:nvPr>
        </p:nvSpPr>
        <p:spPr>
          <a:xfrm>
            <a:off x="457200" y="1214783"/>
            <a:ext cx="8229600" cy="804517"/>
          </a:xfrm>
        </p:spPr>
        <p:txBody>
          <a:bodyPr>
            <a:normAutofit/>
          </a:bodyPr>
          <a:lstStyle/>
          <a:p>
            <a:r>
              <a:rPr lang="en-US" sz="2800" dirty="0" smtClean="0"/>
              <a:t>Evaluation on the respective test sets</a:t>
            </a:r>
            <a:endParaRPr lang="en-US" sz="2800" dirty="0"/>
          </a:p>
        </p:txBody>
      </p:sp>
      <p:graphicFrame>
        <p:nvGraphicFramePr>
          <p:cNvPr id="7" name="Table 6"/>
          <p:cNvGraphicFramePr>
            <a:graphicFrameLocks noGrp="1"/>
          </p:cNvGraphicFramePr>
          <p:nvPr/>
        </p:nvGraphicFramePr>
        <p:xfrm>
          <a:off x="1206502" y="2369820"/>
          <a:ext cx="7061199" cy="1635760"/>
        </p:xfrm>
        <a:graphic>
          <a:graphicData uri="http://schemas.openxmlformats.org/drawingml/2006/table">
            <a:tbl>
              <a:tblPr firstRow="1" bandRow="1">
                <a:tableStyleId>{5940675A-B579-460E-94D1-54222C63F5DA}</a:tableStyleId>
              </a:tblPr>
              <a:tblGrid>
                <a:gridCol w="2654298"/>
                <a:gridCol w="2053168"/>
                <a:gridCol w="2353733"/>
              </a:tblGrid>
              <a:tr h="370840">
                <a:tc rowSpan="2">
                  <a:txBody>
                    <a:bodyPr/>
                    <a:lstStyle/>
                    <a:p>
                      <a:endParaRPr lang="en-US" sz="2000" dirty="0"/>
                    </a:p>
                  </a:txBody>
                  <a:tcPr>
                    <a:lnL w="12700" cmpd="sng">
                      <a:noFill/>
                    </a:lnL>
                    <a:lnT w="12700" cmpd="sng">
                      <a:noFill/>
                    </a:lnT>
                  </a:tcPr>
                </a:tc>
                <a:tc gridSpan="2">
                  <a:txBody>
                    <a:bodyPr/>
                    <a:lstStyle/>
                    <a:p>
                      <a:pPr algn="ctr"/>
                      <a:r>
                        <a:rPr lang="en-US" sz="2000" dirty="0" smtClean="0"/>
                        <a:t>Avg. TER</a:t>
                      </a:r>
                      <a:endParaRPr lang="en-US" sz="2000" dirty="0"/>
                    </a:p>
                  </a:txBody>
                  <a:tcPr/>
                </a:tc>
                <a:tc hMerge="1">
                  <a:txBody>
                    <a:bodyPr/>
                    <a:lstStyle/>
                    <a:p>
                      <a:endParaRPr lang="en-US" dirty="0"/>
                    </a:p>
                  </a:txBody>
                  <a:tcPr/>
                </a:tc>
              </a:tr>
              <a:tr h="370840">
                <a:tc vMerge="1">
                  <a:txBody>
                    <a:bodyPr/>
                    <a:lstStyle/>
                    <a:p>
                      <a:endParaRPr lang="en-US" dirty="0"/>
                    </a:p>
                  </a:txBody>
                  <a:tcPr/>
                </a:tc>
                <a:tc>
                  <a:txBody>
                    <a:bodyPr/>
                    <a:lstStyle/>
                    <a:p>
                      <a:pPr algn="ctr"/>
                      <a:r>
                        <a:rPr lang="en-US" sz="2000" dirty="0" smtClean="0"/>
                        <a:t>APE task data</a:t>
                      </a:r>
                      <a:endParaRPr lang="en-US" sz="2000" dirty="0"/>
                    </a:p>
                  </a:txBody>
                  <a:tcPr/>
                </a:tc>
                <a:tc>
                  <a:txBody>
                    <a:bodyPr/>
                    <a:lstStyle/>
                    <a:p>
                      <a:pPr algn="ctr"/>
                      <a:r>
                        <a:rPr lang="en-US" sz="2000" dirty="0" smtClean="0"/>
                        <a:t>Autodesk data</a:t>
                      </a:r>
                      <a:endParaRPr lang="en-US" sz="2000" dirty="0"/>
                    </a:p>
                  </a:txBody>
                  <a:tcPr/>
                </a:tc>
              </a:tr>
              <a:tr h="370840">
                <a:tc>
                  <a:txBody>
                    <a:bodyPr/>
                    <a:lstStyle/>
                    <a:p>
                      <a:r>
                        <a:rPr lang="en-US" sz="2000" dirty="0" smtClean="0"/>
                        <a:t>Baseline</a:t>
                      </a:r>
                      <a:endParaRPr lang="en-US" sz="2000" dirty="0"/>
                    </a:p>
                  </a:txBody>
                  <a:tcPr/>
                </a:tc>
                <a:tc>
                  <a:txBody>
                    <a:bodyPr/>
                    <a:lstStyle/>
                    <a:p>
                      <a:r>
                        <a:rPr lang="en-US" sz="2000" dirty="0" smtClean="0"/>
                        <a:t>22.91</a:t>
                      </a:r>
                      <a:endParaRPr lang="en-US" sz="2000" dirty="0"/>
                    </a:p>
                  </a:txBody>
                  <a:tcPr/>
                </a:tc>
                <a:tc>
                  <a:txBody>
                    <a:bodyPr/>
                    <a:lstStyle/>
                    <a:p>
                      <a:r>
                        <a:rPr lang="en-US" sz="2000" b="0" dirty="0" smtClean="0"/>
                        <a:t>23.57</a:t>
                      </a:r>
                      <a:endParaRPr lang="en-US" sz="2000" b="0" dirty="0"/>
                    </a:p>
                  </a:txBody>
                  <a:tcPr/>
                </a:tc>
              </a:tr>
              <a:tr h="370840">
                <a:tc>
                  <a:txBody>
                    <a:bodyPr/>
                    <a:lstStyle/>
                    <a:p>
                      <a:r>
                        <a:rPr lang="en-US" sz="2000" dirty="0" smtClean="0"/>
                        <a:t>(</a:t>
                      </a:r>
                      <a:r>
                        <a:rPr lang="en-US" sz="2000" dirty="0" err="1" smtClean="0"/>
                        <a:t>Simard</a:t>
                      </a:r>
                      <a:r>
                        <a:rPr lang="en-US" sz="2000" dirty="0" smtClean="0"/>
                        <a:t> et al. 2007)</a:t>
                      </a:r>
                      <a:endParaRPr lang="en-US" sz="2000" dirty="0"/>
                    </a:p>
                  </a:txBody>
                  <a:tcPr/>
                </a:tc>
                <a:tc>
                  <a:txBody>
                    <a:bodyPr/>
                    <a:lstStyle/>
                    <a:p>
                      <a:r>
                        <a:rPr lang="en-US" sz="2000" dirty="0" smtClean="0"/>
                        <a:t>23.83</a:t>
                      </a:r>
                      <a:r>
                        <a:rPr lang="en-US" sz="2000" baseline="0" dirty="0" smtClean="0"/>
                        <a:t> (</a:t>
                      </a:r>
                      <a:r>
                        <a:rPr lang="en-US" sz="2000" baseline="0" dirty="0" smtClean="0">
                          <a:solidFill>
                            <a:srgbClr val="FF0000"/>
                          </a:solidFill>
                        </a:rPr>
                        <a:t>+0.92</a:t>
                      </a:r>
                      <a:r>
                        <a:rPr lang="en-US" sz="2000" baseline="0" dirty="0" smtClean="0"/>
                        <a:t>)</a:t>
                      </a:r>
                      <a:endParaRPr lang="en-US" sz="2000" dirty="0"/>
                    </a:p>
                  </a:txBody>
                  <a:tcPr/>
                </a:tc>
                <a:tc>
                  <a:txBody>
                    <a:bodyPr/>
                    <a:lstStyle/>
                    <a:p>
                      <a:r>
                        <a:rPr lang="en-US" sz="2000" b="1" dirty="0" smtClean="0"/>
                        <a:t>20.02</a:t>
                      </a:r>
                      <a:r>
                        <a:rPr lang="en-US" sz="2000" b="1" baseline="0" dirty="0" smtClean="0"/>
                        <a:t> (</a:t>
                      </a:r>
                      <a:r>
                        <a:rPr lang="en-US" sz="2000" b="1" baseline="0" dirty="0" smtClean="0">
                          <a:solidFill>
                            <a:srgbClr val="008000"/>
                          </a:solidFill>
                        </a:rPr>
                        <a:t>-3.55</a:t>
                      </a:r>
                      <a:r>
                        <a:rPr lang="en-US" sz="2000" b="1" baseline="0" dirty="0" smtClean="0"/>
                        <a:t>)</a:t>
                      </a:r>
                      <a:endParaRPr lang="en-US" sz="2000" b="1" dirty="0"/>
                    </a:p>
                  </a:txBody>
                  <a:tcPr/>
                </a:tc>
              </a:tr>
            </a:tbl>
          </a:graphicData>
        </a:graphic>
      </p:graphicFrame>
      <p:sp>
        <p:nvSpPr>
          <p:cNvPr id="8" name="Content Placeholder 4"/>
          <p:cNvSpPr txBox="1">
            <a:spLocks/>
          </p:cNvSpPr>
          <p:nvPr/>
        </p:nvSpPr>
        <p:spPr>
          <a:xfrm>
            <a:off x="457200" y="4351683"/>
            <a:ext cx="8686800" cy="2252317"/>
          </a:xfrm>
          <a:prstGeom prst="rect">
            <a:avLst/>
          </a:prstGeom>
        </p:spPr>
        <p:txBody>
          <a:bodyPr vert="horz" lIns="0" tIns="45720" rIns="0" bIns="45720" rtlCol="0">
            <a:noAutofit/>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2800" b="0" i="0" u="none" strike="noStrike" kern="1200" cap="none" spc="0" normalizeH="0" baseline="0" noProof="0" dirty="0" smtClean="0">
                <a:ln>
                  <a:noFill/>
                </a:ln>
                <a:solidFill>
                  <a:schemeClr val="tx1"/>
                </a:solidFill>
                <a:effectLst/>
                <a:uLnTx/>
                <a:uFillTx/>
                <a:latin typeface="Helvetica"/>
                <a:ea typeface="+mn-ea"/>
                <a:cs typeface="Helvetica"/>
              </a:rPr>
              <a:t>More difficult task </a:t>
            </a:r>
            <a:r>
              <a:rPr kumimoji="0" lang="en-US" sz="2800" b="0" i="0" u="none" strike="noStrike" kern="1200" cap="none" spc="0" normalizeH="0" baseline="0" noProof="0" dirty="0" smtClean="0">
                <a:ln>
                  <a:noFill/>
                </a:ln>
                <a:solidFill>
                  <a:schemeClr val="tx1"/>
                </a:solidFill>
                <a:effectLst/>
                <a:uLnTx/>
                <a:uFillTx/>
                <a:latin typeface="Helvetica"/>
                <a:ea typeface="+mn-ea"/>
                <a:cs typeface="Helvetica"/>
              </a:rPr>
              <a:t>with</a:t>
            </a:r>
            <a:r>
              <a:rPr kumimoji="0" lang="en-US" sz="2800" b="0" i="0" u="none" strike="noStrike" kern="1200" cap="none" spc="0" normalizeH="0" baseline="0" noProof="0" dirty="0" smtClean="0">
                <a:ln>
                  <a:noFill/>
                </a:ln>
                <a:solidFill>
                  <a:schemeClr val="tx1"/>
                </a:solidFill>
                <a:effectLst/>
                <a:uLnTx/>
                <a:uFillTx/>
                <a:latin typeface="Helvetica"/>
                <a:ea typeface="+mn-ea"/>
                <a:cs typeface="Helvetica"/>
              </a:rPr>
              <a:t> WMT data</a:t>
            </a:r>
          </a:p>
          <a:p>
            <a:pPr marL="742950" lvl="1" indent="-285750">
              <a:spcBef>
                <a:spcPct val="20000"/>
              </a:spcBef>
              <a:buFont typeface="Arial"/>
              <a:buChar char="–"/>
            </a:pPr>
            <a:r>
              <a:rPr lang="en-US" sz="2400" dirty="0" smtClean="0">
                <a:solidFill>
                  <a:schemeClr val="tx1">
                    <a:lumMod val="85000"/>
                    <a:lumOff val="15000"/>
                  </a:schemeClr>
                </a:solidFill>
                <a:latin typeface="Helvetica"/>
                <a:cs typeface="Helvetica"/>
              </a:rPr>
              <a:t>Same baseline but significant TER</a:t>
            </a:r>
            <a:r>
              <a:rPr lang="en-US" sz="2400" dirty="0" smtClean="0">
                <a:solidFill>
                  <a:schemeClr val="tx1">
                    <a:lumMod val="85000"/>
                    <a:lumOff val="15000"/>
                  </a:schemeClr>
                </a:solidFill>
                <a:latin typeface="Helvetica"/>
                <a:cs typeface="Helvetica"/>
              </a:rPr>
              <a:t> differences</a:t>
            </a:r>
          </a:p>
          <a:p>
            <a:pPr marL="742950" lvl="1" indent="-285750">
              <a:spcBef>
                <a:spcPct val="20000"/>
              </a:spcBef>
              <a:buFont typeface="Arial"/>
              <a:buChar char="–"/>
            </a:pPr>
            <a:r>
              <a:rPr lang="en-US" sz="2400" dirty="0" smtClean="0">
                <a:solidFill>
                  <a:schemeClr val="tx1">
                    <a:lumMod val="85000"/>
                    <a:lumOff val="15000"/>
                  </a:schemeClr>
                </a:solidFill>
                <a:latin typeface="Helvetica"/>
                <a:cs typeface="Helvetica"/>
              </a:rPr>
              <a:t>-1.43 </a:t>
            </a:r>
            <a:r>
              <a:rPr kumimoji="0" lang="en-US" sz="2400" b="0" i="0" u="none" strike="noStrike" kern="1200" cap="none" spc="0" normalizeH="0" noProof="0" dirty="0" smtClean="0">
                <a:ln>
                  <a:noFill/>
                </a:ln>
                <a:solidFill>
                  <a:schemeClr val="tx1"/>
                </a:solidFill>
                <a:effectLst/>
                <a:uLnTx/>
                <a:uFillTx/>
                <a:latin typeface="Helvetica"/>
                <a:ea typeface="+mn-ea"/>
                <a:cs typeface="Helvetica"/>
              </a:rPr>
              <a:t>points with 25% of the</a:t>
            </a:r>
            <a:r>
              <a:rPr lang="en-US" sz="2400" dirty="0" smtClean="0">
                <a:latin typeface="Helvetica"/>
                <a:cs typeface="Helvetica"/>
              </a:rPr>
              <a:t> Autodesk training instances</a:t>
            </a:r>
            <a:endParaRPr kumimoji="0" lang="en-US" sz="2400" b="0" i="0" u="none" strike="noStrike" kern="1200" cap="none" spc="0" normalizeH="0" noProof="0" dirty="0" smtClean="0">
              <a:ln>
                <a:noFill/>
              </a:ln>
              <a:solidFill>
                <a:schemeClr val="tx1"/>
              </a:solidFill>
              <a:effectLst/>
              <a:uLnTx/>
              <a:uFillTx/>
              <a:latin typeface="Helvetica"/>
              <a:ea typeface="+mn-ea"/>
              <a:cs typeface="Helvetica"/>
            </a:endParaRPr>
          </a:p>
          <a:p>
            <a:pPr marL="342900" indent="-342900">
              <a:spcBef>
                <a:spcPct val="20000"/>
              </a:spcBef>
              <a:buFont typeface="Arial"/>
              <a:buChar char="•"/>
            </a:pPr>
            <a:r>
              <a:rPr lang="en-US" sz="2800" b="1" dirty="0" smtClean="0">
                <a:solidFill>
                  <a:srgbClr val="3366FF"/>
                </a:solidFill>
                <a:latin typeface="Helvetica"/>
                <a:cs typeface="Helvetica"/>
              </a:rPr>
              <a:t>Repetitiveness and homogeneity help!</a:t>
            </a:r>
            <a:r>
              <a:rPr kumimoji="0" lang="en-US" sz="2800" b="1" i="0" u="none" strike="noStrike" kern="1200" cap="none" spc="0" normalizeH="0" noProof="0" dirty="0" smtClean="0">
                <a:ln>
                  <a:noFill/>
                </a:ln>
                <a:solidFill>
                  <a:srgbClr val="3366FF"/>
                </a:solidFill>
                <a:effectLst/>
                <a:uLnTx/>
                <a:uFillTx/>
                <a:latin typeface="Helvetica"/>
                <a:ea typeface="+mn-ea"/>
                <a:cs typeface="Helvetica"/>
              </a:rPr>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400" dirty="0" smtClean="0"/>
              <a:t>Discussion: systems’ behavior</a:t>
            </a:r>
            <a:endParaRPr lang="en-US" sz="3400" dirty="0"/>
          </a:p>
        </p:txBody>
      </p:sp>
      <p:sp>
        <p:nvSpPr>
          <p:cNvPr id="6" name="Content Placeholder 1"/>
          <p:cNvSpPr txBox="1">
            <a:spLocks/>
          </p:cNvSpPr>
          <p:nvPr/>
        </p:nvSpPr>
        <p:spPr>
          <a:xfrm>
            <a:off x="12284" y="4013200"/>
            <a:ext cx="9131716" cy="2844800"/>
          </a:xfrm>
          <a:prstGeom prst="rect">
            <a:avLst/>
          </a:prstGeom>
        </p:spPr>
        <p:txBody>
          <a:bodyPr vert="horz" lIns="0" tIns="45720" rIns="0" bIns="45720" rtlCol="0">
            <a:noAutofit/>
          </a:bodyPr>
          <a:lstStyle/>
          <a:p>
            <a:pPr marL="444500" lvl="0" indent="-266700">
              <a:spcBef>
                <a:spcPct val="20000"/>
              </a:spcBef>
              <a:buFont typeface="Arial"/>
              <a:buChar char="•"/>
              <a:defRPr/>
            </a:pPr>
            <a:r>
              <a:rPr kumimoji="0" lang="en-US" sz="2800" b="0" i="0" u="none" strike="noStrike" kern="1200" cap="none" spc="0" normalizeH="0" baseline="0" noProof="0" dirty="0" smtClean="0">
                <a:ln>
                  <a:noFill/>
                </a:ln>
                <a:solidFill>
                  <a:schemeClr val="tx1"/>
                </a:solidFill>
                <a:effectLst/>
                <a:uLnTx/>
                <a:uFillTx/>
                <a:latin typeface="Helvetica"/>
                <a:ea typeface="+mn-ea"/>
                <a:cs typeface="Helvetica"/>
              </a:rPr>
              <a:t>Few modified </a:t>
            </a:r>
            <a:r>
              <a:rPr lang="en-US" sz="2800" dirty="0" smtClean="0">
                <a:latin typeface="Helvetica"/>
                <a:cs typeface="Helvetica"/>
              </a:rPr>
              <a:t>sentences (22% on average) </a:t>
            </a:r>
          </a:p>
          <a:p>
            <a:pPr marL="444500" marR="0" lvl="0" indent="-266700" algn="l" defTabSz="457200" rtl="0" eaLnBrk="1" fontAlgn="auto" latinLnBrk="0" hangingPunct="1">
              <a:lnSpc>
                <a:spcPct val="100000"/>
              </a:lnSpc>
              <a:spcBef>
                <a:spcPct val="20000"/>
              </a:spcBef>
              <a:spcAft>
                <a:spcPts val="0"/>
              </a:spcAft>
              <a:buClrTx/>
              <a:buSzTx/>
              <a:buFont typeface="Arial"/>
              <a:buChar char="•"/>
              <a:tabLst/>
              <a:defRPr/>
            </a:pPr>
            <a:r>
              <a:rPr kumimoji="0" lang="en-US" sz="2800" b="0" i="0" u="none" strike="noStrike" kern="1200" cap="none" spc="0" normalizeH="0" baseline="0" noProof="0" dirty="0" smtClean="0">
                <a:ln>
                  <a:noFill/>
                </a:ln>
                <a:solidFill>
                  <a:schemeClr val="tx1"/>
                </a:solidFill>
                <a:effectLst/>
                <a:uLnTx/>
                <a:uFillTx/>
                <a:latin typeface="Helvetica"/>
                <a:ea typeface="+mn-ea"/>
                <a:cs typeface="Helvetica"/>
              </a:rPr>
              <a:t>Best results</a:t>
            </a:r>
            <a:r>
              <a:rPr kumimoji="0" lang="en-US" sz="2800" b="0" i="0" u="none" strike="noStrike" kern="1200" cap="none" spc="0" normalizeH="0" noProof="0" dirty="0" smtClean="0">
                <a:ln>
                  <a:noFill/>
                </a:ln>
                <a:solidFill>
                  <a:schemeClr val="tx1"/>
                </a:solidFill>
                <a:effectLst/>
                <a:uLnTx/>
                <a:uFillTx/>
                <a:latin typeface="Helvetica"/>
                <a:ea typeface="+mn-ea"/>
                <a:cs typeface="Helvetica"/>
              </a:rPr>
              <a:t> achieved by conservative </a:t>
            </a:r>
            <a:r>
              <a:rPr lang="en-US" sz="2800" dirty="0" smtClean="0">
                <a:latin typeface="Helvetica"/>
                <a:cs typeface="Helvetica"/>
              </a:rPr>
              <a:t>runs</a:t>
            </a:r>
            <a:r>
              <a:rPr kumimoji="0" lang="en-US" sz="2800" b="0" i="0" u="none" strike="noStrike" kern="1200" cap="none" spc="0" normalizeH="0" noProof="0" dirty="0" smtClean="0">
                <a:ln>
                  <a:noFill/>
                </a:ln>
                <a:solidFill>
                  <a:schemeClr val="tx1"/>
                </a:solidFill>
                <a:effectLst/>
                <a:uLnTx/>
                <a:uFillTx/>
                <a:latin typeface="Helvetica"/>
                <a:ea typeface="+mn-ea"/>
                <a:cs typeface="Helvetica"/>
              </a:rPr>
              <a:t>  </a:t>
            </a:r>
            <a:endParaRPr kumimoji="0" lang="en-US" sz="2800" b="0" i="0" u="none" strike="noStrike" kern="1200" cap="none" spc="0" normalizeH="0" baseline="0" noProof="0" dirty="0" smtClean="0">
              <a:ln>
                <a:noFill/>
              </a:ln>
              <a:solidFill>
                <a:schemeClr val="tx1"/>
              </a:solidFill>
              <a:effectLst/>
              <a:uLnTx/>
              <a:uFillTx/>
              <a:latin typeface="Helvetica"/>
              <a:ea typeface="+mn-ea"/>
              <a:cs typeface="Helvetica"/>
            </a:endParaRPr>
          </a:p>
          <a:p>
            <a:pPr marL="622300" lvl="1" indent="-266700">
              <a:spcBef>
                <a:spcPct val="20000"/>
              </a:spcBef>
              <a:buFont typeface="Arial"/>
              <a:buChar char="–"/>
              <a:defRPr/>
            </a:pPr>
            <a:r>
              <a:rPr kumimoji="0" lang="en-US" sz="2300" b="0" i="0" u="none" strike="noStrike" kern="1200" cap="none" spc="0" normalizeH="0" baseline="0" noProof="0" dirty="0" smtClean="0">
                <a:ln>
                  <a:noFill/>
                </a:ln>
                <a:solidFill>
                  <a:schemeClr val="tx1"/>
                </a:solidFill>
                <a:effectLst/>
                <a:uLnTx/>
                <a:uFillTx/>
                <a:latin typeface="Helvetica"/>
                <a:ea typeface="+mn-ea"/>
                <a:cs typeface="Helvetica"/>
              </a:rPr>
              <a:t>A</a:t>
            </a:r>
            <a:r>
              <a:rPr kumimoji="0" lang="en-US" sz="2300" b="0" i="0" u="none" strike="noStrike" kern="1200" cap="none" spc="0" normalizeH="0" noProof="0" dirty="0" smtClean="0">
                <a:ln>
                  <a:noFill/>
                </a:ln>
                <a:solidFill>
                  <a:schemeClr val="tx1"/>
                </a:solidFill>
                <a:effectLst/>
                <a:uLnTx/>
                <a:uFillTx/>
                <a:latin typeface="Helvetica"/>
                <a:ea typeface="+mn-ea"/>
                <a:cs typeface="Helvetica"/>
              </a:rPr>
              <a:t> consequence of d</a:t>
            </a:r>
            <a:r>
              <a:rPr kumimoji="0" lang="en-US" sz="2300" b="0" i="0" u="none" strike="noStrike" kern="1200" cap="none" spc="0" normalizeH="0" baseline="0" noProof="0" dirty="0" smtClean="0">
                <a:ln>
                  <a:noFill/>
                </a:ln>
                <a:solidFill>
                  <a:schemeClr val="tx1"/>
                </a:solidFill>
                <a:effectLst/>
                <a:uLnTx/>
                <a:uFillTx/>
                <a:latin typeface="Helvetica"/>
                <a:ea typeface="+mn-ea"/>
                <a:cs typeface="Helvetica"/>
              </a:rPr>
              <a:t>ata </a:t>
            </a:r>
            <a:r>
              <a:rPr kumimoji="0" lang="en-US" sz="2300" b="0" i="0" u="none" strike="noStrike" kern="1200" cap="none" spc="0" normalizeH="0" baseline="0" noProof="0" dirty="0" err="1" smtClean="0">
                <a:ln>
                  <a:noFill/>
                </a:ln>
                <a:solidFill>
                  <a:schemeClr val="tx1"/>
                </a:solidFill>
                <a:effectLst/>
                <a:uLnTx/>
                <a:uFillTx/>
                <a:latin typeface="Helvetica"/>
                <a:ea typeface="+mn-ea"/>
                <a:cs typeface="Helvetica"/>
              </a:rPr>
              <a:t>sparsity</a:t>
            </a:r>
            <a:r>
              <a:rPr kumimoji="0" lang="en-US" sz="2300" b="0" i="0" u="none" strike="noStrike" kern="1200" cap="none" spc="0" normalizeH="0" baseline="0" noProof="0" dirty="0" smtClean="0">
                <a:ln>
                  <a:noFill/>
                </a:ln>
                <a:solidFill>
                  <a:schemeClr val="tx1"/>
                </a:solidFill>
                <a:effectLst/>
                <a:uLnTx/>
                <a:uFillTx/>
                <a:latin typeface="Helvetica"/>
                <a:ea typeface="+mn-ea"/>
                <a:cs typeface="Helvetica"/>
              </a:rPr>
              <a:t>?</a:t>
            </a:r>
          </a:p>
          <a:p>
            <a:pPr marL="622300" lvl="1" indent="-266700">
              <a:spcBef>
                <a:spcPct val="20000"/>
              </a:spcBef>
              <a:buFont typeface="Arial"/>
              <a:buChar char="–"/>
              <a:defRPr/>
            </a:pPr>
            <a:r>
              <a:rPr lang="en-US" sz="2300" dirty="0" smtClean="0">
                <a:latin typeface="Helvetica"/>
                <a:cs typeface="Helvetica"/>
              </a:rPr>
              <a:t>An evaluation problem: </a:t>
            </a:r>
            <a:r>
              <a:rPr lang="en-US" sz="2300" dirty="0" smtClean="0"/>
              <a:t>good corrections can harm TER</a:t>
            </a:r>
            <a:endParaRPr lang="en-US" sz="2300" dirty="0" smtClean="0">
              <a:latin typeface="Helvetica"/>
              <a:cs typeface="Helvetica"/>
            </a:endParaRPr>
          </a:p>
          <a:p>
            <a:pPr marL="622300" lvl="1" indent="-266700">
              <a:spcBef>
                <a:spcPct val="20000"/>
              </a:spcBef>
              <a:buFont typeface="Arial"/>
              <a:buChar char="–"/>
              <a:defRPr/>
            </a:pPr>
            <a:r>
              <a:rPr lang="en-US" sz="2300" dirty="0" smtClean="0">
                <a:latin typeface="Helvetica"/>
                <a:cs typeface="Helvetica"/>
              </a:rPr>
              <a:t>A problem of statistical APE: correct words should not be touched</a:t>
            </a:r>
            <a:endParaRPr kumimoji="0" lang="en-US" sz="2300" b="0" i="0" u="none" strike="noStrike" kern="1200" cap="none" spc="0" normalizeH="0" baseline="0" noProof="0" dirty="0" smtClean="0">
              <a:ln>
                <a:noFill/>
              </a:ln>
              <a:solidFill>
                <a:schemeClr val="tx1"/>
              </a:solidFill>
              <a:effectLst/>
              <a:uLnTx/>
              <a:uFillTx/>
              <a:latin typeface="Helvetica"/>
              <a:ea typeface="+mn-ea"/>
              <a:cs typeface="Helvetica"/>
            </a:endParaRPr>
          </a:p>
        </p:txBody>
      </p:sp>
      <p:pic>
        <p:nvPicPr>
          <p:cNvPr id="7" name="Picture 6" descr="unnamed.png"/>
          <p:cNvPicPr>
            <a:picLocks noChangeAspect="1"/>
          </p:cNvPicPr>
          <p:nvPr/>
        </p:nvPicPr>
        <p:blipFill>
          <a:blip r:embed="rId3"/>
          <a:stretch>
            <a:fillRect/>
          </a:stretch>
        </p:blipFill>
        <p:spPr>
          <a:xfrm>
            <a:off x="1386731" y="863746"/>
            <a:ext cx="6370539" cy="3078906"/>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2300" y="1214783"/>
            <a:ext cx="8343900" cy="5245217"/>
          </a:xfrm>
        </p:spPr>
        <p:txBody>
          <a:bodyPr>
            <a:noAutofit/>
          </a:bodyPr>
          <a:lstStyle/>
          <a:p>
            <a:r>
              <a:rPr lang="en-US" sz="2800" dirty="0" smtClean="0"/>
              <a:t>Define a sound evaluation framework 				</a:t>
            </a:r>
            <a:endParaRPr lang="en-US" sz="4400" dirty="0" smtClean="0">
              <a:solidFill>
                <a:srgbClr val="008000"/>
              </a:solidFill>
              <a:latin typeface="Zapf Dingbats"/>
              <a:ea typeface="Zapf Dingbats"/>
              <a:cs typeface="Zapf Dingbats"/>
            </a:endParaRPr>
          </a:p>
          <a:p>
            <a:pPr lvl="1"/>
            <a:r>
              <a:rPr lang="en-US" sz="2400" dirty="0" smtClean="0">
                <a:solidFill>
                  <a:schemeClr val="bg1"/>
                </a:solidFill>
              </a:rPr>
              <a:t>No need of radical changes in future rounds</a:t>
            </a:r>
          </a:p>
          <a:p>
            <a:pPr>
              <a:spcBef>
                <a:spcPts val="3072"/>
              </a:spcBef>
            </a:pPr>
            <a:r>
              <a:rPr lang="en-US" sz="2800" dirty="0" smtClean="0">
                <a:solidFill>
                  <a:schemeClr val="bg1"/>
                </a:solidFill>
              </a:rPr>
              <a:t>Identify critical aspects for data acquisition 	</a:t>
            </a:r>
            <a:endParaRPr lang="en-US" sz="4400" dirty="0" smtClean="0">
              <a:solidFill>
                <a:schemeClr val="bg1"/>
              </a:solidFill>
            </a:endParaRPr>
          </a:p>
          <a:p>
            <a:pPr lvl="1"/>
            <a:r>
              <a:rPr lang="en-US" sz="2400" dirty="0" smtClean="0">
                <a:solidFill>
                  <a:schemeClr val="bg1"/>
                </a:solidFill>
              </a:rPr>
              <a:t>Domain: specific </a:t>
            </a:r>
            <a:r>
              <a:rPr lang="en-US" sz="2400" dirty="0" err="1" smtClean="0">
                <a:solidFill>
                  <a:schemeClr val="bg1"/>
                </a:solidFill>
              </a:rPr>
              <a:t>vs</a:t>
            </a:r>
            <a:r>
              <a:rPr lang="en-US" sz="2400" dirty="0" smtClean="0">
                <a:solidFill>
                  <a:schemeClr val="bg1"/>
                </a:solidFill>
              </a:rPr>
              <a:t> general</a:t>
            </a:r>
          </a:p>
          <a:p>
            <a:pPr lvl="1"/>
            <a:r>
              <a:rPr lang="en-US" sz="2400" dirty="0" smtClean="0">
                <a:solidFill>
                  <a:schemeClr val="bg1"/>
                </a:solidFill>
              </a:rPr>
              <a:t>Post-editors: professional translators </a:t>
            </a:r>
            <a:r>
              <a:rPr lang="en-US" sz="2400" dirty="0" err="1" smtClean="0">
                <a:solidFill>
                  <a:schemeClr val="bg1"/>
                </a:solidFill>
              </a:rPr>
              <a:t>vs</a:t>
            </a:r>
            <a:r>
              <a:rPr lang="en-US" sz="2400" dirty="0" smtClean="0">
                <a:solidFill>
                  <a:schemeClr val="bg1"/>
                </a:solidFill>
              </a:rPr>
              <a:t> crowd</a:t>
            </a:r>
          </a:p>
          <a:p>
            <a:pPr>
              <a:spcBef>
                <a:spcPts val="2424"/>
              </a:spcBef>
            </a:pPr>
            <a:r>
              <a:rPr lang="en-US" sz="2800" dirty="0" smtClean="0">
                <a:solidFill>
                  <a:schemeClr val="bg1"/>
                </a:solidFill>
              </a:rPr>
              <a:t>Evaluate the state of the art 		</a:t>
            </a:r>
            <a:endParaRPr lang="en-US" sz="4400" dirty="0" smtClean="0">
              <a:solidFill>
                <a:schemeClr val="bg1"/>
              </a:solidFill>
            </a:endParaRPr>
          </a:p>
          <a:p>
            <a:pPr lvl="1"/>
            <a:r>
              <a:rPr lang="en-US" sz="2400" dirty="0" smtClean="0">
                <a:solidFill>
                  <a:schemeClr val="bg1"/>
                </a:solidFill>
              </a:rPr>
              <a:t>Same underlying approach</a:t>
            </a:r>
          </a:p>
          <a:p>
            <a:pPr lvl="1"/>
            <a:r>
              <a:rPr lang="en-US" sz="2400" dirty="0" smtClean="0">
                <a:solidFill>
                  <a:schemeClr val="bg1"/>
                </a:solidFill>
              </a:rPr>
              <a:t>Some progress due to slight variations</a:t>
            </a:r>
          </a:p>
          <a:p>
            <a:pPr lvl="2"/>
            <a:r>
              <a:rPr lang="en-US" sz="2200" dirty="0" smtClean="0">
                <a:solidFill>
                  <a:schemeClr val="bg1"/>
                </a:solidFill>
              </a:rPr>
              <a:t>But the baseline is unbeaten      </a:t>
            </a:r>
          </a:p>
          <a:p>
            <a:pPr lvl="1"/>
            <a:r>
              <a:rPr lang="en-US" sz="2400" dirty="0" smtClean="0">
                <a:solidFill>
                  <a:schemeClr val="bg1"/>
                </a:solidFill>
              </a:rPr>
              <a:t>Problem: how to avoid unnecessary corrections?   </a:t>
            </a:r>
          </a:p>
          <a:p>
            <a:pPr>
              <a:buNone/>
            </a:pPr>
            <a:endParaRPr lang="en-US" sz="3200" dirty="0" smtClean="0">
              <a:solidFill>
                <a:schemeClr val="bg1"/>
              </a:solidFill>
            </a:endParaRPr>
          </a:p>
        </p:txBody>
      </p:sp>
      <p:sp>
        <p:nvSpPr>
          <p:cNvPr id="3" name="Title 2"/>
          <p:cNvSpPr>
            <a:spLocks noGrp="1"/>
          </p:cNvSpPr>
          <p:nvPr>
            <p:ph type="title"/>
          </p:nvPr>
        </p:nvSpPr>
        <p:spPr/>
        <p:txBody>
          <a:bodyPr/>
          <a:lstStyle/>
          <a:p>
            <a:r>
              <a:rPr lang="en-US" sz="3400" dirty="0" smtClean="0"/>
              <a:t>Summary</a:t>
            </a:r>
            <a:endParaRPr lang="en-US" sz="3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2300" y="1214783"/>
            <a:ext cx="8343900" cy="5245217"/>
          </a:xfrm>
        </p:spPr>
        <p:txBody>
          <a:bodyPr>
            <a:noAutofit/>
          </a:bodyPr>
          <a:lstStyle/>
          <a:p>
            <a:r>
              <a:rPr lang="en-US" sz="2800" dirty="0" smtClean="0"/>
              <a:t>Define a sound evaluation framework 				</a:t>
            </a:r>
            <a:endParaRPr lang="en-US" sz="4400" dirty="0" smtClean="0">
              <a:solidFill>
                <a:srgbClr val="008000"/>
              </a:solidFill>
              <a:latin typeface="Zapf Dingbats"/>
              <a:ea typeface="Zapf Dingbats"/>
              <a:cs typeface="Zapf Dingbats"/>
            </a:endParaRPr>
          </a:p>
          <a:p>
            <a:pPr lvl="1"/>
            <a:r>
              <a:rPr lang="en-US" sz="2400" dirty="0" smtClean="0"/>
              <a:t>No need of radical changes in future rounds</a:t>
            </a:r>
          </a:p>
          <a:p>
            <a:pPr>
              <a:spcBef>
                <a:spcPts val="3072"/>
              </a:spcBef>
            </a:pPr>
            <a:r>
              <a:rPr lang="en-US" sz="2800" dirty="0" smtClean="0">
                <a:solidFill>
                  <a:srgbClr val="FFFFFF"/>
                </a:solidFill>
              </a:rPr>
              <a:t>Identify critical aspects for data acquisition 	</a:t>
            </a:r>
            <a:endParaRPr lang="en-US" sz="4400" dirty="0" smtClean="0">
              <a:solidFill>
                <a:srgbClr val="FFFFFF"/>
              </a:solidFill>
            </a:endParaRPr>
          </a:p>
          <a:p>
            <a:pPr lvl="1"/>
            <a:r>
              <a:rPr lang="en-US" sz="2400" dirty="0" smtClean="0">
                <a:solidFill>
                  <a:srgbClr val="FFFFFF"/>
                </a:solidFill>
              </a:rPr>
              <a:t>Domain: specific </a:t>
            </a:r>
            <a:r>
              <a:rPr lang="en-US" sz="2400" dirty="0" err="1" smtClean="0">
                <a:solidFill>
                  <a:srgbClr val="FFFFFF"/>
                </a:solidFill>
              </a:rPr>
              <a:t>vs</a:t>
            </a:r>
            <a:r>
              <a:rPr lang="en-US" sz="2400" dirty="0" smtClean="0">
                <a:solidFill>
                  <a:srgbClr val="FFFFFF"/>
                </a:solidFill>
              </a:rPr>
              <a:t> general</a:t>
            </a:r>
          </a:p>
          <a:p>
            <a:pPr lvl="1"/>
            <a:r>
              <a:rPr lang="en-US" sz="2400" dirty="0" smtClean="0">
                <a:solidFill>
                  <a:srgbClr val="FFFFFF"/>
                </a:solidFill>
              </a:rPr>
              <a:t>Post-editors: professional translators </a:t>
            </a:r>
            <a:r>
              <a:rPr lang="en-US" sz="2400" dirty="0" err="1" smtClean="0">
                <a:solidFill>
                  <a:srgbClr val="FFFFFF"/>
                </a:solidFill>
              </a:rPr>
              <a:t>vs</a:t>
            </a:r>
            <a:r>
              <a:rPr lang="en-US" sz="2400" dirty="0" smtClean="0">
                <a:solidFill>
                  <a:srgbClr val="FFFFFF"/>
                </a:solidFill>
              </a:rPr>
              <a:t> crowd</a:t>
            </a:r>
          </a:p>
          <a:p>
            <a:pPr>
              <a:spcBef>
                <a:spcPts val="2424"/>
              </a:spcBef>
            </a:pPr>
            <a:r>
              <a:rPr lang="en-US" sz="2800" dirty="0" smtClean="0">
                <a:solidFill>
                  <a:srgbClr val="FFFFFF"/>
                </a:solidFill>
              </a:rPr>
              <a:t>Evaluate the state of the art 		</a:t>
            </a:r>
            <a:endParaRPr lang="en-US" sz="4400" dirty="0" smtClean="0">
              <a:solidFill>
                <a:srgbClr val="FFFFFF"/>
              </a:solidFill>
            </a:endParaRPr>
          </a:p>
          <a:p>
            <a:pPr lvl="1"/>
            <a:r>
              <a:rPr lang="en-US" sz="2400" dirty="0" smtClean="0">
                <a:solidFill>
                  <a:srgbClr val="FFFFFF"/>
                </a:solidFill>
              </a:rPr>
              <a:t>Same underlying approach</a:t>
            </a:r>
          </a:p>
          <a:p>
            <a:pPr lvl="1"/>
            <a:r>
              <a:rPr lang="en-US" sz="2400" dirty="0" smtClean="0">
                <a:solidFill>
                  <a:srgbClr val="FFFFFF"/>
                </a:solidFill>
              </a:rPr>
              <a:t>Some progress due to slight variations</a:t>
            </a:r>
          </a:p>
          <a:p>
            <a:pPr lvl="2"/>
            <a:r>
              <a:rPr lang="en-US" sz="2200" dirty="0" smtClean="0">
                <a:solidFill>
                  <a:srgbClr val="FFFFFF"/>
                </a:solidFill>
              </a:rPr>
              <a:t>But the baseline is unbeaten      </a:t>
            </a:r>
          </a:p>
          <a:p>
            <a:pPr lvl="1"/>
            <a:r>
              <a:rPr lang="en-US" sz="2400" dirty="0" smtClean="0">
                <a:solidFill>
                  <a:srgbClr val="FFFFFF"/>
                </a:solidFill>
              </a:rPr>
              <a:t>Problem: how to avoid unnecessary corrections?   </a:t>
            </a:r>
          </a:p>
          <a:p>
            <a:pPr>
              <a:buNone/>
            </a:pPr>
            <a:endParaRPr lang="en-US" sz="3200" dirty="0" smtClean="0">
              <a:solidFill>
                <a:srgbClr val="FFFFFF"/>
              </a:solidFill>
            </a:endParaRPr>
          </a:p>
        </p:txBody>
      </p:sp>
      <p:sp>
        <p:nvSpPr>
          <p:cNvPr id="3" name="Title 2"/>
          <p:cNvSpPr>
            <a:spLocks noGrp="1"/>
          </p:cNvSpPr>
          <p:nvPr>
            <p:ph type="title"/>
          </p:nvPr>
        </p:nvSpPr>
        <p:spPr/>
        <p:txBody>
          <a:bodyPr/>
          <a:lstStyle/>
          <a:p>
            <a:r>
              <a:rPr lang="en-US" sz="3400" dirty="0" smtClean="0"/>
              <a:t>Summary</a:t>
            </a:r>
            <a:endParaRPr lang="en-US" sz="3400" dirty="0"/>
          </a:p>
        </p:txBody>
      </p:sp>
      <p:sp>
        <p:nvSpPr>
          <p:cNvPr id="4" name="Oval 3"/>
          <p:cNvSpPr>
            <a:spLocks noChangeAspect="1"/>
          </p:cNvSpPr>
          <p:nvPr/>
        </p:nvSpPr>
        <p:spPr>
          <a:xfrm>
            <a:off x="223060" y="1214783"/>
            <a:ext cx="595279" cy="590616"/>
          </a:xfrm>
          <a:prstGeom prst="ellipse">
            <a:avLst/>
          </a:prstGeom>
          <a:solidFill>
            <a:schemeClr val="bg1">
              <a:lumMod val="85000"/>
            </a:schemeClr>
          </a:solidFill>
          <a:ln w="38100" cap="flat" cmpd="sng" algn="ctr">
            <a:solidFill>
              <a:srgbClr val="00800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8000"/>
                </a:solidFill>
                <a:latin typeface="Zapf Dingbats"/>
                <a:ea typeface="Zapf Dingbats"/>
                <a:cs typeface="Zapf Dingbats"/>
              </a:rPr>
              <a:t>✔</a:t>
            </a:r>
            <a:endParaRPr lang="en-US" sz="2800" dirty="0">
              <a:solidFill>
                <a:srgbClr val="0080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2300" y="1214783"/>
            <a:ext cx="8343900" cy="5245217"/>
          </a:xfrm>
        </p:spPr>
        <p:txBody>
          <a:bodyPr>
            <a:noAutofit/>
          </a:bodyPr>
          <a:lstStyle/>
          <a:p>
            <a:r>
              <a:rPr lang="en-US" sz="2800" dirty="0" smtClean="0"/>
              <a:t>Define a sound evaluation framework 				</a:t>
            </a:r>
            <a:endParaRPr lang="en-US" sz="4400" dirty="0" smtClean="0">
              <a:solidFill>
                <a:srgbClr val="008000"/>
              </a:solidFill>
              <a:latin typeface="Zapf Dingbats"/>
              <a:ea typeface="Zapf Dingbats"/>
              <a:cs typeface="Zapf Dingbats"/>
            </a:endParaRPr>
          </a:p>
          <a:p>
            <a:pPr lvl="1"/>
            <a:r>
              <a:rPr lang="en-US" sz="2400" dirty="0" smtClean="0"/>
              <a:t>No need of radical changes in future rounds</a:t>
            </a:r>
          </a:p>
          <a:p>
            <a:pPr>
              <a:spcBef>
                <a:spcPts val="3072"/>
              </a:spcBef>
            </a:pPr>
            <a:r>
              <a:rPr lang="en-US" sz="2800" dirty="0" smtClean="0"/>
              <a:t>Identify critical aspects for data acquisition </a:t>
            </a:r>
            <a:r>
              <a:rPr lang="en-US" sz="2800" smtClean="0"/>
              <a:t>	</a:t>
            </a:r>
          </a:p>
          <a:p>
            <a:pPr lvl="1"/>
            <a:r>
              <a:rPr lang="en-US" sz="2400" smtClean="0">
                <a:solidFill>
                  <a:srgbClr val="FFFFFF"/>
                </a:solidFill>
              </a:rPr>
              <a:t>Domain: specific vs general</a:t>
            </a:r>
          </a:p>
          <a:p>
            <a:pPr lvl="1"/>
            <a:r>
              <a:rPr lang="en-US" sz="2400" smtClean="0">
                <a:solidFill>
                  <a:srgbClr val="FFFFFF"/>
                </a:solidFill>
              </a:rPr>
              <a:t>Post-editors: professional translators vs crowd</a:t>
            </a:r>
          </a:p>
          <a:p>
            <a:pPr>
              <a:spcBef>
                <a:spcPts val="2424"/>
              </a:spcBef>
            </a:pPr>
            <a:r>
              <a:rPr lang="en-US" sz="2800" smtClean="0">
                <a:solidFill>
                  <a:srgbClr val="FFFFFF"/>
                </a:solidFill>
              </a:rPr>
              <a:t>Evaluate the state of the art 		</a:t>
            </a:r>
            <a:endParaRPr lang="en-US" sz="4400" smtClean="0">
              <a:solidFill>
                <a:srgbClr val="FFFFFF"/>
              </a:solidFill>
            </a:endParaRPr>
          </a:p>
          <a:p>
            <a:pPr lvl="1"/>
            <a:r>
              <a:rPr lang="en-US" sz="2400" smtClean="0">
                <a:solidFill>
                  <a:srgbClr val="FFFFFF"/>
                </a:solidFill>
              </a:rPr>
              <a:t>Same underlying approach</a:t>
            </a:r>
          </a:p>
          <a:p>
            <a:pPr lvl="1"/>
            <a:r>
              <a:rPr lang="en-US" sz="2400" smtClean="0">
                <a:solidFill>
                  <a:srgbClr val="FFFFFF"/>
                </a:solidFill>
              </a:rPr>
              <a:t>Some progress due to slight variations</a:t>
            </a:r>
          </a:p>
          <a:p>
            <a:pPr lvl="2"/>
            <a:r>
              <a:rPr lang="en-US" sz="2200" smtClean="0">
                <a:solidFill>
                  <a:srgbClr val="FFFFFF"/>
                </a:solidFill>
              </a:rPr>
              <a:t>But the baseline is unbeaten      </a:t>
            </a:r>
          </a:p>
          <a:p>
            <a:pPr lvl="1"/>
            <a:r>
              <a:rPr lang="en-US" sz="2400" smtClean="0">
                <a:solidFill>
                  <a:srgbClr val="FFFFFF"/>
                </a:solidFill>
              </a:rPr>
              <a:t>Problem: how to avoid unnecessary corrections?   </a:t>
            </a:r>
          </a:p>
          <a:p>
            <a:pPr>
              <a:buNone/>
            </a:pPr>
            <a:endParaRPr lang="en-US" sz="3200" dirty="0" smtClean="0">
              <a:solidFill>
                <a:srgbClr val="FFFFFF"/>
              </a:solidFill>
            </a:endParaRPr>
          </a:p>
        </p:txBody>
      </p:sp>
      <p:sp>
        <p:nvSpPr>
          <p:cNvPr id="3" name="Title 2"/>
          <p:cNvSpPr>
            <a:spLocks noGrp="1"/>
          </p:cNvSpPr>
          <p:nvPr>
            <p:ph type="title"/>
          </p:nvPr>
        </p:nvSpPr>
        <p:spPr/>
        <p:txBody>
          <a:bodyPr/>
          <a:lstStyle/>
          <a:p>
            <a:r>
              <a:rPr lang="en-US" sz="3400" dirty="0" smtClean="0"/>
              <a:t>Summary</a:t>
            </a:r>
            <a:endParaRPr lang="en-US" sz="3400" dirty="0"/>
          </a:p>
        </p:txBody>
      </p:sp>
      <p:sp>
        <p:nvSpPr>
          <p:cNvPr id="4" name="Oval 3"/>
          <p:cNvSpPr>
            <a:spLocks noChangeAspect="1"/>
          </p:cNvSpPr>
          <p:nvPr/>
        </p:nvSpPr>
        <p:spPr>
          <a:xfrm>
            <a:off x="223060" y="1214783"/>
            <a:ext cx="595279" cy="590616"/>
          </a:xfrm>
          <a:prstGeom prst="ellipse">
            <a:avLst/>
          </a:prstGeom>
          <a:solidFill>
            <a:schemeClr val="bg1">
              <a:lumMod val="85000"/>
            </a:schemeClr>
          </a:solidFill>
          <a:ln w="38100" cap="flat" cmpd="sng" algn="ctr">
            <a:solidFill>
              <a:srgbClr val="00800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8000"/>
                </a:solidFill>
                <a:latin typeface="Zapf Dingbats"/>
                <a:ea typeface="Zapf Dingbats"/>
                <a:cs typeface="Zapf Dingbats"/>
              </a:rPr>
              <a:t>✔</a:t>
            </a:r>
            <a:endParaRPr lang="en-US" sz="2800" dirty="0">
              <a:solidFill>
                <a:srgbClr val="008000"/>
              </a:solidFill>
            </a:endParaRPr>
          </a:p>
        </p:txBody>
      </p:sp>
      <p:sp>
        <p:nvSpPr>
          <p:cNvPr id="7" name="TextBox 6"/>
          <p:cNvSpPr txBox="1"/>
          <p:nvPr/>
        </p:nvSpPr>
        <p:spPr>
          <a:xfrm>
            <a:off x="5257800" y="5397500"/>
            <a:ext cx="573970" cy="646331"/>
          </a:xfrm>
          <a:prstGeom prst="rect">
            <a:avLst/>
          </a:prstGeom>
          <a:noFill/>
        </p:spPr>
        <p:txBody>
          <a:bodyPr wrap="none" rtlCol="0">
            <a:spAutoFit/>
          </a:bodyPr>
          <a:lstStyle/>
          <a:p>
            <a:r>
              <a:rPr lang="en-US" sz="3600" dirty="0" err="1" smtClean="0">
                <a:solidFill>
                  <a:srgbClr val="FFFFFF"/>
                </a:solidFill>
                <a:sym typeface="Wingdings"/>
              </a:rPr>
              <a:t></a:t>
            </a:r>
            <a:endParaRPr lang="en-US" sz="2400" dirty="0">
              <a:solidFill>
                <a:srgbClr val="FFFF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black-box-you-quantifiable.gif"/>
          <p:cNvPicPr>
            <a:picLocks noChangeAspect="1"/>
          </p:cNvPicPr>
          <p:nvPr/>
        </p:nvPicPr>
        <p:blipFill>
          <a:blip r:embed="rId3"/>
          <a:stretch>
            <a:fillRect/>
          </a:stretch>
        </p:blipFill>
        <p:spPr>
          <a:xfrm>
            <a:off x="5750454" y="2302645"/>
            <a:ext cx="1515001" cy="1527894"/>
          </a:xfrm>
          <a:prstGeom prst="rect">
            <a:avLst/>
          </a:prstGeom>
        </p:spPr>
      </p:pic>
      <p:sp>
        <p:nvSpPr>
          <p:cNvPr id="2" name="Inhaltsplatzhalter 1"/>
          <p:cNvSpPr>
            <a:spLocks noGrp="1"/>
          </p:cNvSpPr>
          <p:nvPr>
            <p:ph idx="1"/>
          </p:nvPr>
        </p:nvSpPr>
        <p:spPr>
          <a:xfrm>
            <a:off x="457200" y="1214783"/>
            <a:ext cx="8686800" cy="5804815"/>
          </a:xfrm>
        </p:spPr>
        <p:txBody>
          <a:bodyPr>
            <a:noAutofit/>
          </a:bodyPr>
          <a:lstStyle/>
          <a:p>
            <a:pPr>
              <a:spcBef>
                <a:spcPts val="1272"/>
              </a:spcBef>
            </a:pPr>
            <a:r>
              <a:rPr lang="en-US" sz="2800" dirty="0" smtClean="0"/>
              <a:t>Task</a:t>
            </a:r>
          </a:p>
          <a:p>
            <a:pPr lvl="1">
              <a:spcBef>
                <a:spcPts val="1272"/>
              </a:spcBef>
            </a:pPr>
            <a:r>
              <a:rPr lang="en-US" sz="2400" dirty="0" smtClean="0"/>
              <a:t>Automatically correct errors in a machine-translated text</a:t>
            </a:r>
          </a:p>
          <a:p>
            <a:pPr lvl="1">
              <a:spcBef>
                <a:spcPts val="1272"/>
              </a:spcBef>
            </a:pPr>
            <a:endParaRPr lang="en-US" sz="2400" dirty="0" smtClean="0"/>
          </a:p>
          <a:p>
            <a:pPr>
              <a:spcBef>
                <a:spcPts val="3072"/>
              </a:spcBef>
            </a:pPr>
            <a:r>
              <a:rPr lang="en-US" sz="2800" dirty="0" smtClean="0"/>
              <a:t>Impact</a:t>
            </a:r>
          </a:p>
          <a:p>
            <a:pPr lvl="1">
              <a:spcBef>
                <a:spcPts val="1272"/>
              </a:spcBef>
            </a:pPr>
            <a:r>
              <a:rPr lang="en-US" sz="2400" dirty="0" smtClean="0"/>
              <a:t>Cope with systematic errors of </a:t>
            </a:r>
            <a:r>
              <a:rPr lang="en-US" sz="2400" b="1" dirty="0" smtClean="0">
                <a:solidFill>
                  <a:srgbClr val="3366FF"/>
                </a:solidFill>
              </a:rPr>
              <a:t>an MT system whose decoding process is not accessible</a:t>
            </a:r>
          </a:p>
          <a:p>
            <a:pPr lvl="1">
              <a:spcBef>
                <a:spcPts val="1272"/>
              </a:spcBef>
            </a:pPr>
            <a:r>
              <a:rPr lang="en-US" sz="2400" dirty="0" smtClean="0"/>
              <a:t>Provide professional translators with improved MT output quality to reduce (human) post-editing effort</a:t>
            </a:r>
          </a:p>
          <a:p>
            <a:pPr lvl="1">
              <a:spcBef>
                <a:spcPts val="1272"/>
              </a:spcBef>
            </a:pPr>
            <a:r>
              <a:rPr lang="en-US" sz="2400" dirty="0" smtClean="0"/>
              <a:t>Adapt the output of a general-purpose MT system to the lexicon/style requested in specific domains  </a:t>
            </a:r>
          </a:p>
        </p:txBody>
      </p:sp>
      <p:sp>
        <p:nvSpPr>
          <p:cNvPr id="3" name="Titel 2"/>
          <p:cNvSpPr>
            <a:spLocks noGrp="1"/>
          </p:cNvSpPr>
          <p:nvPr>
            <p:ph type="title"/>
          </p:nvPr>
        </p:nvSpPr>
        <p:spPr>
          <a:xfrm>
            <a:off x="457199" y="210312"/>
            <a:ext cx="8449733" cy="612648"/>
          </a:xfrm>
        </p:spPr>
        <p:txBody>
          <a:bodyPr/>
          <a:lstStyle/>
          <a:p>
            <a:r>
              <a:rPr sz="3400" dirty="0" smtClean="0"/>
              <a:t>Automatic </a:t>
            </a:r>
            <a:r>
              <a:rPr lang="en-US" sz="3400" dirty="0" err="1" smtClean="0"/>
              <a:t>p</a:t>
            </a:r>
            <a:r>
              <a:rPr sz="3400" dirty="0" smtClean="0"/>
              <a:t>ost-editing</a:t>
            </a:r>
            <a:r>
              <a:rPr lang="en-US" sz="3400" dirty="0" smtClean="0"/>
              <a:t> pilot @ WMT15</a:t>
            </a:r>
            <a:endParaRPr lang="de-DE" sz="3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36365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2300" y="1214783"/>
            <a:ext cx="8343900" cy="5245217"/>
          </a:xfrm>
        </p:spPr>
        <p:txBody>
          <a:bodyPr>
            <a:noAutofit/>
          </a:bodyPr>
          <a:lstStyle/>
          <a:p>
            <a:r>
              <a:rPr lang="en-US" sz="2800" dirty="0" smtClean="0"/>
              <a:t>Define a sound evaluation framework 				</a:t>
            </a:r>
            <a:endParaRPr lang="en-US" sz="4400" dirty="0" smtClean="0">
              <a:solidFill>
                <a:srgbClr val="008000"/>
              </a:solidFill>
              <a:latin typeface="Zapf Dingbats"/>
              <a:ea typeface="Zapf Dingbats"/>
              <a:cs typeface="Zapf Dingbats"/>
            </a:endParaRPr>
          </a:p>
          <a:p>
            <a:pPr lvl="1"/>
            <a:r>
              <a:rPr lang="en-US" sz="2400" dirty="0" smtClean="0"/>
              <a:t>No need of radical changes in future rounds</a:t>
            </a:r>
          </a:p>
          <a:p>
            <a:pPr>
              <a:spcBef>
                <a:spcPts val="3072"/>
              </a:spcBef>
            </a:pPr>
            <a:r>
              <a:rPr lang="en-US" sz="2800" dirty="0" smtClean="0"/>
              <a:t>Identify critical aspects for data acquisition 	</a:t>
            </a:r>
            <a:endParaRPr lang="en-US" sz="4400" dirty="0" smtClean="0"/>
          </a:p>
          <a:p>
            <a:pPr lvl="1"/>
            <a:r>
              <a:rPr lang="en-US" sz="2400" dirty="0" smtClean="0"/>
              <a:t>Domain: specific </a:t>
            </a:r>
            <a:r>
              <a:rPr lang="en-US" sz="2400" dirty="0" err="1" smtClean="0"/>
              <a:t>vs</a:t>
            </a:r>
            <a:r>
              <a:rPr lang="en-US" sz="2400" dirty="0" smtClean="0"/>
              <a:t> general</a:t>
            </a:r>
          </a:p>
          <a:p>
            <a:pPr lvl="1"/>
            <a:r>
              <a:rPr lang="en-US" sz="2400" dirty="0" smtClean="0"/>
              <a:t>Post-editors: professional translators </a:t>
            </a:r>
            <a:r>
              <a:rPr lang="en-US" sz="2400" dirty="0" err="1" smtClean="0"/>
              <a:t>vs</a:t>
            </a:r>
            <a:r>
              <a:rPr lang="en-US" sz="2400" dirty="0" smtClean="0"/>
              <a:t> crowd</a:t>
            </a:r>
          </a:p>
          <a:p>
            <a:pPr>
              <a:buNone/>
            </a:pPr>
            <a:endParaRPr lang="en-US" sz="3200" dirty="0" smtClean="0"/>
          </a:p>
        </p:txBody>
      </p:sp>
      <p:sp>
        <p:nvSpPr>
          <p:cNvPr id="3" name="Title 2"/>
          <p:cNvSpPr>
            <a:spLocks noGrp="1"/>
          </p:cNvSpPr>
          <p:nvPr>
            <p:ph type="title"/>
          </p:nvPr>
        </p:nvSpPr>
        <p:spPr/>
        <p:txBody>
          <a:bodyPr/>
          <a:lstStyle/>
          <a:p>
            <a:r>
              <a:rPr lang="en-US" sz="3400" dirty="0" smtClean="0"/>
              <a:t>Summary</a:t>
            </a:r>
            <a:endParaRPr lang="en-US" sz="3400" dirty="0"/>
          </a:p>
        </p:txBody>
      </p:sp>
      <p:sp>
        <p:nvSpPr>
          <p:cNvPr id="5" name="Oval 4"/>
          <p:cNvSpPr>
            <a:spLocks noChangeAspect="1"/>
          </p:cNvSpPr>
          <p:nvPr/>
        </p:nvSpPr>
        <p:spPr>
          <a:xfrm>
            <a:off x="223060" y="2459383"/>
            <a:ext cx="595279" cy="590616"/>
          </a:xfrm>
          <a:prstGeom prst="ellipse">
            <a:avLst/>
          </a:prstGeom>
          <a:solidFill>
            <a:schemeClr val="bg1">
              <a:lumMod val="85000"/>
            </a:schemeClr>
          </a:solidFill>
          <a:ln w="38100" cap="flat" cmpd="sng" algn="ctr">
            <a:solidFill>
              <a:srgbClr val="00800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8000"/>
                </a:solidFill>
                <a:latin typeface="Zapf Dingbats"/>
                <a:ea typeface="Zapf Dingbats"/>
                <a:cs typeface="Zapf Dingbats"/>
              </a:rPr>
              <a:t>✔</a:t>
            </a:r>
            <a:endParaRPr lang="en-US" dirty="0"/>
          </a:p>
        </p:txBody>
      </p:sp>
      <p:sp>
        <p:nvSpPr>
          <p:cNvPr id="4" name="Oval 3"/>
          <p:cNvSpPr>
            <a:spLocks noChangeAspect="1"/>
          </p:cNvSpPr>
          <p:nvPr/>
        </p:nvSpPr>
        <p:spPr>
          <a:xfrm>
            <a:off x="223060" y="1214783"/>
            <a:ext cx="595279" cy="590616"/>
          </a:xfrm>
          <a:prstGeom prst="ellipse">
            <a:avLst/>
          </a:prstGeom>
          <a:solidFill>
            <a:schemeClr val="bg1">
              <a:lumMod val="85000"/>
            </a:schemeClr>
          </a:solidFill>
          <a:ln w="38100" cap="flat" cmpd="sng" algn="ctr">
            <a:solidFill>
              <a:srgbClr val="00800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8000"/>
                </a:solidFill>
                <a:latin typeface="Zapf Dingbats"/>
                <a:ea typeface="Zapf Dingbats"/>
                <a:cs typeface="Zapf Dingbats"/>
              </a:rPr>
              <a:t>✔</a:t>
            </a:r>
            <a:endParaRPr lang="en-US" sz="2800" dirty="0">
              <a:solidFill>
                <a:srgbClr val="0080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2300" y="1214783"/>
            <a:ext cx="8343900" cy="5245217"/>
          </a:xfrm>
        </p:spPr>
        <p:txBody>
          <a:bodyPr>
            <a:noAutofit/>
          </a:bodyPr>
          <a:lstStyle/>
          <a:p>
            <a:r>
              <a:rPr lang="en-US" sz="2800" dirty="0" smtClean="0"/>
              <a:t>Define a sound evaluation framework 				</a:t>
            </a:r>
            <a:endParaRPr lang="en-US" sz="4400" dirty="0" smtClean="0">
              <a:solidFill>
                <a:srgbClr val="008000"/>
              </a:solidFill>
              <a:latin typeface="Zapf Dingbats"/>
              <a:ea typeface="Zapf Dingbats"/>
              <a:cs typeface="Zapf Dingbats"/>
            </a:endParaRPr>
          </a:p>
          <a:p>
            <a:pPr lvl="1"/>
            <a:r>
              <a:rPr lang="en-US" sz="2400" dirty="0" smtClean="0"/>
              <a:t>No need of radical changes in future rounds</a:t>
            </a:r>
          </a:p>
          <a:p>
            <a:pPr>
              <a:spcBef>
                <a:spcPts val="3072"/>
              </a:spcBef>
            </a:pPr>
            <a:r>
              <a:rPr lang="en-US" sz="2800" dirty="0" smtClean="0"/>
              <a:t>Identify critical aspects for data acquisition 	</a:t>
            </a:r>
            <a:endParaRPr lang="en-US" sz="4400" dirty="0" smtClean="0"/>
          </a:p>
          <a:p>
            <a:pPr lvl="1"/>
            <a:r>
              <a:rPr lang="en-US" sz="2400" dirty="0" smtClean="0"/>
              <a:t>Domain: specific </a:t>
            </a:r>
            <a:r>
              <a:rPr lang="en-US" sz="2400" dirty="0" err="1" smtClean="0"/>
              <a:t>vs</a:t>
            </a:r>
            <a:r>
              <a:rPr lang="en-US" sz="2400" dirty="0" smtClean="0"/>
              <a:t> general</a:t>
            </a:r>
          </a:p>
          <a:p>
            <a:pPr lvl="1"/>
            <a:r>
              <a:rPr lang="en-US" sz="2400" dirty="0" smtClean="0"/>
              <a:t>Post-editors: professional translators </a:t>
            </a:r>
            <a:r>
              <a:rPr lang="en-US" sz="2400" dirty="0" err="1" smtClean="0"/>
              <a:t>vs</a:t>
            </a:r>
            <a:r>
              <a:rPr lang="en-US" sz="2400" dirty="0" smtClean="0"/>
              <a:t> crowd</a:t>
            </a:r>
          </a:p>
          <a:p>
            <a:pPr>
              <a:spcBef>
                <a:spcPts val="2424"/>
              </a:spcBef>
            </a:pPr>
            <a:r>
              <a:rPr lang="en-US" sz="2800" dirty="0" smtClean="0"/>
              <a:t>Evaluate the state of the art 		</a:t>
            </a:r>
            <a:endParaRPr lang="en-US" sz="4400" dirty="0" smtClean="0"/>
          </a:p>
          <a:p>
            <a:pPr lvl="1"/>
            <a:r>
              <a:rPr lang="en-US" sz="2400" dirty="0" smtClean="0">
                <a:solidFill>
                  <a:srgbClr val="FFFFFF"/>
                </a:solidFill>
              </a:rPr>
              <a:t>Same underlying approach</a:t>
            </a:r>
          </a:p>
          <a:p>
            <a:pPr lvl="1"/>
            <a:r>
              <a:rPr lang="en-US" sz="2400" dirty="0" smtClean="0">
                <a:solidFill>
                  <a:srgbClr val="FFFFFF"/>
                </a:solidFill>
              </a:rPr>
              <a:t>Some progress due to slight variations</a:t>
            </a:r>
          </a:p>
          <a:p>
            <a:pPr lvl="2"/>
            <a:r>
              <a:rPr lang="en-US" sz="2200" dirty="0" smtClean="0">
                <a:solidFill>
                  <a:srgbClr val="FFFFFF"/>
                </a:solidFill>
              </a:rPr>
              <a:t>But the baseline is unbeaten      </a:t>
            </a:r>
          </a:p>
          <a:p>
            <a:pPr lvl="1"/>
            <a:r>
              <a:rPr lang="en-US" sz="2400" dirty="0" smtClean="0">
                <a:solidFill>
                  <a:srgbClr val="FFFFFF"/>
                </a:solidFill>
              </a:rPr>
              <a:t>Problem: how to avoid unnecessary corrections?   </a:t>
            </a:r>
          </a:p>
          <a:p>
            <a:pPr>
              <a:buNone/>
            </a:pPr>
            <a:endParaRPr lang="en-US" sz="3200" dirty="0" smtClean="0">
              <a:solidFill>
                <a:srgbClr val="FFFFFF"/>
              </a:solidFill>
            </a:endParaRPr>
          </a:p>
        </p:txBody>
      </p:sp>
      <p:sp>
        <p:nvSpPr>
          <p:cNvPr id="3" name="Title 2"/>
          <p:cNvSpPr>
            <a:spLocks noGrp="1"/>
          </p:cNvSpPr>
          <p:nvPr>
            <p:ph type="title"/>
          </p:nvPr>
        </p:nvSpPr>
        <p:spPr/>
        <p:txBody>
          <a:bodyPr/>
          <a:lstStyle/>
          <a:p>
            <a:r>
              <a:rPr lang="en-US" sz="3400" dirty="0" smtClean="0"/>
              <a:t>Summary</a:t>
            </a:r>
            <a:endParaRPr lang="en-US" sz="3400" dirty="0"/>
          </a:p>
        </p:txBody>
      </p:sp>
      <p:sp>
        <p:nvSpPr>
          <p:cNvPr id="5" name="Oval 4"/>
          <p:cNvSpPr>
            <a:spLocks noChangeAspect="1"/>
          </p:cNvSpPr>
          <p:nvPr/>
        </p:nvSpPr>
        <p:spPr>
          <a:xfrm>
            <a:off x="223060" y="2459383"/>
            <a:ext cx="595279" cy="590616"/>
          </a:xfrm>
          <a:prstGeom prst="ellipse">
            <a:avLst/>
          </a:prstGeom>
          <a:solidFill>
            <a:schemeClr val="bg1">
              <a:lumMod val="85000"/>
            </a:schemeClr>
          </a:solidFill>
          <a:ln w="38100" cap="flat" cmpd="sng" algn="ctr">
            <a:solidFill>
              <a:srgbClr val="00800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8000"/>
                </a:solidFill>
                <a:latin typeface="Zapf Dingbats"/>
                <a:ea typeface="Zapf Dingbats"/>
                <a:cs typeface="Zapf Dingbats"/>
              </a:rPr>
              <a:t>✔</a:t>
            </a:r>
            <a:endParaRPr lang="en-US" dirty="0"/>
          </a:p>
        </p:txBody>
      </p:sp>
      <p:sp>
        <p:nvSpPr>
          <p:cNvPr id="4" name="Oval 3"/>
          <p:cNvSpPr>
            <a:spLocks noChangeAspect="1"/>
          </p:cNvSpPr>
          <p:nvPr/>
        </p:nvSpPr>
        <p:spPr>
          <a:xfrm>
            <a:off x="223060" y="1214783"/>
            <a:ext cx="595279" cy="590616"/>
          </a:xfrm>
          <a:prstGeom prst="ellipse">
            <a:avLst/>
          </a:prstGeom>
          <a:solidFill>
            <a:schemeClr val="bg1">
              <a:lumMod val="85000"/>
            </a:schemeClr>
          </a:solidFill>
          <a:ln w="38100" cap="flat" cmpd="sng" algn="ctr">
            <a:solidFill>
              <a:srgbClr val="00800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8000"/>
                </a:solidFill>
                <a:latin typeface="Zapf Dingbats"/>
                <a:ea typeface="Zapf Dingbats"/>
                <a:cs typeface="Zapf Dingbats"/>
              </a:rPr>
              <a:t>✔</a:t>
            </a:r>
            <a:endParaRPr lang="en-US" sz="2800" dirty="0">
              <a:solidFill>
                <a:srgbClr val="008000"/>
              </a:solidFill>
            </a:endParaRPr>
          </a:p>
        </p:txBody>
      </p:sp>
      <p:sp>
        <p:nvSpPr>
          <p:cNvPr id="7" name="TextBox 6"/>
          <p:cNvSpPr txBox="1"/>
          <p:nvPr/>
        </p:nvSpPr>
        <p:spPr>
          <a:xfrm>
            <a:off x="5257800" y="5397500"/>
            <a:ext cx="184666" cy="461665"/>
          </a:xfrm>
          <a:prstGeom prst="rect">
            <a:avLst/>
          </a:prstGeom>
          <a:noFill/>
        </p:spPr>
        <p:txBody>
          <a:bodyPr wrap="none" rtlCol="0">
            <a:spAutoFit/>
          </a:bodyPr>
          <a:lstStyle/>
          <a:p>
            <a:endParaRPr lang="en-US"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2300" y="1214783"/>
            <a:ext cx="8343900" cy="5245217"/>
          </a:xfrm>
        </p:spPr>
        <p:txBody>
          <a:bodyPr>
            <a:noAutofit/>
          </a:bodyPr>
          <a:lstStyle/>
          <a:p>
            <a:r>
              <a:rPr lang="en-US" sz="2800" dirty="0" smtClean="0"/>
              <a:t>Define a sound evaluation framework 				</a:t>
            </a:r>
            <a:endParaRPr lang="en-US" sz="4400" dirty="0" smtClean="0">
              <a:solidFill>
                <a:srgbClr val="008000"/>
              </a:solidFill>
              <a:latin typeface="Zapf Dingbats"/>
              <a:ea typeface="Zapf Dingbats"/>
              <a:cs typeface="Zapf Dingbats"/>
            </a:endParaRPr>
          </a:p>
          <a:p>
            <a:pPr lvl="1"/>
            <a:r>
              <a:rPr lang="en-US" sz="2400" dirty="0" smtClean="0"/>
              <a:t>No need of radical changes in future rounds</a:t>
            </a:r>
          </a:p>
          <a:p>
            <a:pPr>
              <a:spcBef>
                <a:spcPts val="3072"/>
              </a:spcBef>
            </a:pPr>
            <a:r>
              <a:rPr lang="en-US" sz="2800" dirty="0" smtClean="0"/>
              <a:t>Identify critical aspects for data acquisition 	</a:t>
            </a:r>
            <a:endParaRPr lang="en-US" sz="4400" dirty="0" smtClean="0"/>
          </a:p>
          <a:p>
            <a:pPr lvl="1"/>
            <a:r>
              <a:rPr lang="en-US" sz="2400" dirty="0" smtClean="0"/>
              <a:t>Domain: specific </a:t>
            </a:r>
            <a:r>
              <a:rPr lang="en-US" sz="2400" dirty="0" err="1" smtClean="0"/>
              <a:t>vs</a:t>
            </a:r>
            <a:r>
              <a:rPr lang="en-US" sz="2400" dirty="0" smtClean="0"/>
              <a:t> general</a:t>
            </a:r>
          </a:p>
          <a:p>
            <a:pPr lvl="1"/>
            <a:r>
              <a:rPr lang="en-US" sz="2400" dirty="0" smtClean="0"/>
              <a:t>Post-editors: professional translators </a:t>
            </a:r>
            <a:r>
              <a:rPr lang="en-US" sz="2400" dirty="0" err="1" smtClean="0"/>
              <a:t>vs</a:t>
            </a:r>
            <a:r>
              <a:rPr lang="en-US" sz="2400" dirty="0" smtClean="0"/>
              <a:t> crowd</a:t>
            </a:r>
          </a:p>
          <a:p>
            <a:pPr>
              <a:spcBef>
                <a:spcPts val="2424"/>
              </a:spcBef>
            </a:pPr>
            <a:r>
              <a:rPr lang="en-US" sz="2800" dirty="0" smtClean="0"/>
              <a:t>Evaluate the state of the art 		</a:t>
            </a:r>
            <a:endParaRPr lang="en-US" sz="4400" dirty="0" smtClean="0"/>
          </a:p>
          <a:p>
            <a:pPr lvl="1"/>
            <a:r>
              <a:rPr lang="en-US" sz="2400" dirty="0" smtClean="0"/>
              <a:t>Same underlying approach</a:t>
            </a:r>
          </a:p>
          <a:p>
            <a:pPr lvl="1"/>
            <a:r>
              <a:rPr lang="en-US" sz="2400" dirty="0" smtClean="0"/>
              <a:t>Some progress due to slight variations</a:t>
            </a:r>
          </a:p>
          <a:p>
            <a:pPr lvl="2"/>
            <a:r>
              <a:rPr lang="en-US" sz="2200" dirty="0" smtClean="0">
                <a:solidFill>
                  <a:schemeClr val="tx1"/>
                </a:solidFill>
              </a:rPr>
              <a:t>But the baseline is unbeaten      </a:t>
            </a:r>
          </a:p>
          <a:p>
            <a:pPr lvl="1"/>
            <a:r>
              <a:rPr lang="en-US" sz="2400" dirty="0" smtClean="0"/>
              <a:t>Problem: how to avoid unnecessary corrections?   </a:t>
            </a:r>
          </a:p>
          <a:p>
            <a:pPr>
              <a:buNone/>
            </a:pPr>
            <a:endParaRPr lang="en-US" sz="3200" dirty="0" smtClean="0"/>
          </a:p>
        </p:txBody>
      </p:sp>
      <p:sp>
        <p:nvSpPr>
          <p:cNvPr id="3" name="Title 2"/>
          <p:cNvSpPr>
            <a:spLocks noGrp="1"/>
          </p:cNvSpPr>
          <p:nvPr>
            <p:ph type="title"/>
          </p:nvPr>
        </p:nvSpPr>
        <p:spPr/>
        <p:txBody>
          <a:bodyPr/>
          <a:lstStyle/>
          <a:p>
            <a:r>
              <a:rPr lang="en-US" sz="3400" dirty="0" smtClean="0"/>
              <a:t>Summary</a:t>
            </a:r>
            <a:endParaRPr lang="en-US" sz="3400" dirty="0"/>
          </a:p>
        </p:txBody>
      </p:sp>
      <p:sp>
        <p:nvSpPr>
          <p:cNvPr id="5" name="Oval 4"/>
          <p:cNvSpPr>
            <a:spLocks noChangeAspect="1"/>
          </p:cNvSpPr>
          <p:nvPr/>
        </p:nvSpPr>
        <p:spPr>
          <a:xfrm>
            <a:off x="223060" y="2459383"/>
            <a:ext cx="595279" cy="590616"/>
          </a:xfrm>
          <a:prstGeom prst="ellipse">
            <a:avLst/>
          </a:prstGeom>
          <a:solidFill>
            <a:schemeClr val="bg1">
              <a:lumMod val="85000"/>
            </a:schemeClr>
          </a:solidFill>
          <a:ln w="38100" cap="flat" cmpd="sng" algn="ctr">
            <a:solidFill>
              <a:srgbClr val="00800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8000"/>
                </a:solidFill>
                <a:latin typeface="Zapf Dingbats"/>
                <a:ea typeface="Zapf Dingbats"/>
                <a:cs typeface="Zapf Dingbats"/>
              </a:rPr>
              <a:t>✔</a:t>
            </a:r>
            <a:endParaRPr lang="en-US" dirty="0"/>
          </a:p>
        </p:txBody>
      </p:sp>
      <p:sp>
        <p:nvSpPr>
          <p:cNvPr id="6" name="Oval 5"/>
          <p:cNvSpPr>
            <a:spLocks noChangeAspect="1"/>
          </p:cNvSpPr>
          <p:nvPr/>
        </p:nvSpPr>
        <p:spPr>
          <a:xfrm>
            <a:off x="223060" y="4059583"/>
            <a:ext cx="595279" cy="590616"/>
          </a:xfrm>
          <a:prstGeom prst="ellipse">
            <a:avLst/>
          </a:prstGeom>
          <a:solidFill>
            <a:schemeClr val="bg1">
              <a:lumMod val="85000"/>
            </a:schemeClr>
          </a:solidFill>
          <a:ln w="38100" cap="flat" cmpd="sng" algn="ctr">
            <a:solidFill>
              <a:srgbClr val="00800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8000"/>
                </a:solidFill>
                <a:latin typeface="Zapf Dingbats"/>
                <a:ea typeface="Zapf Dingbats"/>
                <a:cs typeface="Zapf Dingbats"/>
              </a:rPr>
              <a:t>✔</a:t>
            </a:r>
            <a:endParaRPr lang="en-US" dirty="0"/>
          </a:p>
        </p:txBody>
      </p:sp>
      <p:sp>
        <p:nvSpPr>
          <p:cNvPr id="4" name="Oval 3"/>
          <p:cNvSpPr>
            <a:spLocks noChangeAspect="1"/>
          </p:cNvSpPr>
          <p:nvPr/>
        </p:nvSpPr>
        <p:spPr>
          <a:xfrm>
            <a:off x="223060" y="1214783"/>
            <a:ext cx="595279" cy="590616"/>
          </a:xfrm>
          <a:prstGeom prst="ellipse">
            <a:avLst/>
          </a:prstGeom>
          <a:solidFill>
            <a:schemeClr val="bg1">
              <a:lumMod val="85000"/>
            </a:schemeClr>
          </a:solidFill>
          <a:ln w="38100" cap="flat" cmpd="sng" algn="ctr">
            <a:solidFill>
              <a:srgbClr val="008000"/>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8000"/>
                </a:solidFill>
                <a:latin typeface="Zapf Dingbats"/>
                <a:ea typeface="Zapf Dingbats"/>
                <a:cs typeface="Zapf Dingbats"/>
              </a:rPr>
              <a:t>✔</a:t>
            </a:r>
            <a:endParaRPr lang="en-US" sz="2800" dirty="0">
              <a:solidFill>
                <a:srgbClr val="0080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sz="5400" dirty="0" smtClean="0"/>
          </a:p>
          <a:p>
            <a:pPr>
              <a:buNone/>
            </a:pPr>
            <a:r>
              <a:rPr lang="en-US" sz="5400" dirty="0" smtClean="0"/>
              <a:t>Thanks!</a:t>
            </a:r>
          </a:p>
          <a:p>
            <a:pPr>
              <a:buNone/>
            </a:pPr>
            <a:endParaRPr lang="en-US" sz="5400" dirty="0" smtClean="0"/>
          </a:p>
          <a:p>
            <a:pPr algn="r">
              <a:buNone/>
            </a:pPr>
            <a:r>
              <a:rPr lang="en-US" sz="5400" dirty="0" smtClean="0"/>
              <a:t>Questions?</a:t>
            </a:r>
          </a:p>
          <a:p>
            <a:pPr>
              <a:buNone/>
            </a:pPr>
            <a:endParaRPr lang="en-US" dirty="0"/>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783"/>
            <a:ext cx="8686800" cy="5245217"/>
          </a:xfrm>
        </p:spPr>
        <p:txBody>
          <a:bodyPr/>
          <a:lstStyle/>
          <a:p>
            <a:pPr>
              <a:buNone/>
            </a:pPr>
            <a:r>
              <a:rPr lang="en-US" sz="2800" dirty="0" smtClean="0"/>
              <a:t>MT: translation of the entire source sentence</a:t>
            </a:r>
          </a:p>
          <a:p>
            <a:pPr lvl="1"/>
            <a:r>
              <a:rPr lang="en-US" sz="2400" dirty="0" smtClean="0"/>
              <a:t>Translate everything!</a:t>
            </a:r>
          </a:p>
          <a:p>
            <a:pPr lvl="1"/>
            <a:endParaRPr lang="en-US" sz="1100" dirty="0" smtClean="0"/>
          </a:p>
          <a:p>
            <a:r>
              <a:rPr lang="en-US" sz="2800" dirty="0" smtClean="0">
                <a:solidFill>
                  <a:schemeClr val="bg1"/>
                </a:solidFill>
              </a:rPr>
              <a:t>SAPE: “translation” of the errors</a:t>
            </a:r>
          </a:p>
          <a:p>
            <a:pPr lvl="1"/>
            <a:r>
              <a:rPr lang="en-US" sz="2400" dirty="0" smtClean="0">
                <a:solidFill>
                  <a:schemeClr val="bg1"/>
                </a:solidFill>
              </a:rPr>
              <a:t>Don’t correct everything! Mimic the human!</a:t>
            </a:r>
            <a:endParaRPr lang="en-US" sz="2400" dirty="0">
              <a:solidFill>
                <a:schemeClr val="bg1"/>
              </a:solidFill>
            </a:endParaRPr>
          </a:p>
        </p:txBody>
      </p:sp>
      <p:sp>
        <p:nvSpPr>
          <p:cNvPr id="3" name="Title 2"/>
          <p:cNvSpPr>
            <a:spLocks noGrp="1"/>
          </p:cNvSpPr>
          <p:nvPr>
            <p:ph type="title"/>
          </p:nvPr>
        </p:nvSpPr>
        <p:spPr/>
        <p:txBody>
          <a:bodyPr/>
          <a:lstStyle/>
          <a:p>
            <a:r>
              <a:rPr lang="en-US" sz="3400" dirty="0" smtClean="0"/>
              <a:t>The “aggressiveness” problem</a:t>
            </a:r>
            <a:endParaRPr lang="en-US" sz="3400" dirty="0"/>
          </a:p>
        </p:txBody>
      </p:sp>
      <p:sp>
        <p:nvSpPr>
          <p:cNvPr id="4" name="TextBox 3"/>
          <p:cNvSpPr txBox="1"/>
          <p:nvPr/>
        </p:nvSpPr>
        <p:spPr>
          <a:xfrm>
            <a:off x="457994" y="3750307"/>
            <a:ext cx="4044697" cy="430887"/>
          </a:xfrm>
          <a:prstGeom prst="rect">
            <a:avLst/>
          </a:prstGeom>
          <a:noFill/>
        </p:spPr>
        <p:txBody>
          <a:bodyPr wrap="none" rtlCol="0">
            <a:spAutoFit/>
          </a:bodyPr>
          <a:lstStyle/>
          <a:p>
            <a:r>
              <a:rPr lang="en-US" sz="2200" dirty="0" smtClean="0"/>
              <a:t>SRC: </a:t>
            </a:r>
            <a:r>
              <a:rPr lang="en-US" sz="2200" dirty="0" err="1" smtClean="0"/>
              <a:t>巴尔干的另一个关键步骤</a:t>
            </a:r>
            <a:r>
              <a:rPr lang="en-US" sz="2200" dirty="0" smtClean="0"/>
              <a:t>  </a:t>
            </a:r>
            <a:endParaRPr lang="en-US" sz="2200" dirty="0"/>
          </a:p>
        </p:txBody>
      </p:sp>
      <p:sp>
        <p:nvSpPr>
          <p:cNvPr id="5" name="TextBox 4"/>
          <p:cNvSpPr txBox="1"/>
          <p:nvPr/>
        </p:nvSpPr>
        <p:spPr>
          <a:xfrm>
            <a:off x="456406" y="4900370"/>
            <a:ext cx="4481753" cy="430887"/>
          </a:xfrm>
          <a:prstGeom prst="rect">
            <a:avLst/>
          </a:prstGeom>
          <a:noFill/>
        </p:spPr>
        <p:txBody>
          <a:bodyPr wrap="square" rtlCol="0">
            <a:spAutoFit/>
          </a:bodyPr>
          <a:lstStyle/>
          <a:p>
            <a:r>
              <a:rPr lang="en-US" sz="2200" dirty="0" smtClean="0"/>
              <a:t>TGT: Yet a key step in the Balkans</a:t>
            </a:r>
            <a:endParaRPr lang="en-US" sz="2200" dirty="0"/>
          </a:p>
        </p:txBody>
      </p:sp>
      <p:sp>
        <p:nvSpPr>
          <p:cNvPr id="6" name="TextBox 5"/>
          <p:cNvSpPr txBox="1"/>
          <p:nvPr/>
        </p:nvSpPr>
        <p:spPr>
          <a:xfrm>
            <a:off x="457994" y="6057900"/>
            <a:ext cx="6300435" cy="430887"/>
          </a:xfrm>
          <a:prstGeom prst="rect">
            <a:avLst/>
          </a:prstGeom>
          <a:noFill/>
          <a:ln>
            <a:solidFill>
              <a:schemeClr val="bg1"/>
            </a:solidFill>
          </a:ln>
        </p:spPr>
        <p:txBody>
          <a:bodyPr wrap="none" rtlCol="0">
            <a:spAutoFit/>
          </a:bodyPr>
          <a:lstStyle/>
          <a:p>
            <a:r>
              <a:rPr lang="en-US" sz="2200" dirty="0" err="1" smtClean="0">
                <a:solidFill>
                  <a:schemeClr val="bg1"/>
                </a:solidFill>
              </a:rPr>
              <a:t>TGT_</a:t>
            </a:r>
            <a:r>
              <a:rPr lang="en-US" sz="2200" i="1" dirty="0" err="1" smtClean="0">
                <a:solidFill>
                  <a:schemeClr val="bg1"/>
                </a:solidFill>
              </a:rPr>
              <a:t>corrected</a:t>
            </a:r>
            <a:r>
              <a:rPr lang="en-US" sz="2200" dirty="0" smtClean="0">
                <a:solidFill>
                  <a:schemeClr val="bg1"/>
                </a:solidFill>
              </a:rPr>
              <a:t>: Another key step for the Balkans</a:t>
            </a:r>
            <a:endParaRPr lang="en-US" sz="2200" dirty="0">
              <a:solidFill>
                <a:schemeClr val="bg1"/>
              </a:solidFill>
            </a:endParaRPr>
          </a:p>
        </p:txBody>
      </p:sp>
      <p:cxnSp>
        <p:nvCxnSpPr>
          <p:cNvPr id="9" name="Straight Arrow Connector 8"/>
          <p:cNvCxnSpPr>
            <a:stCxn id="35" idx="2"/>
            <a:endCxn id="17" idx="0"/>
          </p:cNvCxnSpPr>
          <p:nvPr/>
        </p:nvCxnSpPr>
        <p:spPr>
          <a:xfrm rot="5400000">
            <a:off x="1586940" y="3966915"/>
            <a:ext cx="754382" cy="1165159"/>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38" idx="2"/>
            <a:endCxn id="20" idx="0"/>
          </p:cNvCxnSpPr>
          <p:nvPr/>
        </p:nvCxnSpPr>
        <p:spPr>
          <a:xfrm rot="5400000">
            <a:off x="2399740" y="3941515"/>
            <a:ext cx="754382" cy="1215959"/>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stCxn id="39" idx="2"/>
            <a:endCxn id="20" idx="0"/>
          </p:cNvCxnSpPr>
          <p:nvPr/>
        </p:nvCxnSpPr>
        <p:spPr>
          <a:xfrm rot="5400000">
            <a:off x="2539440" y="3801815"/>
            <a:ext cx="754382" cy="1495359"/>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1312801" y="4926685"/>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1706501" y="4926685"/>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2100201" y="4926685"/>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2620901" y="4926685"/>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4170301" y="4926685"/>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13603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p:nvSpPr>
        <p:spPr>
          <a:xfrm>
            <a:off x="16397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19191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21985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p:cNvSpPr/>
          <p:nvPr/>
        </p:nvSpPr>
        <p:spPr>
          <a:xfrm>
            <a:off x="24779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ectangle 35"/>
          <p:cNvSpPr/>
          <p:nvPr/>
        </p:nvSpPr>
        <p:spPr>
          <a:xfrm>
            <a:off x="27573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p:cNvSpPr/>
          <p:nvPr/>
        </p:nvSpPr>
        <p:spPr>
          <a:xfrm>
            <a:off x="30367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Rectangle 37"/>
          <p:cNvSpPr/>
          <p:nvPr/>
        </p:nvSpPr>
        <p:spPr>
          <a:xfrm>
            <a:off x="33161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ectangle 38"/>
          <p:cNvSpPr/>
          <p:nvPr/>
        </p:nvSpPr>
        <p:spPr>
          <a:xfrm>
            <a:off x="35955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ectangle 39"/>
          <p:cNvSpPr/>
          <p:nvPr/>
        </p:nvSpPr>
        <p:spPr>
          <a:xfrm>
            <a:off x="38749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40"/>
          <p:cNvSpPr/>
          <p:nvPr/>
        </p:nvSpPr>
        <p:spPr>
          <a:xfrm>
            <a:off x="41543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9" name="Straight Arrow Connector 48"/>
          <p:cNvCxnSpPr>
            <a:stCxn id="41" idx="2"/>
            <a:endCxn id="21" idx="0"/>
          </p:cNvCxnSpPr>
          <p:nvPr/>
        </p:nvCxnSpPr>
        <p:spPr>
          <a:xfrm rot="5400000">
            <a:off x="3079190" y="3782765"/>
            <a:ext cx="754382" cy="1533459"/>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a:stCxn id="40" idx="2"/>
            <a:endCxn id="21" idx="0"/>
          </p:cNvCxnSpPr>
          <p:nvPr/>
        </p:nvCxnSpPr>
        <p:spPr>
          <a:xfrm rot="5400000">
            <a:off x="2939490" y="3922465"/>
            <a:ext cx="754382" cy="1254059"/>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a:stCxn id="25" idx="2"/>
            <a:endCxn id="24" idx="0"/>
          </p:cNvCxnSpPr>
          <p:nvPr/>
        </p:nvCxnSpPr>
        <p:spPr>
          <a:xfrm rot="16200000" flipH="1">
            <a:off x="2456889" y="3144523"/>
            <a:ext cx="754382" cy="2809941"/>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32" idx="2"/>
            <a:endCxn id="24" idx="0"/>
          </p:cNvCxnSpPr>
          <p:nvPr/>
        </p:nvCxnSpPr>
        <p:spPr>
          <a:xfrm rot="16200000" flipH="1">
            <a:off x="2596589" y="3284223"/>
            <a:ext cx="754382" cy="2530541"/>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a:stCxn id="33" idx="2"/>
            <a:endCxn id="24" idx="0"/>
          </p:cNvCxnSpPr>
          <p:nvPr/>
        </p:nvCxnSpPr>
        <p:spPr>
          <a:xfrm rot="16200000" flipH="1">
            <a:off x="2736289" y="3423923"/>
            <a:ext cx="754382" cy="2251141"/>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77" name="Straight Arrow Connector 76"/>
          <p:cNvCxnSpPr>
            <a:stCxn id="36" idx="2"/>
            <a:endCxn id="19" idx="0"/>
          </p:cNvCxnSpPr>
          <p:nvPr/>
        </p:nvCxnSpPr>
        <p:spPr>
          <a:xfrm rot="5400000">
            <a:off x="1923490" y="4024065"/>
            <a:ext cx="754382" cy="1050859"/>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80" name="Straight Arrow Connector 79"/>
          <p:cNvCxnSpPr>
            <a:stCxn id="37" idx="2"/>
            <a:endCxn id="19" idx="0"/>
          </p:cNvCxnSpPr>
          <p:nvPr/>
        </p:nvCxnSpPr>
        <p:spPr>
          <a:xfrm rot="5400000">
            <a:off x="2063190" y="3884365"/>
            <a:ext cx="754382" cy="1330259"/>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sp>
        <p:nvSpPr>
          <p:cNvPr id="44" name="Rectangle 43"/>
          <p:cNvSpPr/>
          <p:nvPr/>
        </p:nvSpPr>
        <p:spPr>
          <a:xfrm>
            <a:off x="3001298" y="6139181"/>
            <a:ext cx="137499" cy="45719"/>
          </a:xfrm>
          <a:prstGeom prst="rect">
            <a:avLst/>
          </a:prstGeom>
          <a:solidFill>
            <a:srgbClr val="FFFFFF"/>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solidFill>
            </a:endParaRPr>
          </a:p>
        </p:txBody>
      </p:sp>
      <p:sp>
        <p:nvSpPr>
          <p:cNvPr id="45" name="Rectangle 44"/>
          <p:cNvSpPr/>
          <p:nvPr/>
        </p:nvSpPr>
        <p:spPr>
          <a:xfrm>
            <a:off x="4842798" y="6139181"/>
            <a:ext cx="137499" cy="45719"/>
          </a:xfrm>
          <a:prstGeom prst="rect">
            <a:avLst/>
          </a:prstGeom>
          <a:solidFill>
            <a:srgbClr val="FFFFFF"/>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solidFill>
            </a:endParaRPr>
          </a:p>
        </p:txBody>
      </p:sp>
      <p:cxnSp>
        <p:nvCxnSpPr>
          <p:cNvPr id="47" name="Straight Arrow Connector 46"/>
          <p:cNvCxnSpPr>
            <a:stCxn id="53" idx="2"/>
            <a:endCxn id="44" idx="0"/>
          </p:cNvCxnSpPr>
          <p:nvPr/>
        </p:nvCxnSpPr>
        <p:spPr>
          <a:xfrm rot="16200000" flipH="1">
            <a:off x="1845611" y="4914743"/>
            <a:ext cx="773077" cy="1675797"/>
          </a:xfrm>
          <a:prstGeom prst="straightConnector1">
            <a:avLst/>
          </a:prstGeom>
          <a:ln>
            <a:solidFill>
              <a:schemeClr val="bg1"/>
            </a:solidFill>
            <a:tailEnd type="triangle" w="lg" len="lg"/>
          </a:ln>
          <a:effectLst/>
        </p:spPr>
        <p:style>
          <a:lnRef idx="2">
            <a:schemeClr val="accent1"/>
          </a:lnRef>
          <a:fillRef idx="0">
            <a:schemeClr val="accent1"/>
          </a:fillRef>
          <a:effectRef idx="1">
            <a:schemeClr val="accent1"/>
          </a:effectRef>
          <a:fontRef idx="minor">
            <a:schemeClr val="tx1"/>
          </a:fontRef>
        </p:style>
      </p:cxnSp>
      <p:sp>
        <p:nvSpPr>
          <p:cNvPr id="53" name="Rectangle 52"/>
          <p:cNvSpPr/>
          <p:nvPr/>
        </p:nvSpPr>
        <p:spPr>
          <a:xfrm>
            <a:off x="1325501" y="5320385"/>
            <a:ext cx="137499" cy="45719"/>
          </a:xfrm>
          <a:prstGeom prst="rect">
            <a:avLst/>
          </a:prstGeom>
          <a:no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solidFill>
            </a:endParaRPr>
          </a:p>
        </p:txBody>
      </p:sp>
      <p:sp>
        <p:nvSpPr>
          <p:cNvPr id="56" name="Rectangle 55"/>
          <p:cNvSpPr/>
          <p:nvPr/>
        </p:nvSpPr>
        <p:spPr>
          <a:xfrm>
            <a:off x="3090801" y="5320385"/>
            <a:ext cx="137499" cy="45719"/>
          </a:xfrm>
          <a:prstGeom prst="rect">
            <a:avLst/>
          </a:prstGeom>
          <a:no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solidFill>
            </a:endParaRPr>
          </a:p>
        </p:txBody>
      </p:sp>
      <p:cxnSp>
        <p:nvCxnSpPr>
          <p:cNvPr id="59" name="Straight Arrow Connector 58"/>
          <p:cNvCxnSpPr>
            <a:stCxn id="56" idx="2"/>
            <a:endCxn id="45" idx="0"/>
          </p:cNvCxnSpPr>
          <p:nvPr/>
        </p:nvCxnSpPr>
        <p:spPr>
          <a:xfrm rot="16200000" flipH="1">
            <a:off x="3649011" y="4876643"/>
            <a:ext cx="773077" cy="1751997"/>
          </a:xfrm>
          <a:prstGeom prst="straightConnector1">
            <a:avLst/>
          </a:prstGeom>
          <a:ln>
            <a:solidFill>
              <a:schemeClr val="bg1"/>
            </a:solidFill>
            <a:tailEnd type="triangle" w="lg" len="lg"/>
          </a:ln>
          <a:effectLst/>
        </p:spPr>
        <p:style>
          <a:lnRef idx="2">
            <a:schemeClr val="accent1"/>
          </a:lnRef>
          <a:fillRef idx="0">
            <a:schemeClr val="accent1"/>
          </a:fillRef>
          <a:effectRef idx="1">
            <a:schemeClr val="accent1"/>
          </a:effectRef>
          <a:fontRef idx="minor">
            <a:schemeClr val="tx1"/>
          </a:fontRef>
        </p:style>
      </p:cxnSp>
      <p:sp>
        <p:nvSpPr>
          <p:cNvPr id="63" name="Rectangle 62"/>
          <p:cNvSpPr/>
          <p:nvPr/>
        </p:nvSpPr>
        <p:spPr>
          <a:xfrm>
            <a:off x="1693801" y="5320385"/>
            <a:ext cx="137499" cy="45719"/>
          </a:xfrm>
          <a:prstGeom prst="rect">
            <a:avLst/>
          </a:prstGeom>
          <a:no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solidFill>
            </a:endParaRPr>
          </a:p>
        </p:txBody>
      </p:sp>
      <p:cxnSp>
        <p:nvCxnSpPr>
          <p:cNvPr id="64" name="Straight Arrow Connector 63"/>
          <p:cNvCxnSpPr>
            <a:stCxn id="63" idx="2"/>
            <a:endCxn id="44" idx="0"/>
          </p:cNvCxnSpPr>
          <p:nvPr/>
        </p:nvCxnSpPr>
        <p:spPr>
          <a:xfrm rot="16200000" flipH="1">
            <a:off x="2029761" y="5098893"/>
            <a:ext cx="773077" cy="1307497"/>
          </a:xfrm>
          <a:prstGeom prst="straightConnector1">
            <a:avLst/>
          </a:prstGeom>
          <a:ln>
            <a:solidFill>
              <a:schemeClr val="bg1"/>
            </a:solidFill>
            <a:tailEnd type="triangle" w="lg" len="lg"/>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783"/>
            <a:ext cx="8686800" cy="5245217"/>
          </a:xfrm>
        </p:spPr>
        <p:txBody>
          <a:bodyPr/>
          <a:lstStyle/>
          <a:p>
            <a:pPr>
              <a:buNone/>
            </a:pPr>
            <a:r>
              <a:rPr lang="en-US" sz="2800" dirty="0" smtClean="0"/>
              <a:t>MT: translation of the entire source sentence</a:t>
            </a:r>
          </a:p>
          <a:p>
            <a:pPr lvl="1"/>
            <a:r>
              <a:rPr lang="en-US" sz="2400" dirty="0" smtClean="0"/>
              <a:t>Translate everything!</a:t>
            </a:r>
          </a:p>
          <a:p>
            <a:pPr lvl="1"/>
            <a:endParaRPr lang="en-US" sz="1100" dirty="0" smtClean="0"/>
          </a:p>
          <a:p>
            <a:pPr>
              <a:buNone/>
            </a:pPr>
            <a:r>
              <a:rPr lang="en-US" sz="2800" dirty="0" smtClean="0"/>
              <a:t>SAPE: “translation” of the errors</a:t>
            </a:r>
          </a:p>
          <a:p>
            <a:pPr lvl="1"/>
            <a:r>
              <a:rPr lang="en-US" sz="2400" dirty="0" smtClean="0"/>
              <a:t>Don’t correct everything! Mimic the human!</a:t>
            </a:r>
            <a:endParaRPr lang="en-US" sz="2400" dirty="0"/>
          </a:p>
        </p:txBody>
      </p:sp>
      <p:sp>
        <p:nvSpPr>
          <p:cNvPr id="3" name="Title 2"/>
          <p:cNvSpPr>
            <a:spLocks noGrp="1"/>
          </p:cNvSpPr>
          <p:nvPr>
            <p:ph type="title"/>
          </p:nvPr>
        </p:nvSpPr>
        <p:spPr/>
        <p:txBody>
          <a:bodyPr/>
          <a:lstStyle/>
          <a:p>
            <a:r>
              <a:rPr lang="en-US" sz="3400" dirty="0" smtClean="0"/>
              <a:t>The “aggressiveness” problem</a:t>
            </a:r>
            <a:endParaRPr lang="en-US" sz="3400" dirty="0"/>
          </a:p>
        </p:txBody>
      </p:sp>
      <p:sp>
        <p:nvSpPr>
          <p:cNvPr id="4" name="TextBox 3"/>
          <p:cNvSpPr txBox="1"/>
          <p:nvPr/>
        </p:nvSpPr>
        <p:spPr>
          <a:xfrm>
            <a:off x="457994" y="3750307"/>
            <a:ext cx="4044697" cy="430887"/>
          </a:xfrm>
          <a:prstGeom prst="rect">
            <a:avLst/>
          </a:prstGeom>
          <a:noFill/>
        </p:spPr>
        <p:txBody>
          <a:bodyPr wrap="none" rtlCol="0">
            <a:spAutoFit/>
          </a:bodyPr>
          <a:lstStyle/>
          <a:p>
            <a:r>
              <a:rPr lang="en-US" sz="2200" dirty="0" smtClean="0"/>
              <a:t>SRC: </a:t>
            </a:r>
            <a:r>
              <a:rPr lang="en-US" sz="2200" dirty="0" err="1" smtClean="0"/>
              <a:t>巴尔干的另一个关键步骤</a:t>
            </a:r>
            <a:r>
              <a:rPr lang="en-US" sz="2200" dirty="0" smtClean="0"/>
              <a:t>  </a:t>
            </a:r>
            <a:endParaRPr lang="en-US" sz="2200" dirty="0"/>
          </a:p>
        </p:txBody>
      </p:sp>
      <p:sp>
        <p:nvSpPr>
          <p:cNvPr id="5" name="TextBox 4"/>
          <p:cNvSpPr txBox="1"/>
          <p:nvPr/>
        </p:nvSpPr>
        <p:spPr>
          <a:xfrm>
            <a:off x="456406" y="4900370"/>
            <a:ext cx="4481753" cy="430887"/>
          </a:xfrm>
          <a:prstGeom prst="rect">
            <a:avLst/>
          </a:prstGeom>
          <a:noFill/>
        </p:spPr>
        <p:txBody>
          <a:bodyPr wrap="square" rtlCol="0">
            <a:spAutoFit/>
          </a:bodyPr>
          <a:lstStyle/>
          <a:p>
            <a:r>
              <a:rPr lang="en-US" sz="2200" dirty="0" smtClean="0"/>
              <a:t>TGT: </a:t>
            </a:r>
            <a:r>
              <a:rPr lang="en-US" sz="2200" dirty="0" smtClean="0">
                <a:solidFill>
                  <a:srgbClr val="FF0000"/>
                </a:solidFill>
              </a:rPr>
              <a:t>Yet a</a:t>
            </a:r>
            <a:r>
              <a:rPr lang="en-US" sz="2200" dirty="0" smtClean="0"/>
              <a:t> key step </a:t>
            </a:r>
            <a:r>
              <a:rPr lang="en-US" sz="2200" dirty="0" smtClean="0">
                <a:solidFill>
                  <a:srgbClr val="FF0000"/>
                </a:solidFill>
              </a:rPr>
              <a:t>in</a:t>
            </a:r>
            <a:r>
              <a:rPr lang="en-US" sz="2200" dirty="0" smtClean="0"/>
              <a:t> the Balkans</a:t>
            </a:r>
            <a:endParaRPr lang="en-US" sz="2200" dirty="0"/>
          </a:p>
        </p:txBody>
      </p:sp>
      <p:sp>
        <p:nvSpPr>
          <p:cNvPr id="6" name="TextBox 5"/>
          <p:cNvSpPr txBox="1"/>
          <p:nvPr/>
        </p:nvSpPr>
        <p:spPr>
          <a:xfrm>
            <a:off x="457994" y="6057900"/>
            <a:ext cx="6300435" cy="430887"/>
          </a:xfrm>
          <a:prstGeom prst="rect">
            <a:avLst/>
          </a:prstGeom>
          <a:noFill/>
        </p:spPr>
        <p:txBody>
          <a:bodyPr wrap="none" rtlCol="0">
            <a:spAutoFit/>
          </a:bodyPr>
          <a:lstStyle/>
          <a:p>
            <a:r>
              <a:rPr lang="en-US" sz="2200" dirty="0" err="1" smtClean="0">
                <a:solidFill>
                  <a:srgbClr val="000000"/>
                </a:solidFill>
              </a:rPr>
              <a:t>TGT_</a:t>
            </a:r>
            <a:r>
              <a:rPr lang="en-US" sz="2200" i="1" dirty="0" err="1" smtClean="0">
                <a:solidFill>
                  <a:srgbClr val="000000"/>
                </a:solidFill>
              </a:rPr>
              <a:t>corrected</a:t>
            </a:r>
            <a:r>
              <a:rPr lang="en-US" sz="2200" dirty="0" smtClean="0">
                <a:solidFill>
                  <a:srgbClr val="000000"/>
                </a:solidFill>
              </a:rPr>
              <a:t>: </a:t>
            </a:r>
            <a:r>
              <a:rPr lang="en-US" sz="2200" dirty="0" smtClean="0">
                <a:solidFill>
                  <a:srgbClr val="008000"/>
                </a:solidFill>
              </a:rPr>
              <a:t>Another </a:t>
            </a:r>
            <a:r>
              <a:rPr lang="en-US" sz="2200" dirty="0" smtClean="0">
                <a:solidFill>
                  <a:srgbClr val="000000"/>
                </a:solidFill>
              </a:rPr>
              <a:t>key step </a:t>
            </a:r>
            <a:r>
              <a:rPr lang="en-US" sz="2200" dirty="0" smtClean="0">
                <a:solidFill>
                  <a:srgbClr val="008000"/>
                </a:solidFill>
              </a:rPr>
              <a:t>for </a:t>
            </a:r>
            <a:r>
              <a:rPr lang="en-US" sz="2200" dirty="0" smtClean="0">
                <a:solidFill>
                  <a:srgbClr val="000000"/>
                </a:solidFill>
              </a:rPr>
              <a:t>the Balkans</a:t>
            </a:r>
            <a:endParaRPr lang="en-US" sz="2200" dirty="0">
              <a:solidFill>
                <a:srgbClr val="000000"/>
              </a:solidFill>
            </a:endParaRPr>
          </a:p>
        </p:txBody>
      </p:sp>
      <p:cxnSp>
        <p:nvCxnSpPr>
          <p:cNvPr id="9" name="Straight Arrow Connector 8"/>
          <p:cNvCxnSpPr>
            <a:stCxn id="35" idx="2"/>
            <a:endCxn id="17" idx="0"/>
          </p:cNvCxnSpPr>
          <p:nvPr/>
        </p:nvCxnSpPr>
        <p:spPr>
          <a:xfrm rot="5400000">
            <a:off x="1586940" y="3966915"/>
            <a:ext cx="754382" cy="1165159"/>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38" idx="2"/>
            <a:endCxn id="20" idx="0"/>
          </p:cNvCxnSpPr>
          <p:nvPr/>
        </p:nvCxnSpPr>
        <p:spPr>
          <a:xfrm rot="5400000">
            <a:off x="2399740" y="3941515"/>
            <a:ext cx="754382" cy="1215959"/>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stCxn id="39" idx="2"/>
            <a:endCxn id="20" idx="0"/>
          </p:cNvCxnSpPr>
          <p:nvPr/>
        </p:nvCxnSpPr>
        <p:spPr>
          <a:xfrm rot="5400000">
            <a:off x="2539440" y="3801815"/>
            <a:ext cx="754382" cy="1495359"/>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1312801" y="4926685"/>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1706501" y="4926685"/>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2100201" y="4926685"/>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2620901" y="4926685"/>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4170301" y="4926685"/>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13603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p:nvSpPr>
        <p:spPr>
          <a:xfrm>
            <a:off x="16397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19191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21985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p:cNvSpPr/>
          <p:nvPr/>
        </p:nvSpPr>
        <p:spPr>
          <a:xfrm>
            <a:off x="24779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ectangle 35"/>
          <p:cNvSpPr/>
          <p:nvPr/>
        </p:nvSpPr>
        <p:spPr>
          <a:xfrm>
            <a:off x="27573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p:cNvSpPr/>
          <p:nvPr/>
        </p:nvSpPr>
        <p:spPr>
          <a:xfrm>
            <a:off x="30367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Rectangle 37"/>
          <p:cNvSpPr/>
          <p:nvPr/>
        </p:nvSpPr>
        <p:spPr>
          <a:xfrm>
            <a:off x="33161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ectangle 38"/>
          <p:cNvSpPr/>
          <p:nvPr/>
        </p:nvSpPr>
        <p:spPr>
          <a:xfrm>
            <a:off x="35955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ectangle 39"/>
          <p:cNvSpPr/>
          <p:nvPr/>
        </p:nvSpPr>
        <p:spPr>
          <a:xfrm>
            <a:off x="38749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40"/>
          <p:cNvSpPr/>
          <p:nvPr/>
        </p:nvSpPr>
        <p:spPr>
          <a:xfrm>
            <a:off x="41543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9" name="Straight Arrow Connector 48"/>
          <p:cNvCxnSpPr>
            <a:stCxn id="41" idx="2"/>
            <a:endCxn id="21" idx="0"/>
          </p:cNvCxnSpPr>
          <p:nvPr/>
        </p:nvCxnSpPr>
        <p:spPr>
          <a:xfrm rot="5400000">
            <a:off x="3079190" y="3782765"/>
            <a:ext cx="754382" cy="1533459"/>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a:stCxn id="40" idx="2"/>
            <a:endCxn id="21" idx="0"/>
          </p:cNvCxnSpPr>
          <p:nvPr/>
        </p:nvCxnSpPr>
        <p:spPr>
          <a:xfrm rot="5400000">
            <a:off x="2939490" y="3922465"/>
            <a:ext cx="754382" cy="1254059"/>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a:stCxn id="25" idx="2"/>
            <a:endCxn id="24" idx="0"/>
          </p:cNvCxnSpPr>
          <p:nvPr/>
        </p:nvCxnSpPr>
        <p:spPr>
          <a:xfrm rot="16200000" flipH="1">
            <a:off x="2456889" y="3144523"/>
            <a:ext cx="754382" cy="2809941"/>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32" idx="2"/>
            <a:endCxn id="24" idx="0"/>
          </p:cNvCxnSpPr>
          <p:nvPr/>
        </p:nvCxnSpPr>
        <p:spPr>
          <a:xfrm rot="16200000" flipH="1">
            <a:off x="2596589" y="3284223"/>
            <a:ext cx="754382" cy="2530541"/>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a:stCxn id="33" idx="2"/>
            <a:endCxn id="24" idx="0"/>
          </p:cNvCxnSpPr>
          <p:nvPr/>
        </p:nvCxnSpPr>
        <p:spPr>
          <a:xfrm rot="16200000" flipH="1">
            <a:off x="2736289" y="3423923"/>
            <a:ext cx="754382" cy="2251141"/>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77" name="Straight Arrow Connector 76"/>
          <p:cNvCxnSpPr>
            <a:stCxn id="36" idx="2"/>
            <a:endCxn id="19" idx="0"/>
          </p:cNvCxnSpPr>
          <p:nvPr/>
        </p:nvCxnSpPr>
        <p:spPr>
          <a:xfrm rot="5400000">
            <a:off x="1923490" y="4024065"/>
            <a:ext cx="754382" cy="1050859"/>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80" name="Straight Arrow Connector 79"/>
          <p:cNvCxnSpPr>
            <a:stCxn id="37" idx="2"/>
            <a:endCxn id="19" idx="0"/>
          </p:cNvCxnSpPr>
          <p:nvPr/>
        </p:nvCxnSpPr>
        <p:spPr>
          <a:xfrm rot="5400000">
            <a:off x="2063190" y="3884365"/>
            <a:ext cx="754382" cy="1330259"/>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sp>
        <p:nvSpPr>
          <p:cNvPr id="44" name="Rectangle 43"/>
          <p:cNvSpPr/>
          <p:nvPr/>
        </p:nvSpPr>
        <p:spPr>
          <a:xfrm>
            <a:off x="3001298" y="6139181"/>
            <a:ext cx="137499" cy="45719"/>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Rectangle 44"/>
          <p:cNvSpPr/>
          <p:nvPr/>
        </p:nvSpPr>
        <p:spPr>
          <a:xfrm>
            <a:off x="4842798" y="6139181"/>
            <a:ext cx="137499" cy="45719"/>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7" name="Straight Arrow Connector 46"/>
          <p:cNvCxnSpPr>
            <a:stCxn id="53" idx="2"/>
            <a:endCxn id="44" idx="0"/>
          </p:cNvCxnSpPr>
          <p:nvPr/>
        </p:nvCxnSpPr>
        <p:spPr>
          <a:xfrm rot="16200000" flipH="1">
            <a:off x="1845611" y="4914743"/>
            <a:ext cx="773077" cy="1675797"/>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sp>
        <p:nvSpPr>
          <p:cNvPr id="53" name="Rectangle 52"/>
          <p:cNvSpPr/>
          <p:nvPr/>
        </p:nvSpPr>
        <p:spPr>
          <a:xfrm>
            <a:off x="1325501" y="5320385"/>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3090801" y="5320385"/>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9" name="Straight Arrow Connector 58"/>
          <p:cNvCxnSpPr>
            <a:stCxn id="56" idx="2"/>
            <a:endCxn id="45" idx="0"/>
          </p:cNvCxnSpPr>
          <p:nvPr/>
        </p:nvCxnSpPr>
        <p:spPr>
          <a:xfrm rot="16200000" flipH="1">
            <a:off x="3649011" y="4876643"/>
            <a:ext cx="773077" cy="1751997"/>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sp>
        <p:nvSpPr>
          <p:cNvPr id="63" name="Rectangle 62"/>
          <p:cNvSpPr/>
          <p:nvPr/>
        </p:nvSpPr>
        <p:spPr>
          <a:xfrm>
            <a:off x="1693801" y="5320385"/>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4" name="Straight Arrow Connector 63"/>
          <p:cNvCxnSpPr>
            <a:stCxn id="63" idx="2"/>
            <a:endCxn id="44" idx="0"/>
          </p:cNvCxnSpPr>
          <p:nvPr/>
        </p:nvCxnSpPr>
        <p:spPr>
          <a:xfrm rot="16200000" flipH="1">
            <a:off x="2029761" y="5098893"/>
            <a:ext cx="773077" cy="1307497"/>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4783"/>
            <a:ext cx="8686800" cy="5245217"/>
          </a:xfrm>
        </p:spPr>
        <p:txBody>
          <a:bodyPr/>
          <a:lstStyle/>
          <a:p>
            <a:pPr>
              <a:buNone/>
            </a:pPr>
            <a:r>
              <a:rPr lang="en-US" sz="2800" dirty="0" smtClean="0"/>
              <a:t>MT: translation of the entire source sentence</a:t>
            </a:r>
          </a:p>
          <a:p>
            <a:pPr lvl="1"/>
            <a:r>
              <a:rPr lang="en-US" sz="2400" dirty="0" smtClean="0"/>
              <a:t>Translate everything!</a:t>
            </a:r>
          </a:p>
          <a:p>
            <a:pPr lvl="1"/>
            <a:endParaRPr lang="en-US" sz="1100" dirty="0" smtClean="0"/>
          </a:p>
          <a:p>
            <a:pPr>
              <a:buNone/>
            </a:pPr>
            <a:r>
              <a:rPr lang="en-US" sz="2800" dirty="0" smtClean="0"/>
              <a:t>SAPE: “translation” of the errors</a:t>
            </a:r>
          </a:p>
          <a:p>
            <a:pPr lvl="1"/>
            <a:r>
              <a:rPr lang="en-US" sz="2400" dirty="0" smtClean="0"/>
              <a:t>Don’t correct everything! Mimic the human!</a:t>
            </a:r>
            <a:endParaRPr lang="en-US" sz="2400" dirty="0"/>
          </a:p>
        </p:txBody>
      </p:sp>
      <p:sp>
        <p:nvSpPr>
          <p:cNvPr id="3" name="Title 2"/>
          <p:cNvSpPr>
            <a:spLocks noGrp="1"/>
          </p:cNvSpPr>
          <p:nvPr>
            <p:ph type="title"/>
          </p:nvPr>
        </p:nvSpPr>
        <p:spPr/>
        <p:txBody>
          <a:bodyPr/>
          <a:lstStyle/>
          <a:p>
            <a:r>
              <a:rPr lang="en-US" sz="3400" dirty="0" smtClean="0"/>
              <a:t>The “aggressiveness” problem</a:t>
            </a:r>
            <a:endParaRPr lang="en-US" sz="3400" dirty="0"/>
          </a:p>
        </p:txBody>
      </p:sp>
      <p:sp>
        <p:nvSpPr>
          <p:cNvPr id="4" name="TextBox 3"/>
          <p:cNvSpPr txBox="1"/>
          <p:nvPr/>
        </p:nvSpPr>
        <p:spPr>
          <a:xfrm>
            <a:off x="457994" y="3750307"/>
            <a:ext cx="4044697" cy="430887"/>
          </a:xfrm>
          <a:prstGeom prst="rect">
            <a:avLst/>
          </a:prstGeom>
          <a:noFill/>
        </p:spPr>
        <p:txBody>
          <a:bodyPr wrap="none" rtlCol="0">
            <a:spAutoFit/>
          </a:bodyPr>
          <a:lstStyle/>
          <a:p>
            <a:r>
              <a:rPr lang="en-US" sz="2200" dirty="0" smtClean="0"/>
              <a:t>SRC: </a:t>
            </a:r>
            <a:r>
              <a:rPr lang="en-US" sz="2200" dirty="0" err="1" smtClean="0"/>
              <a:t>巴尔干的另一个关键步骤</a:t>
            </a:r>
            <a:r>
              <a:rPr lang="en-US" sz="2200" dirty="0" smtClean="0"/>
              <a:t>  </a:t>
            </a:r>
            <a:endParaRPr lang="en-US" sz="2200" dirty="0"/>
          </a:p>
        </p:txBody>
      </p:sp>
      <p:sp>
        <p:nvSpPr>
          <p:cNvPr id="5" name="TextBox 4"/>
          <p:cNvSpPr txBox="1"/>
          <p:nvPr/>
        </p:nvSpPr>
        <p:spPr>
          <a:xfrm>
            <a:off x="456406" y="4900370"/>
            <a:ext cx="4481753" cy="430887"/>
          </a:xfrm>
          <a:prstGeom prst="rect">
            <a:avLst/>
          </a:prstGeom>
          <a:noFill/>
        </p:spPr>
        <p:txBody>
          <a:bodyPr wrap="square" rtlCol="0">
            <a:spAutoFit/>
          </a:bodyPr>
          <a:lstStyle/>
          <a:p>
            <a:r>
              <a:rPr lang="en-US" sz="2200" dirty="0" smtClean="0"/>
              <a:t>TGT: </a:t>
            </a:r>
            <a:r>
              <a:rPr lang="en-US" sz="2200" dirty="0" smtClean="0">
                <a:solidFill>
                  <a:srgbClr val="FF0000"/>
                </a:solidFill>
              </a:rPr>
              <a:t>Yet a</a:t>
            </a:r>
            <a:r>
              <a:rPr lang="en-US" sz="2200" dirty="0" smtClean="0"/>
              <a:t> key step </a:t>
            </a:r>
            <a:r>
              <a:rPr lang="en-US" sz="2200" dirty="0" smtClean="0">
                <a:solidFill>
                  <a:srgbClr val="FF0000"/>
                </a:solidFill>
              </a:rPr>
              <a:t>in</a:t>
            </a:r>
            <a:r>
              <a:rPr lang="en-US" sz="2200" dirty="0" smtClean="0"/>
              <a:t> the Balkans</a:t>
            </a:r>
            <a:endParaRPr lang="en-US" sz="2200" dirty="0"/>
          </a:p>
        </p:txBody>
      </p:sp>
      <p:sp>
        <p:nvSpPr>
          <p:cNvPr id="6" name="TextBox 5"/>
          <p:cNvSpPr txBox="1"/>
          <p:nvPr/>
        </p:nvSpPr>
        <p:spPr>
          <a:xfrm>
            <a:off x="457994" y="6057900"/>
            <a:ext cx="6771017" cy="430887"/>
          </a:xfrm>
          <a:prstGeom prst="rect">
            <a:avLst/>
          </a:prstGeom>
          <a:noFill/>
        </p:spPr>
        <p:txBody>
          <a:bodyPr wrap="none" rtlCol="0">
            <a:spAutoFit/>
          </a:bodyPr>
          <a:lstStyle/>
          <a:p>
            <a:r>
              <a:rPr lang="en-US" sz="2200" dirty="0" err="1" smtClean="0">
                <a:solidFill>
                  <a:srgbClr val="000000"/>
                </a:solidFill>
              </a:rPr>
              <a:t>TGT_</a:t>
            </a:r>
            <a:r>
              <a:rPr lang="en-US" sz="2200" i="1" dirty="0" err="1" smtClean="0">
                <a:solidFill>
                  <a:srgbClr val="000000"/>
                </a:solidFill>
              </a:rPr>
              <a:t>corrected</a:t>
            </a:r>
            <a:r>
              <a:rPr lang="en-US" sz="2200" dirty="0" smtClean="0">
                <a:solidFill>
                  <a:srgbClr val="000000"/>
                </a:solidFill>
              </a:rPr>
              <a:t>: </a:t>
            </a:r>
            <a:r>
              <a:rPr lang="en-US" sz="2200" dirty="0" smtClean="0">
                <a:solidFill>
                  <a:srgbClr val="008000"/>
                </a:solidFill>
              </a:rPr>
              <a:t>Another </a:t>
            </a:r>
            <a:r>
              <a:rPr lang="en-US" sz="2200" b="1" dirty="0" smtClean="0">
                <a:solidFill>
                  <a:srgbClr val="FF0000"/>
                </a:solidFill>
              </a:rPr>
              <a:t>crucial </a:t>
            </a:r>
            <a:r>
              <a:rPr lang="en-US" sz="2200" dirty="0" smtClean="0"/>
              <a:t>step </a:t>
            </a:r>
            <a:r>
              <a:rPr lang="en-US" sz="2200" dirty="0" smtClean="0">
                <a:solidFill>
                  <a:srgbClr val="008000"/>
                </a:solidFill>
              </a:rPr>
              <a:t>for </a:t>
            </a:r>
            <a:r>
              <a:rPr lang="en-US" sz="2200" dirty="0" smtClean="0">
                <a:solidFill>
                  <a:srgbClr val="000000"/>
                </a:solidFill>
              </a:rPr>
              <a:t>the Balkans</a:t>
            </a:r>
            <a:endParaRPr lang="en-US" sz="2200" dirty="0">
              <a:solidFill>
                <a:srgbClr val="000000"/>
              </a:solidFill>
            </a:endParaRPr>
          </a:p>
        </p:txBody>
      </p:sp>
      <p:cxnSp>
        <p:nvCxnSpPr>
          <p:cNvPr id="9" name="Straight Arrow Connector 8"/>
          <p:cNvCxnSpPr>
            <a:stCxn id="35" idx="2"/>
            <a:endCxn id="17" idx="0"/>
          </p:cNvCxnSpPr>
          <p:nvPr/>
        </p:nvCxnSpPr>
        <p:spPr>
          <a:xfrm rot="5400000">
            <a:off x="1586940" y="3966915"/>
            <a:ext cx="754382" cy="1165159"/>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38" idx="2"/>
            <a:endCxn id="20" idx="0"/>
          </p:cNvCxnSpPr>
          <p:nvPr/>
        </p:nvCxnSpPr>
        <p:spPr>
          <a:xfrm rot="5400000">
            <a:off x="2399740" y="3941515"/>
            <a:ext cx="754382" cy="1215959"/>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stCxn id="39" idx="2"/>
            <a:endCxn id="20" idx="0"/>
          </p:cNvCxnSpPr>
          <p:nvPr/>
        </p:nvCxnSpPr>
        <p:spPr>
          <a:xfrm rot="5400000">
            <a:off x="2539440" y="3801815"/>
            <a:ext cx="754382" cy="1495359"/>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1312801" y="4926685"/>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1706501" y="4926685"/>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2100201" y="4926685"/>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2620901" y="4926685"/>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4170301" y="4926685"/>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13603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p:nvSpPr>
        <p:spPr>
          <a:xfrm>
            <a:off x="16397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19191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21985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p:cNvSpPr/>
          <p:nvPr/>
        </p:nvSpPr>
        <p:spPr>
          <a:xfrm>
            <a:off x="24779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ectangle 35"/>
          <p:cNvSpPr/>
          <p:nvPr/>
        </p:nvSpPr>
        <p:spPr>
          <a:xfrm>
            <a:off x="27573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p:cNvSpPr/>
          <p:nvPr/>
        </p:nvSpPr>
        <p:spPr>
          <a:xfrm>
            <a:off x="30367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Rectangle 37"/>
          <p:cNvSpPr/>
          <p:nvPr/>
        </p:nvSpPr>
        <p:spPr>
          <a:xfrm>
            <a:off x="33161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ectangle 38"/>
          <p:cNvSpPr/>
          <p:nvPr/>
        </p:nvSpPr>
        <p:spPr>
          <a:xfrm>
            <a:off x="35955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ectangle 39"/>
          <p:cNvSpPr/>
          <p:nvPr/>
        </p:nvSpPr>
        <p:spPr>
          <a:xfrm>
            <a:off x="38749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40"/>
          <p:cNvSpPr/>
          <p:nvPr/>
        </p:nvSpPr>
        <p:spPr>
          <a:xfrm>
            <a:off x="4154360" y="4126584"/>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9" name="Straight Arrow Connector 48"/>
          <p:cNvCxnSpPr>
            <a:stCxn id="41" idx="2"/>
            <a:endCxn id="21" idx="0"/>
          </p:cNvCxnSpPr>
          <p:nvPr/>
        </p:nvCxnSpPr>
        <p:spPr>
          <a:xfrm rot="5400000">
            <a:off x="3079190" y="3782765"/>
            <a:ext cx="754382" cy="1533459"/>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a:stCxn id="40" idx="2"/>
            <a:endCxn id="21" idx="0"/>
          </p:cNvCxnSpPr>
          <p:nvPr/>
        </p:nvCxnSpPr>
        <p:spPr>
          <a:xfrm rot="5400000">
            <a:off x="2939490" y="3922465"/>
            <a:ext cx="754382" cy="1254059"/>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a:stCxn id="25" idx="2"/>
            <a:endCxn id="24" idx="0"/>
          </p:cNvCxnSpPr>
          <p:nvPr/>
        </p:nvCxnSpPr>
        <p:spPr>
          <a:xfrm rot="16200000" flipH="1">
            <a:off x="2456889" y="3144523"/>
            <a:ext cx="754382" cy="2809941"/>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32" idx="2"/>
            <a:endCxn id="24" idx="0"/>
          </p:cNvCxnSpPr>
          <p:nvPr/>
        </p:nvCxnSpPr>
        <p:spPr>
          <a:xfrm rot="16200000" flipH="1">
            <a:off x="2596589" y="3284223"/>
            <a:ext cx="754382" cy="2530541"/>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a:stCxn id="33" idx="2"/>
            <a:endCxn id="24" idx="0"/>
          </p:cNvCxnSpPr>
          <p:nvPr/>
        </p:nvCxnSpPr>
        <p:spPr>
          <a:xfrm rot="16200000" flipH="1">
            <a:off x="2736289" y="3423923"/>
            <a:ext cx="754382" cy="2251141"/>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77" name="Straight Arrow Connector 76"/>
          <p:cNvCxnSpPr>
            <a:stCxn id="36" idx="2"/>
            <a:endCxn id="19" idx="0"/>
          </p:cNvCxnSpPr>
          <p:nvPr/>
        </p:nvCxnSpPr>
        <p:spPr>
          <a:xfrm rot="5400000">
            <a:off x="1923490" y="4024065"/>
            <a:ext cx="754382" cy="1050859"/>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80" name="Straight Arrow Connector 79"/>
          <p:cNvCxnSpPr>
            <a:stCxn id="37" idx="2"/>
            <a:endCxn id="19" idx="0"/>
          </p:cNvCxnSpPr>
          <p:nvPr/>
        </p:nvCxnSpPr>
        <p:spPr>
          <a:xfrm rot="5400000">
            <a:off x="2063190" y="3884365"/>
            <a:ext cx="754382" cy="1330259"/>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sp>
        <p:nvSpPr>
          <p:cNvPr id="44" name="Rectangle 43"/>
          <p:cNvSpPr/>
          <p:nvPr/>
        </p:nvSpPr>
        <p:spPr>
          <a:xfrm>
            <a:off x="3001298" y="6139181"/>
            <a:ext cx="137499" cy="45719"/>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Rectangle 44"/>
          <p:cNvSpPr/>
          <p:nvPr/>
        </p:nvSpPr>
        <p:spPr>
          <a:xfrm>
            <a:off x="5299998" y="6139181"/>
            <a:ext cx="137499" cy="45719"/>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7" name="Straight Arrow Connector 46"/>
          <p:cNvCxnSpPr>
            <a:stCxn id="53" idx="2"/>
            <a:endCxn id="44" idx="0"/>
          </p:cNvCxnSpPr>
          <p:nvPr/>
        </p:nvCxnSpPr>
        <p:spPr>
          <a:xfrm rot="16200000" flipH="1">
            <a:off x="1845611" y="4914743"/>
            <a:ext cx="773077" cy="1675797"/>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sp>
        <p:nvSpPr>
          <p:cNvPr id="53" name="Rectangle 52"/>
          <p:cNvSpPr/>
          <p:nvPr/>
        </p:nvSpPr>
        <p:spPr>
          <a:xfrm>
            <a:off x="1325501" y="5320385"/>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3090801" y="5320385"/>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9" name="Straight Arrow Connector 58"/>
          <p:cNvCxnSpPr>
            <a:stCxn id="56" idx="2"/>
            <a:endCxn id="45" idx="0"/>
          </p:cNvCxnSpPr>
          <p:nvPr/>
        </p:nvCxnSpPr>
        <p:spPr>
          <a:xfrm rot="16200000" flipH="1">
            <a:off x="3877611" y="4648043"/>
            <a:ext cx="773077" cy="2209197"/>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sp>
        <p:nvSpPr>
          <p:cNvPr id="63" name="Rectangle 62"/>
          <p:cNvSpPr/>
          <p:nvPr/>
        </p:nvSpPr>
        <p:spPr>
          <a:xfrm>
            <a:off x="1693801" y="5320385"/>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4" name="Straight Arrow Connector 63"/>
          <p:cNvCxnSpPr>
            <a:stCxn id="63" idx="2"/>
            <a:endCxn id="44" idx="0"/>
          </p:cNvCxnSpPr>
          <p:nvPr/>
        </p:nvCxnSpPr>
        <p:spPr>
          <a:xfrm rot="16200000" flipH="1">
            <a:off x="2029761" y="5098893"/>
            <a:ext cx="773077" cy="1307497"/>
          </a:xfrm>
          <a:prstGeom prst="straightConnector1">
            <a:avLst/>
          </a:prstGeom>
          <a:ln>
            <a:solidFill>
              <a:srgbClr val="262626"/>
            </a:solidFill>
            <a:tailEnd type="triangle" w="lg" len="lg"/>
          </a:ln>
          <a:effectLst/>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rot="21091722">
            <a:off x="5116745" y="4356940"/>
            <a:ext cx="4001086" cy="1107996"/>
          </a:xfrm>
          <a:prstGeom prst="rect">
            <a:avLst/>
          </a:prstGeom>
          <a:solidFill>
            <a:srgbClr val="FFFF00"/>
          </a:solidFill>
        </p:spPr>
        <p:txBody>
          <a:bodyPr wrap="square" rtlCol="0">
            <a:spAutoFit/>
          </a:bodyPr>
          <a:lstStyle/>
          <a:p>
            <a:pPr algn="ctr"/>
            <a:r>
              <a:rPr lang="en-US" sz="2200" dirty="0" smtClean="0"/>
              <a:t>Changing correct terms will be penalized by TER-based evaluation against humans</a:t>
            </a:r>
            <a:endParaRPr lang="en-US" sz="2200" dirty="0"/>
          </a:p>
        </p:txBody>
      </p:sp>
      <p:sp>
        <p:nvSpPr>
          <p:cNvPr id="42" name="Rectangle 41"/>
          <p:cNvSpPr/>
          <p:nvPr/>
        </p:nvSpPr>
        <p:spPr>
          <a:xfrm>
            <a:off x="4029998" y="6139181"/>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ectangle 45"/>
          <p:cNvSpPr/>
          <p:nvPr/>
        </p:nvSpPr>
        <p:spPr>
          <a:xfrm>
            <a:off x="2062101" y="5320385"/>
            <a:ext cx="137499" cy="4571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8" name="Straight Arrow Connector 47"/>
          <p:cNvCxnSpPr>
            <a:stCxn id="46" idx="2"/>
            <a:endCxn id="42" idx="0"/>
          </p:cNvCxnSpPr>
          <p:nvPr/>
        </p:nvCxnSpPr>
        <p:spPr>
          <a:xfrm rot="16200000" flipH="1">
            <a:off x="2728261" y="4768693"/>
            <a:ext cx="773077" cy="1967897"/>
          </a:xfrm>
          <a:prstGeom prst="straightConnector1">
            <a:avLst/>
          </a:prstGeom>
          <a:ln>
            <a:solidFill>
              <a:srgbClr val="FF0000"/>
            </a:solidFill>
            <a:tailEnd type="triangle" w="lg" len="lg"/>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pPr>
              <a:buNone/>
            </a:pPr>
            <a:endParaRPr lang="en-US" dirty="0" smtClean="0"/>
          </a:p>
          <a:p>
            <a:r>
              <a:rPr lang="en-US" sz="2800" dirty="0" smtClean="0"/>
              <a:t>Objectives of the pilot</a:t>
            </a:r>
          </a:p>
          <a:p>
            <a:pPr lvl="1"/>
            <a:endParaRPr lang="en-US" sz="2400" dirty="0" smtClean="0"/>
          </a:p>
          <a:p>
            <a:pPr lvl="1"/>
            <a:r>
              <a:rPr lang="en-US" sz="2400" dirty="0" smtClean="0"/>
              <a:t>Define a sound evaluation framework for future rounds</a:t>
            </a:r>
          </a:p>
          <a:p>
            <a:pPr lvl="1"/>
            <a:endParaRPr lang="en-US" sz="2400" dirty="0" smtClean="0"/>
          </a:p>
          <a:p>
            <a:pPr lvl="1"/>
            <a:r>
              <a:rPr lang="en-US" sz="2400" dirty="0" smtClean="0"/>
              <a:t>Identify critical aspects of data acquisition and system evaluation</a:t>
            </a:r>
          </a:p>
          <a:p>
            <a:pPr lvl="1"/>
            <a:endParaRPr lang="en-US" sz="2400" dirty="0" smtClean="0"/>
          </a:p>
          <a:p>
            <a:pPr lvl="1"/>
            <a:r>
              <a:rPr lang="en-US" sz="2400" dirty="0" smtClean="0"/>
              <a:t>Make an inventory of current approaches and evaluate the state of the art</a:t>
            </a:r>
          </a:p>
          <a:p>
            <a:endParaRPr lang="en-US" sz="2800" dirty="0" smtClean="0"/>
          </a:p>
        </p:txBody>
      </p:sp>
      <p:sp>
        <p:nvSpPr>
          <p:cNvPr id="3" name="Titel 2"/>
          <p:cNvSpPr>
            <a:spLocks noGrp="1"/>
          </p:cNvSpPr>
          <p:nvPr>
            <p:ph type="title"/>
          </p:nvPr>
        </p:nvSpPr>
        <p:spPr>
          <a:xfrm>
            <a:off x="457200" y="210312"/>
            <a:ext cx="8686800" cy="612648"/>
          </a:xfrm>
        </p:spPr>
        <p:txBody>
          <a:bodyPr/>
          <a:lstStyle/>
          <a:p>
            <a:r>
              <a:rPr sz="3400" dirty="0" smtClean="0"/>
              <a:t>Automatic </a:t>
            </a:r>
            <a:r>
              <a:rPr lang="en-US" sz="3400" dirty="0" err="1" smtClean="0"/>
              <a:t>p</a:t>
            </a:r>
            <a:r>
              <a:rPr sz="3400" dirty="0" smtClean="0"/>
              <a:t>ost-editing</a:t>
            </a:r>
            <a:r>
              <a:rPr lang="en-US" sz="3400" dirty="0" smtClean="0"/>
              <a:t> pilot @ WMT15</a:t>
            </a:r>
            <a:endParaRPr lang="de-DE" sz="3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36365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en-US" sz="3400" dirty="0" smtClean="0"/>
              <a:t>Evaluation setting: data</a:t>
            </a:r>
            <a:endParaRPr lang="en-US" sz="3400" dirty="0"/>
          </a:p>
        </p:txBody>
      </p:sp>
      <p:pic>
        <p:nvPicPr>
          <p:cNvPr id="6" name="Picture 5" descr="unbabel-logo.png"/>
          <p:cNvPicPr>
            <a:picLocks noChangeAspect="1"/>
          </p:cNvPicPr>
          <p:nvPr/>
        </p:nvPicPr>
        <p:blipFill>
          <a:blip r:embed="rId3"/>
          <a:stretch>
            <a:fillRect/>
          </a:stretch>
        </p:blipFill>
        <p:spPr>
          <a:xfrm>
            <a:off x="3540082" y="1079314"/>
            <a:ext cx="2518908" cy="787158"/>
          </a:xfrm>
          <a:prstGeom prst="rect">
            <a:avLst/>
          </a:prstGeom>
        </p:spPr>
      </p:pic>
      <p:sp>
        <p:nvSpPr>
          <p:cNvPr id="7" name="TextBox 6"/>
          <p:cNvSpPr txBox="1"/>
          <p:nvPr/>
        </p:nvSpPr>
        <p:spPr>
          <a:xfrm>
            <a:off x="5791394" y="1227483"/>
            <a:ext cx="353994" cy="477054"/>
          </a:xfrm>
          <a:prstGeom prst="rect">
            <a:avLst/>
          </a:prstGeom>
          <a:noFill/>
        </p:spPr>
        <p:txBody>
          <a:bodyPr wrap="none" rtlCol="0">
            <a:spAutoFit/>
          </a:bodyPr>
          <a:lstStyle/>
          <a:p>
            <a:r>
              <a:rPr lang="en-US" sz="2500" dirty="0" smtClean="0">
                <a:solidFill>
                  <a:srgbClr val="000000"/>
                </a:solidFill>
                <a:latin typeface="Helvetica"/>
                <a:cs typeface="Helvetica"/>
              </a:rPr>
              <a:t>)</a:t>
            </a:r>
            <a:endParaRPr lang="en-US" sz="2500" i="1" dirty="0">
              <a:solidFill>
                <a:srgbClr val="000000"/>
              </a:solidFill>
              <a:latin typeface="Helvetica"/>
              <a:cs typeface="Helvetica"/>
            </a:endParaRPr>
          </a:p>
        </p:txBody>
      </p:sp>
      <p:sp>
        <p:nvSpPr>
          <p:cNvPr id="11" name="Inhaltsplatzhalter 1"/>
          <p:cNvSpPr txBox="1">
            <a:spLocks/>
          </p:cNvSpPr>
          <p:nvPr/>
        </p:nvSpPr>
        <p:spPr>
          <a:xfrm>
            <a:off x="457200" y="1176683"/>
            <a:ext cx="8686800" cy="6189317"/>
          </a:xfrm>
          <a:prstGeom prst="rect">
            <a:avLst/>
          </a:prstGeom>
        </p:spPr>
        <p:txBody>
          <a:bodyPr vert="horz" lIns="0" tIns="45720" rIns="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28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Data (provided by </a:t>
            </a:r>
          </a:p>
          <a:p>
            <a:pPr marL="742950" marR="0" lvl="1" indent="-285750" algn="l" defTabSz="457200" rtl="0" eaLnBrk="1" fontAlgn="auto" latinLnBrk="0" hangingPunct="1">
              <a:lnSpc>
                <a:spcPct val="100000"/>
              </a:lnSpc>
              <a:spcBef>
                <a:spcPct val="20000"/>
              </a:spcBef>
              <a:spcAft>
                <a:spcPts val="0"/>
              </a:spcAft>
              <a:buClrTx/>
              <a:buSzTx/>
              <a:buFont typeface="Arial"/>
              <a:buChar char="–"/>
              <a:tabLst/>
              <a:defRPr/>
            </a:pPr>
            <a:r>
              <a:rPr kumimoji="0" lang="en-US" sz="24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English-Spanish, news</a:t>
            </a:r>
            <a:r>
              <a:rPr kumimoji="0" lang="en-US" sz="2400" b="0" i="0" u="none" strike="noStrike" kern="1200" cap="none" spc="0" normalizeH="0" baseline="0" noProof="0" dirty="0" smtClean="0">
                <a:ln>
                  <a:noFill/>
                </a:ln>
                <a:solidFill>
                  <a:schemeClr val="tx1">
                    <a:lumMod val="85000"/>
                    <a:lumOff val="15000"/>
                  </a:schemeClr>
                </a:solidFill>
                <a:effectLst/>
                <a:uLnTx/>
                <a:uFillTx/>
                <a:latin typeface="American Typewriter"/>
                <a:ea typeface="+mn-ea"/>
                <a:cs typeface="American Typewriter"/>
              </a:rPr>
              <a:t> </a:t>
            </a:r>
            <a:r>
              <a:rPr kumimoji="0" lang="en-US" sz="24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domain</a:t>
            </a:r>
            <a:endParaRPr kumimoji="0" lang="en-US" sz="20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endParaRPr>
          </a:p>
          <a:p>
            <a:pPr marL="342900" marR="0" lvl="0" indent="-342900" algn="l" defTabSz="457200" rtl="0" eaLnBrk="1" fontAlgn="auto" latinLnBrk="0" hangingPunct="1">
              <a:lnSpc>
                <a:spcPct val="100000"/>
              </a:lnSpc>
              <a:spcBef>
                <a:spcPts val="2472"/>
              </a:spcBef>
              <a:spcAft>
                <a:spcPts val="0"/>
              </a:spcAft>
              <a:buClrTx/>
              <a:buSzTx/>
              <a:buFont typeface="Arial"/>
              <a:buChar char="•"/>
              <a:tabLst/>
              <a:defRPr/>
            </a:pPr>
            <a:r>
              <a:rPr kumimoji="0" lang="en-US" sz="28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Training: </a:t>
            </a:r>
            <a:r>
              <a:rPr kumimoji="0" lang="en-US" sz="2800" b="0" i="1"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11,272</a:t>
            </a:r>
            <a:r>
              <a:rPr kumimoji="0" lang="en-US" sz="28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 (</a:t>
            </a:r>
            <a:r>
              <a:rPr kumimoji="0" lang="en-US" sz="2800" b="0" i="1" u="none" strike="noStrike" kern="1200" cap="none" spc="0" normalizeH="0" baseline="0" noProof="0" dirty="0" err="1" smtClean="0">
                <a:ln>
                  <a:noFill/>
                </a:ln>
                <a:solidFill>
                  <a:schemeClr val="tx1">
                    <a:lumMod val="85000"/>
                    <a:lumOff val="15000"/>
                  </a:schemeClr>
                </a:solidFill>
                <a:effectLst/>
                <a:uLnTx/>
                <a:uFillTx/>
                <a:latin typeface="Helvetica"/>
                <a:ea typeface="+mn-ea"/>
                <a:cs typeface="Helvetica"/>
              </a:rPr>
              <a:t>src</a:t>
            </a:r>
            <a:r>
              <a:rPr kumimoji="0" lang="en-US" sz="28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 </a:t>
            </a:r>
            <a:r>
              <a:rPr kumimoji="0" lang="en-US" sz="2800" b="0" i="1" u="none" strike="noStrike" kern="1200" cap="none" spc="0" normalizeH="0" baseline="0" noProof="0" dirty="0" err="1" smtClean="0">
                <a:ln>
                  <a:noFill/>
                </a:ln>
                <a:solidFill>
                  <a:schemeClr val="tx1">
                    <a:lumMod val="85000"/>
                    <a:lumOff val="15000"/>
                  </a:schemeClr>
                </a:solidFill>
                <a:effectLst/>
                <a:uLnTx/>
                <a:uFillTx/>
                <a:latin typeface="Helvetica"/>
                <a:ea typeface="+mn-ea"/>
                <a:cs typeface="Helvetica"/>
              </a:rPr>
              <a:t>tgt</a:t>
            </a:r>
            <a:r>
              <a:rPr kumimoji="0" lang="en-US" sz="28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 </a:t>
            </a:r>
            <a:r>
              <a:rPr kumimoji="0" lang="en-US" sz="2800" b="0" i="1" u="none" strike="noStrike" kern="1200" cap="none" spc="0" normalizeH="0" baseline="0" noProof="0" dirty="0" err="1" smtClean="0">
                <a:ln>
                  <a:noFill/>
                </a:ln>
                <a:solidFill>
                  <a:schemeClr val="tx1">
                    <a:lumMod val="85000"/>
                    <a:lumOff val="15000"/>
                  </a:schemeClr>
                </a:solidFill>
                <a:effectLst/>
                <a:uLnTx/>
                <a:uFillTx/>
                <a:latin typeface="Helvetica"/>
                <a:ea typeface="+mn-ea"/>
                <a:cs typeface="Helvetica"/>
              </a:rPr>
              <a:t>pe</a:t>
            </a:r>
            <a:r>
              <a:rPr kumimoji="0" lang="en-US" sz="28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 triplets</a:t>
            </a:r>
          </a:p>
          <a:p>
            <a:pPr marL="742950" marR="0" lvl="1" indent="-285750" algn="l" defTabSz="457200" rtl="0" eaLnBrk="1" fontAlgn="auto" latinLnBrk="0" hangingPunct="1">
              <a:lnSpc>
                <a:spcPct val="100000"/>
              </a:lnSpc>
              <a:spcBef>
                <a:spcPts val="1176"/>
              </a:spcBef>
              <a:spcAft>
                <a:spcPts val="0"/>
              </a:spcAft>
              <a:buClrTx/>
              <a:buSzTx/>
              <a:buFont typeface="Arial"/>
              <a:buChar char="–"/>
              <a:tabLst/>
              <a:defRPr/>
            </a:pPr>
            <a:r>
              <a:rPr lang="en-US" sz="2400" i="1" dirty="0" err="1" smtClean="0">
                <a:solidFill>
                  <a:schemeClr val="tx1">
                    <a:lumMod val="85000"/>
                    <a:lumOff val="15000"/>
                  </a:schemeClr>
                </a:solidFill>
                <a:latin typeface="Helvetica"/>
                <a:cs typeface="Helvetica"/>
              </a:rPr>
              <a:t>s</a:t>
            </a:r>
            <a:r>
              <a:rPr kumimoji="0" lang="en-US" sz="2400" b="0" i="1" u="none" strike="noStrike" kern="1200" cap="none" spc="0" normalizeH="0" baseline="0" noProof="0" dirty="0" err="1" smtClean="0">
                <a:ln>
                  <a:noFill/>
                </a:ln>
                <a:solidFill>
                  <a:schemeClr val="tx1">
                    <a:lumMod val="85000"/>
                    <a:lumOff val="15000"/>
                  </a:schemeClr>
                </a:solidFill>
                <a:effectLst/>
                <a:uLnTx/>
                <a:uFillTx/>
                <a:latin typeface="Helvetica"/>
                <a:ea typeface="+mn-ea"/>
                <a:cs typeface="Helvetica"/>
              </a:rPr>
              <a:t>rc</a:t>
            </a:r>
            <a:r>
              <a:rPr kumimoji="0" lang="en-US" sz="24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 tokenized EN sentence</a:t>
            </a:r>
          </a:p>
          <a:p>
            <a:pPr marL="742950" marR="0" lvl="1" indent="-285750" algn="l" defTabSz="457200" rtl="0" eaLnBrk="1" fontAlgn="auto" latinLnBrk="0" hangingPunct="1">
              <a:lnSpc>
                <a:spcPct val="100000"/>
              </a:lnSpc>
              <a:spcBef>
                <a:spcPts val="1176"/>
              </a:spcBef>
              <a:spcAft>
                <a:spcPts val="0"/>
              </a:spcAft>
              <a:buClrTx/>
              <a:buSzTx/>
              <a:buFont typeface="Arial"/>
              <a:buChar char="–"/>
              <a:tabLst/>
              <a:defRPr/>
            </a:pPr>
            <a:r>
              <a:rPr lang="en-US" sz="2400" i="1" dirty="0" err="1" smtClean="0">
                <a:solidFill>
                  <a:schemeClr val="tx1">
                    <a:lumMod val="85000"/>
                    <a:lumOff val="15000"/>
                  </a:schemeClr>
                </a:solidFill>
                <a:latin typeface="Helvetica"/>
                <a:cs typeface="Helvetica"/>
              </a:rPr>
              <a:t>t</a:t>
            </a:r>
            <a:r>
              <a:rPr kumimoji="0" lang="en-US" sz="2400" b="0" i="1" u="none" strike="noStrike" kern="1200" cap="none" spc="0" normalizeH="0" baseline="0" noProof="0" dirty="0" err="1" smtClean="0">
                <a:ln>
                  <a:noFill/>
                </a:ln>
                <a:solidFill>
                  <a:schemeClr val="tx1">
                    <a:lumMod val="85000"/>
                    <a:lumOff val="15000"/>
                  </a:schemeClr>
                </a:solidFill>
                <a:effectLst/>
                <a:uLnTx/>
                <a:uFillTx/>
                <a:latin typeface="Helvetica"/>
                <a:ea typeface="+mn-ea"/>
                <a:cs typeface="Helvetica"/>
              </a:rPr>
              <a:t>gt</a:t>
            </a:r>
            <a:r>
              <a:rPr kumimoji="0" lang="en-US" sz="24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a:t>
            </a:r>
            <a:r>
              <a:rPr kumimoji="0" lang="en-US" sz="2400" b="0" i="1"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 </a:t>
            </a:r>
            <a:r>
              <a:rPr kumimoji="0" lang="en-US" sz="24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tokenized ES translation by an unknown MT system</a:t>
            </a:r>
          </a:p>
          <a:p>
            <a:pPr marL="742950" marR="0" lvl="1" indent="-285750" algn="l" defTabSz="457200" rtl="0" eaLnBrk="1" fontAlgn="auto" latinLnBrk="0" hangingPunct="1">
              <a:lnSpc>
                <a:spcPct val="100000"/>
              </a:lnSpc>
              <a:spcBef>
                <a:spcPts val="1176"/>
              </a:spcBef>
              <a:spcAft>
                <a:spcPts val="0"/>
              </a:spcAft>
              <a:buClrTx/>
              <a:buSzTx/>
              <a:buFont typeface="Arial"/>
              <a:buChar char="–"/>
              <a:tabLst/>
              <a:defRPr/>
            </a:pPr>
            <a:r>
              <a:rPr lang="en-US" sz="2400" i="1" dirty="0" err="1" smtClean="0">
                <a:solidFill>
                  <a:schemeClr val="tx1">
                    <a:lumMod val="85000"/>
                    <a:lumOff val="15000"/>
                  </a:schemeClr>
                </a:solidFill>
                <a:latin typeface="Helvetica"/>
                <a:cs typeface="Helvetica"/>
              </a:rPr>
              <a:t>p</a:t>
            </a:r>
            <a:r>
              <a:rPr kumimoji="0" lang="en-US" sz="2400" b="0" i="1" u="none" strike="noStrike" kern="1200" cap="none" spc="0" normalizeH="0" baseline="0" noProof="0" dirty="0" err="1" smtClean="0">
                <a:ln>
                  <a:noFill/>
                </a:ln>
                <a:solidFill>
                  <a:schemeClr val="tx1">
                    <a:lumMod val="85000"/>
                    <a:lumOff val="15000"/>
                  </a:schemeClr>
                </a:solidFill>
                <a:effectLst/>
                <a:uLnTx/>
                <a:uFillTx/>
                <a:latin typeface="Helvetica"/>
                <a:ea typeface="+mn-ea"/>
                <a:cs typeface="Helvetica"/>
              </a:rPr>
              <a:t>e</a:t>
            </a:r>
            <a:r>
              <a:rPr kumimoji="0" lang="en-US" sz="24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 </a:t>
            </a:r>
            <a:r>
              <a:rPr kumimoji="0" lang="en-US" sz="2400" b="0" i="0" u="none" strike="noStrike" kern="1200" cap="none" spc="0" normalizeH="0" baseline="0" noProof="0" dirty="0" err="1" smtClean="0">
                <a:ln>
                  <a:noFill/>
                </a:ln>
                <a:solidFill>
                  <a:schemeClr val="tx1">
                    <a:lumMod val="85000"/>
                    <a:lumOff val="15000"/>
                  </a:schemeClr>
                </a:solidFill>
                <a:effectLst/>
                <a:uLnTx/>
                <a:uFillTx/>
                <a:latin typeface="Helvetica"/>
                <a:ea typeface="+mn-ea"/>
                <a:cs typeface="Helvetica"/>
              </a:rPr>
              <a:t>crowdsourced</a:t>
            </a:r>
            <a:r>
              <a:rPr kumimoji="0" lang="en-US" sz="24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 human post-edition of </a:t>
            </a:r>
            <a:r>
              <a:rPr kumimoji="0" lang="en-US" sz="2400" b="0" i="1" u="none" strike="noStrike" kern="1200" cap="none" spc="0" normalizeH="0" baseline="0" noProof="0" dirty="0" err="1" smtClean="0">
                <a:ln>
                  <a:noFill/>
                </a:ln>
                <a:solidFill>
                  <a:schemeClr val="tx1">
                    <a:lumMod val="85000"/>
                    <a:lumOff val="15000"/>
                  </a:schemeClr>
                </a:solidFill>
                <a:effectLst/>
                <a:uLnTx/>
                <a:uFillTx/>
                <a:latin typeface="Helvetica"/>
                <a:ea typeface="+mn-ea"/>
                <a:cs typeface="Helvetica"/>
              </a:rPr>
              <a:t>tgt</a:t>
            </a:r>
            <a:endParaRPr kumimoji="0" lang="en-US" sz="2000" b="0" i="1"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endParaRPr>
          </a:p>
          <a:p>
            <a:pPr marL="342900" marR="0" lvl="0" indent="-342900" algn="l" defTabSz="457200" rtl="0" eaLnBrk="1" fontAlgn="auto" latinLnBrk="0" hangingPunct="1">
              <a:lnSpc>
                <a:spcPct val="100000"/>
              </a:lnSpc>
              <a:spcBef>
                <a:spcPts val="2472"/>
              </a:spcBef>
              <a:spcAft>
                <a:spcPts val="0"/>
              </a:spcAft>
              <a:buClrTx/>
              <a:buSzTx/>
              <a:buFont typeface="Arial"/>
              <a:buChar char="•"/>
              <a:tabLst/>
              <a:defRPr/>
            </a:pPr>
            <a:r>
              <a:rPr kumimoji="0" lang="en-US" sz="28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Development: </a:t>
            </a:r>
            <a:r>
              <a:rPr kumimoji="0" lang="en-US" sz="2800" b="0" i="1"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1,000</a:t>
            </a:r>
            <a:r>
              <a:rPr kumimoji="0" lang="en-US" sz="28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 triplets</a:t>
            </a:r>
          </a:p>
          <a:p>
            <a:pPr marL="342900" marR="0" lvl="0" indent="-342900" algn="l" defTabSz="457200" rtl="0" eaLnBrk="1" fontAlgn="auto" latinLnBrk="0" hangingPunct="1">
              <a:lnSpc>
                <a:spcPct val="100000"/>
              </a:lnSpc>
              <a:spcBef>
                <a:spcPts val="2472"/>
              </a:spcBef>
              <a:spcAft>
                <a:spcPts val="0"/>
              </a:spcAft>
              <a:buClrTx/>
              <a:buSzTx/>
              <a:buFont typeface="Arial"/>
              <a:buChar char="•"/>
              <a:tabLst/>
              <a:defRPr/>
            </a:pPr>
            <a:r>
              <a:rPr kumimoji="0" lang="en-US" sz="28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Test: </a:t>
            </a:r>
            <a:r>
              <a:rPr kumimoji="0" lang="en-US" sz="2800" b="0" i="1"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1,817</a:t>
            </a:r>
            <a:r>
              <a:rPr kumimoji="0" lang="en-US" sz="28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 (</a:t>
            </a:r>
            <a:r>
              <a:rPr kumimoji="0" lang="en-US" sz="2800" b="0" i="1" u="none" strike="noStrike" kern="1200" cap="none" spc="0" normalizeH="0" baseline="0" noProof="0" dirty="0" err="1" smtClean="0">
                <a:ln>
                  <a:noFill/>
                </a:ln>
                <a:solidFill>
                  <a:schemeClr val="tx1">
                    <a:lumMod val="85000"/>
                    <a:lumOff val="15000"/>
                  </a:schemeClr>
                </a:solidFill>
                <a:effectLst/>
                <a:uLnTx/>
                <a:uFillTx/>
                <a:latin typeface="Helvetica"/>
                <a:ea typeface="+mn-ea"/>
                <a:cs typeface="Helvetica"/>
              </a:rPr>
              <a:t>src</a:t>
            </a:r>
            <a:r>
              <a:rPr kumimoji="0" lang="en-US" sz="28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 </a:t>
            </a:r>
            <a:r>
              <a:rPr kumimoji="0" lang="en-US" sz="2800" b="0" i="1" u="none" strike="noStrike" kern="1200" cap="none" spc="0" normalizeH="0" baseline="0" noProof="0" dirty="0" err="1" smtClean="0">
                <a:ln>
                  <a:noFill/>
                </a:ln>
                <a:solidFill>
                  <a:schemeClr val="tx1">
                    <a:lumMod val="85000"/>
                    <a:lumOff val="15000"/>
                  </a:schemeClr>
                </a:solidFill>
                <a:effectLst/>
                <a:uLnTx/>
                <a:uFillTx/>
                <a:latin typeface="Helvetica"/>
                <a:ea typeface="+mn-ea"/>
                <a:cs typeface="Helvetica"/>
              </a:rPr>
              <a:t>tgt</a:t>
            </a:r>
            <a:r>
              <a:rPr kumimoji="0" lang="en-US" sz="28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 pairs</a:t>
            </a:r>
            <a:endParaRPr kumimoji="0" lang="en-US" sz="2800" b="0" i="0" u="none" strike="noStrike" kern="1200" cap="none" spc="0" normalizeH="0" baseline="0" noProof="0" dirty="0">
              <a:ln>
                <a:noFill/>
              </a:ln>
              <a:solidFill>
                <a:schemeClr val="tx1">
                  <a:lumMod val="85000"/>
                  <a:lumOff val="15000"/>
                </a:schemeClr>
              </a:solidFill>
              <a:effectLst/>
              <a:uLnTx/>
              <a:uFillTx/>
              <a:latin typeface="Helvetica"/>
              <a:ea typeface="+mn-ea"/>
              <a:cs typeface="Helvetica"/>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7334277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el 2"/>
          <p:cNvSpPr>
            <a:spLocks noGrp="1"/>
          </p:cNvSpPr>
          <p:nvPr>
            <p:ph type="title"/>
          </p:nvPr>
        </p:nvSpPr>
        <p:spPr>
          <a:xfrm>
            <a:off x="457200" y="210312"/>
            <a:ext cx="8166100" cy="612648"/>
          </a:xfrm>
        </p:spPr>
        <p:txBody>
          <a:bodyPr/>
          <a:lstStyle/>
          <a:p>
            <a:r>
              <a:rPr lang="en-US" sz="3400" dirty="0" smtClean="0"/>
              <a:t>Evaluation setting: data</a:t>
            </a:r>
            <a:endParaRPr lang="en-US" sz="3400" dirty="0"/>
          </a:p>
        </p:txBody>
      </p:sp>
      <p:pic>
        <p:nvPicPr>
          <p:cNvPr id="6" name="Picture 5" descr="unbabel-logo.png"/>
          <p:cNvPicPr>
            <a:picLocks noChangeAspect="1"/>
          </p:cNvPicPr>
          <p:nvPr/>
        </p:nvPicPr>
        <p:blipFill>
          <a:blip r:embed="rId3"/>
          <a:stretch>
            <a:fillRect/>
          </a:stretch>
        </p:blipFill>
        <p:spPr>
          <a:xfrm>
            <a:off x="3540082" y="1079314"/>
            <a:ext cx="2518908" cy="787158"/>
          </a:xfrm>
          <a:prstGeom prst="rect">
            <a:avLst/>
          </a:prstGeom>
        </p:spPr>
      </p:pic>
      <p:sp>
        <p:nvSpPr>
          <p:cNvPr id="7" name="TextBox 6"/>
          <p:cNvSpPr txBox="1"/>
          <p:nvPr/>
        </p:nvSpPr>
        <p:spPr>
          <a:xfrm>
            <a:off x="5791394" y="1227483"/>
            <a:ext cx="353994" cy="477054"/>
          </a:xfrm>
          <a:prstGeom prst="rect">
            <a:avLst/>
          </a:prstGeom>
          <a:noFill/>
        </p:spPr>
        <p:txBody>
          <a:bodyPr wrap="none" rtlCol="0">
            <a:spAutoFit/>
          </a:bodyPr>
          <a:lstStyle/>
          <a:p>
            <a:r>
              <a:rPr lang="en-US" sz="2500" dirty="0" smtClean="0">
                <a:solidFill>
                  <a:srgbClr val="000000"/>
                </a:solidFill>
                <a:latin typeface="Helvetica"/>
                <a:cs typeface="Helvetica"/>
              </a:rPr>
              <a:t>)</a:t>
            </a:r>
            <a:endParaRPr lang="en-US" sz="2500" i="1" dirty="0">
              <a:solidFill>
                <a:srgbClr val="000000"/>
              </a:solidFill>
              <a:latin typeface="Helvetica"/>
              <a:cs typeface="Helvetica"/>
            </a:endParaRPr>
          </a:p>
        </p:txBody>
      </p:sp>
      <p:sp>
        <p:nvSpPr>
          <p:cNvPr id="11" name="Inhaltsplatzhalter 1"/>
          <p:cNvSpPr txBox="1">
            <a:spLocks/>
          </p:cNvSpPr>
          <p:nvPr/>
        </p:nvSpPr>
        <p:spPr>
          <a:xfrm>
            <a:off x="457200" y="1176683"/>
            <a:ext cx="8686800" cy="6189317"/>
          </a:xfrm>
          <a:prstGeom prst="rect">
            <a:avLst/>
          </a:prstGeom>
        </p:spPr>
        <p:txBody>
          <a:bodyPr vert="horz" lIns="0" tIns="45720" rIns="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28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Data (provided by </a:t>
            </a:r>
          </a:p>
          <a:p>
            <a:pPr marL="742950" marR="0" lvl="1" indent="-285750" algn="l" defTabSz="457200" rtl="0" eaLnBrk="1" fontAlgn="auto" latinLnBrk="0" hangingPunct="1">
              <a:lnSpc>
                <a:spcPct val="100000"/>
              </a:lnSpc>
              <a:spcBef>
                <a:spcPct val="20000"/>
              </a:spcBef>
              <a:spcAft>
                <a:spcPts val="0"/>
              </a:spcAft>
              <a:buClrTx/>
              <a:buSzTx/>
              <a:buFont typeface="Arial"/>
              <a:buChar char="–"/>
              <a:tabLst/>
              <a:defRPr/>
            </a:pPr>
            <a:r>
              <a:rPr kumimoji="0" lang="en-US" sz="24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English-Spanish, </a:t>
            </a:r>
            <a:r>
              <a:rPr kumimoji="0" lang="en-US" sz="2400" b="1" i="0" u="none" strike="noStrike" kern="1200" cap="none" spc="0" normalizeH="0" baseline="0" noProof="0" dirty="0" smtClean="0">
                <a:ln>
                  <a:noFill/>
                </a:ln>
                <a:solidFill>
                  <a:srgbClr val="3366FF"/>
                </a:solidFill>
                <a:effectLst/>
                <a:uLnTx/>
                <a:uFillTx/>
                <a:latin typeface="Helvetica"/>
                <a:ea typeface="+mn-ea"/>
                <a:cs typeface="Helvetica"/>
              </a:rPr>
              <a:t>news</a:t>
            </a:r>
            <a:r>
              <a:rPr kumimoji="0" lang="en-US" sz="2400" b="1" i="0" u="none" strike="noStrike" kern="1200" cap="none" spc="0" normalizeH="0" baseline="0" noProof="0" dirty="0" smtClean="0">
                <a:ln>
                  <a:noFill/>
                </a:ln>
                <a:solidFill>
                  <a:srgbClr val="3366FF"/>
                </a:solidFill>
                <a:effectLst/>
                <a:uLnTx/>
                <a:uFillTx/>
                <a:latin typeface="American Typewriter"/>
                <a:ea typeface="+mn-ea"/>
                <a:cs typeface="American Typewriter"/>
              </a:rPr>
              <a:t> </a:t>
            </a:r>
            <a:r>
              <a:rPr kumimoji="0" lang="en-US" sz="2400" b="1" i="0" u="none" strike="noStrike" kern="1200" cap="none" spc="0" normalizeH="0" baseline="0" noProof="0" dirty="0" smtClean="0">
                <a:ln>
                  <a:noFill/>
                </a:ln>
                <a:solidFill>
                  <a:srgbClr val="3366FF"/>
                </a:solidFill>
                <a:effectLst/>
                <a:uLnTx/>
                <a:uFillTx/>
                <a:latin typeface="Helvetica"/>
                <a:ea typeface="+mn-ea"/>
                <a:cs typeface="Helvetica"/>
              </a:rPr>
              <a:t>domain</a:t>
            </a:r>
            <a:endParaRPr kumimoji="0" lang="en-US" sz="2000" b="1" i="0" u="none" strike="noStrike" kern="1200" cap="none" spc="0" normalizeH="0" baseline="0" noProof="0" dirty="0" smtClean="0">
              <a:ln>
                <a:noFill/>
              </a:ln>
              <a:solidFill>
                <a:srgbClr val="3366FF"/>
              </a:solidFill>
              <a:effectLst/>
              <a:uLnTx/>
              <a:uFillTx/>
              <a:latin typeface="Helvetica"/>
              <a:ea typeface="+mn-ea"/>
              <a:cs typeface="Helvetica"/>
            </a:endParaRPr>
          </a:p>
          <a:p>
            <a:pPr marL="342900" marR="0" lvl="0" indent="-342900" algn="l" defTabSz="457200" rtl="0" eaLnBrk="1" fontAlgn="auto" latinLnBrk="0" hangingPunct="1">
              <a:lnSpc>
                <a:spcPct val="100000"/>
              </a:lnSpc>
              <a:spcBef>
                <a:spcPts val="2472"/>
              </a:spcBef>
              <a:spcAft>
                <a:spcPts val="0"/>
              </a:spcAft>
              <a:buClrTx/>
              <a:buSzTx/>
              <a:buFont typeface="Arial"/>
              <a:buChar char="•"/>
              <a:tabLst/>
              <a:defRPr/>
            </a:pPr>
            <a:r>
              <a:rPr kumimoji="0" lang="en-US" sz="28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Training: </a:t>
            </a:r>
            <a:r>
              <a:rPr kumimoji="0" lang="en-US" sz="2800" b="0" i="1"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11,272</a:t>
            </a:r>
            <a:r>
              <a:rPr kumimoji="0" lang="en-US" sz="28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 (</a:t>
            </a:r>
            <a:r>
              <a:rPr kumimoji="0" lang="en-US" sz="2800" b="0" i="1" u="none" strike="noStrike" kern="1200" cap="none" spc="0" normalizeH="0" baseline="0" noProof="0" dirty="0" err="1" smtClean="0">
                <a:ln>
                  <a:noFill/>
                </a:ln>
                <a:solidFill>
                  <a:schemeClr val="tx1">
                    <a:lumMod val="85000"/>
                    <a:lumOff val="15000"/>
                  </a:schemeClr>
                </a:solidFill>
                <a:effectLst/>
                <a:uLnTx/>
                <a:uFillTx/>
                <a:latin typeface="Helvetica"/>
                <a:ea typeface="+mn-ea"/>
                <a:cs typeface="Helvetica"/>
              </a:rPr>
              <a:t>src</a:t>
            </a:r>
            <a:r>
              <a:rPr kumimoji="0" lang="en-US" sz="28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 </a:t>
            </a:r>
            <a:r>
              <a:rPr kumimoji="0" lang="en-US" sz="2800" b="0" i="1" u="none" strike="noStrike" kern="1200" cap="none" spc="0" normalizeH="0" baseline="0" noProof="0" dirty="0" err="1" smtClean="0">
                <a:ln>
                  <a:noFill/>
                </a:ln>
                <a:solidFill>
                  <a:schemeClr val="tx1">
                    <a:lumMod val="85000"/>
                    <a:lumOff val="15000"/>
                  </a:schemeClr>
                </a:solidFill>
                <a:effectLst/>
                <a:uLnTx/>
                <a:uFillTx/>
                <a:latin typeface="Helvetica"/>
                <a:ea typeface="+mn-ea"/>
                <a:cs typeface="Helvetica"/>
              </a:rPr>
              <a:t>tgt</a:t>
            </a:r>
            <a:r>
              <a:rPr kumimoji="0" lang="en-US" sz="28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 </a:t>
            </a:r>
            <a:r>
              <a:rPr kumimoji="0" lang="en-US" sz="2800" b="0" i="1" u="none" strike="noStrike" kern="1200" cap="none" spc="0" normalizeH="0" baseline="0" noProof="0" dirty="0" err="1" smtClean="0">
                <a:ln>
                  <a:noFill/>
                </a:ln>
                <a:solidFill>
                  <a:schemeClr val="tx1">
                    <a:lumMod val="85000"/>
                    <a:lumOff val="15000"/>
                  </a:schemeClr>
                </a:solidFill>
                <a:effectLst/>
                <a:uLnTx/>
                <a:uFillTx/>
                <a:latin typeface="Helvetica"/>
                <a:ea typeface="+mn-ea"/>
                <a:cs typeface="Helvetica"/>
              </a:rPr>
              <a:t>pe</a:t>
            </a:r>
            <a:r>
              <a:rPr kumimoji="0" lang="en-US" sz="28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 triplets</a:t>
            </a:r>
          </a:p>
          <a:p>
            <a:pPr marL="742950" marR="0" lvl="1" indent="-285750" algn="l" defTabSz="457200" rtl="0" eaLnBrk="1" fontAlgn="auto" latinLnBrk="0" hangingPunct="1">
              <a:lnSpc>
                <a:spcPct val="100000"/>
              </a:lnSpc>
              <a:spcBef>
                <a:spcPts val="1176"/>
              </a:spcBef>
              <a:spcAft>
                <a:spcPts val="0"/>
              </a:spcAft>
              <a:buClrTx/>
              <a:buSzTx/>
              <a:buFont typeface="Arial"/>
              <a:buChar char="–"/>
              <a:tabLst/>
              <a:defRPr/>
            </a:pPr>
            <a:r>
              <a:rPr lang="en-US" sz="2400" i="1" dirty="0" err="1" smtClean="0">
                <a:solidFill>
                  <a:schemeClr val="tx1">
                    <a:lumMod val="85000"/>
                    <a:lumOff val="15000"/>
                  </a:schemeClr>
                </a:solidFill>
                <a:latin typeface="Helvetica"/>
                <a:cs typeface="Helvetica"/>
              </a:rPr>
              <a:t>s</a:t>
            </a:r>
            <a:r>
              <a:rPr kumimoji="0" lang="en-US" sz="2400" b="0" i="1" u="none" strike="noStrike" kern="1200" cap="none" spc="0" normalizeH="0" baseline="0" noProof="0" dirty="0" err="1" smtClean="0">
                <a:ln>
                  <a:noFill/>
                </a:ln>
                <a:solidFill>
                  <a:schemeClr val="tx1">
                    <a:lumMod val="85000"/>
                    <a:lumOff val="15000"/>
                  </a:schemeClr>
                </a:solidFill>
                <a:effectLst/>
                <a:uLnTx/>
                <a:uFillTx/>
                <a:latin typeface="Helvetica"/>
                <a:ea typeface="+mn-ea"/>
                <a:cs typeface="Helvetica"/>
              </a:rPr>
              <a:t>rc</a:t>
            </a:r>
            <a:r>
              <a:rPr kumimoji="0" lang="en-US" sz="24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 tokenized EN sentence</a:t>
            </a:r>
          </a:p>
          <a:p>
            <a:pPr marL="742950" marR="0" lvl="1" indent="-285750" algn="l" defTabSz="457200" rtl="0" eaLnBrk="1" fontAlgn="auto" latinLnBrk="0" hangingPunct="1">
              <a:lnSpc>
                <a:spcPct val="100000"/>
              </a:lnSpc>
              <a:spcBef>
                <a:spcPts val="1176"/>
              </a:spcBef>
              <a:spcAft>
                <a:spcPts val="0"/>
              </a:spcAft>
              <a:buClrTx/>
              <a:buSzTx/>
              <a:buFont typeface="Arial"/>
              <a:buChar char="–"/>
              <a:tabLst/>
              <a:defRPr/>
            </a:pPr>
            <a:r>
              <a:rPr lang="en-US" sz="2400" i="1" dirty="0" err="1" smtClean="0">
                <a:solidFill>
                  <a:schemeClr val="tx1">
                    <a:lumMod val="85000"/>
                    <a:lumOff val="15000"/>
                  </a:schemeClr>
                </a:solidFill>
                <a:latin typeface="Helvetica"/>
                <a:cs typeface="Helvetica"/>
              </a:rPr>
              <a:t>t</a:t>
            </a:r>
            <a:r>
              <a:rPr kumimoji="0" lang="en-US" sz="2400" b="0" i="1" u="none" strike="noStrike" kern="1200" cap="none" spc="0" normalizeH="0" baseline="0" noProof="0" dirty="0" err="1" smtClean="0">
                <a:ln>
                  <a:noFill/>
                </a:ln>
                <a:solidFill>
                  <a:schemeClr val="tx1">
                    <a:lumMod val="85000"/>
                    <a:lumOff val="15000"/>
                  </a:schemeClr>
                </a:solidFill>
                <a:effectLst/>
                <a:uLnTx/>
                <a:uFillTx/>
                <a:latin typeface="Helvetica"/>
                <a:ea typeface="+mn-ea"/>
                <a:cs typeface="Helvetica"/>
              </a:rPr>
              <a:t>gt</a:t>
            </a:r>
            <a:r>
              <a:rPr kumimoji="0" lang="en-US" sz="24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a:t>
            </a:r>
            <a:r>
              <a:rPr kumimoji="0" lang="en-US" sz="2400" b="0" i="1"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 </a:t>
            </a:r>
            <a:r>
              <a:rPr kumimoji="0" lang="en-US" sz="24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tokenized ES translation by an unknown MT system</a:t>
            </a:r>
          </a:p>
          <a:p>
            <a:pPr marL="742950" marR="0" lvl="1" indent="-285750" algn="l" defTabSz="457200" rtl="0" eaLnBrk="1" fontAlgn="auto" latinLnBrk="0" hangingPunct="1">
              <a:lnSpc>
                <a:spcPct val="100000"/>
              </a:lnSpc>
              <a:spcBef>
                <a:spcPts val="1176"/>
              </a:spcBef>
              <a:spcAft>
                <a:spcPts val="0"/>
              </a:spcAft>
              <a:buClrTx/>
              <a:buSzTx/>
              <a:buFont typeface="Arial"/>
              <a:buChar char="–"/>
              <a:tabLst/>
              <a:defRPr/>
            </a:pPr>
            <a:r>
              <a:rPr lang="en-US" sz="2400" i="1" dirty="0" err="1" smtClean="0">
                <a:solidFill>
                  <a:schemeClr val="tx1">
                    <a:lumMod val="85000"/>
                    <a:lumOff val="15000"/>
                  </a:schemeClr>
                </a:solidFill>
                <a:latin typeface="Helvetica"/>
                <a:cs typeface="Helvetica"/>
              </a:rPr>
              <a:t>p</a:t>
            </a:r>
            <a:r>
              <a:rPr kumimoji="0" lang="en-US" sz="2400" b="0" i="1" u="none" strike="noStrike" kern="1200" cap="none" spc="0" normalizeH="0" baseline="0" noProof="0" dirty="0" err="1" smtClean="0">
                <a:ln>
                  <a:noFill/>
                </a:ln>
                <a:solidFill>
                  <a:schemeClr val="tx1">
                    <a:lumMod val="85000"/>
                    <a:lumOff val="15000"/>
                  </a:schemeClr>
                </a:solidFill>
                <a:effectLst/>
                <a:uLnTx/>
                <a:uFillTx/>
                <a:latin typeface="Helvetica"/>
                <a:ea typeface="+mn-ea"/>
                <a:cs typeface="Helvetica"/>
              </a:rPr>
              <a:t>e</a:t>
            </a:r>
            <a:r>
              <a:rPr kumimoji="0" lang="en-US" sz="24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 </a:t>
            </a:r>
            <a:r>
              <a:rPr kumimoji="0" lang="en-US" sz="2400" b="1" i="0" u="none" strike="noStrike" kern="1200" cap="none" spc="0" normalizeH="0" baseline="0" noProof="0" dirty="0" err="1" smtClean="0">
                <a:ln>
                  <a:noFill/>
                </a:ln>
                <a:solidFill>
                  <a:srgbClr val="3366FF"/>
                </a:solidFill>
                <a:effectLst/>
                <a:uLnTx/>
                <a:uFillTx/>
                <a:latin typeface="Helvetica"/>
                <a:ea typeface="+mn-ea"/>
                <a:cs typeface="Helvetica"/>
              </a:rPr>
              <a:t>crowdsourced</a:t>
            </a:r>
            <a:r>
              <a:rPr kumimoji="0" lang="en-US" sz="2400" b="1" i="0" u="none" strike="noStrike" kern="1200" cap="none" spc="0" normalizeH="0" baseline="0" noProof="0" dirty="0" smtClean="0">
                <a:ln>
                  <a:noFill/>
                </a:ln>
                <a:solidFill>
                  <a:srgbClr val="3366FF"/>
                </a:solidFill>
                <a:effectLst/>
                <a:uLnTx/>
                <a:uFillTx/>
                <a:latin typeface="Helvetica"/>
                <a:ea typeface="+mn-ea"/>
                <a:cs typeface="Helvetica"/>
              </a:rPr>
              <a:t> </a:t>
            </a:r>
            <a:r>
              <a:rPr kumimoji="0" lang="en-US" sz="24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human post-edition of </a:t>
            </a:r>
            <a:r>
              <a:rPr kumimoji="0" lang="en-US" sz="2400" b="0" i="1" u="none" strike="noStrike" kern="1200" cap="none" spc="0" normalizeH="0" baseline="0" noProof="0" dirty="0" err="1" smtClean="0">
                <a:ln>
                  <a:noFill/>
                </a:ln>
                <a:solidFill>
                  <a:schemeClr val="tx1">
                    <a:lumMod val="85000"/>
                    <a:lumOff val="15000"/>
                  </a:schemeClr>
                </a:solidFill>
                <a:effectLst/>
                <a:uLnTx/>
                <a:uFillTx/>
                <a:latin typeface="Helvetica"/>
                <a:ea typeface="+mn-ea"/>
                <a:cs typeface="Helvetica"/>
              </a:rPr>
              <a:t>tgt</a:t>
            </a:r>
            <a:endParaRPr kumimoji="0" lang="en-US" sz="2000" b="0" i="1"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endParaRPr>
          </a:p>
          <a:p>
            <a:pPr marL="342900" marR="0" lvl="0" indent="-342900" algn="l" defTabSz="457200" rtl="0" eaLnBrk="1" fontAlgn="auto" latinLnBrk="0" hangingPunct="1">
              <a:lnSpc>
                <a:spcPct val="100000"/>
              </a:lnSpc>
              <a:spcBef>
                <a:spcPts val="2472"/>
              </a:spcBef>
              <a:spcAft>
                <a:spcPts val="0"/>
              </a:spcAft>
              <a:buClrTx/>
              <a:buSzTx/>
              <a:buFont typeface="Arial"/>
              <a:buChar char="•"/>
              <a:tabLst/>
              <a:defRPr/>
            </a:pPr>
            <a:r>
              <a:rPr kumimoji="0" lang="en-US" sz="28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Development: </a:t>
            </a:r>
            <a:r>
              <a:rPr kumimoji="0" lang="en-US" sz="2800" b="0" i="1"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1,000</a:t>
            </a:r>
            <a:r>
              <a:rPr kumimoji="0" lang="en-US" sz="28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 triplets</a:t>
            </a:r>
          </a:p>
          <a:p>
            <a:pPr marL="342900" marR="0" lvl="0" indent="-342900" algn="l" defTabSz="457200" rtl="0" eaLnBrk="1" fontAlgn="auto" latinLnBrk="0" hangingPunct="1">
              <a:lnSpc>
                <a:spcPct val="100000"/>
              </a:lnSpc>
              <a:spcBef>
                <a:spcPts val="2472"/>
              </a:spcBef>
              <a:spcAft>
                <a:spcPts val="0"/>
              </a:spcAft>
              <a:buClrTx/>
              <a:buSzTx/>
              <a:buFont typeface="Arial"/>
              <a:buChar char="•"/>
              <a:tabLst/>
              <a:defRPr/>
            </a:pPr>
            <a:r>
              <a:rPr kumimoji="0" lang="en-US" sz="28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Test: </a:t>
            </a:r>
            <a:r>
              <a:rPr kumimoji="0" lang="en-US" sz="2800" b="0" i="1"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1,817</a:t>
            </a:r>
            <a:r>
              <a:rPr kumimoji="0" lang="en-US" sz="28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 (</a:t>
            </a:r>
            <a:r>
              <a:rPr kumimoji="0" lang="en-US" sz="2800" b="0" i="1" u="none" strike="noStrike" kern="1200" cap="none" spc="0" normalizeH="0" baseline="0" noProof="0" dirty="0" err="1" smtClean="0">
                <a:ln>
                  <a:noFill/>
                </a:ln>
                <a:solidFill>
                  <a:schemeClr val="tx1">
                    <a:lumMod val="85000"/>
                    <a:lumOff val="15000"/>
                  </a:schemeClr>
                </a:solidFill>
                <a:effectLst/>
                <a:uLnTx/>
                <a:uFillTx/>
                <a:latin typeface="Helvetica"/>
                <a:ea typeface="+mn-ea"/>
                <a:cs typeface="Helvetica"/>
              </a:rPr>
              <a:t>src</a:t>
            </a:r>
            <a:r>
              <a:rPr kumimoji="0" lang="en-US" sz="28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 </a:t>
            </a:r>
            <a:r>
              <a:rPr kumimoji="0" lang="en-US" sz="2800" b="0" i="1" u="none" strike="noStrike" kern="1200" cap="none" spc="0" normalizeH="0" baseline="0" noProof="0" dirty="0" err="1" smtClean="0">
                <a:ln>
                  <a:noFill/>
                </a:ln>
                <a:solidFill>
                  <a:schemeClr val="tx1">
                    <a:lumMod val="85000"/>
                    <a:lumOff val="15000"/>
                  </a:schemeClr>
                </a:solidFill>
                <a:effectLst/>
                <a:uLnTx/>
                <a:uFillTx/>
                <a:latin typeface="Helvetica"/>
                <a:ea typeface="+mn-ea"/>
                <a:cs typeface="Helvetica"/>
              </a:rPr>
              <a:t>tgt</a:t>
            </a:r>
            <a:r>
              <a:rPr kumimoji="0" lang="en-US" sz="2800" b="0" i="0" u="none" strike="noStrike" kern="1200" cap="none" spc="0" normalizeH="0" baseline="0" noProof="0" dirty="0" smtClean="0">
                <a:ln>
                  <a:noFill/>
                </a:ln>
                <a:solidFill>
                  <a:schemeClr val="tx1">
                    <a:lumMod val="85000"/>
                    <a:lumOff val="15000"/>
                  </a:schemeClr>
                </a:solidFill>
                <a:effectLst/>
                <a:uLnTx/>
                <a:uFillTx/>
                <a:latin typeface="Helvetica"/>
                <a:ea typeface="+mn-ea"/>
                <a:cs typeface="Helvetica"/>
              </a:rPr>
              <a:t>) pairs</a:t>
            </a:r>
            <a:endParaRPr kumimoji="0" lang="en-US" sz="2800" b="0" i="0" u="none" strike="noStrike" kern="1200" cap="none" spc="0" normalizeH="0" baseline="0" noProof="0" dirty="0">
              <a:ln>
                <a:noFill/>
              </a:ln>
              <a:solidFill>
                <a:schemeClr val="tx1">
                  <a:lumMod val="85000"/>
                  <a:lumOff val="15000"/>
                </a:schemeClr>
              </a:solidFill>
              <a:effectLst/>
              <a:uLnTx/>
              <a:uFillTx/>
              <a:latin typeface="Helvetica"/>
              <a:ea typeface="+mn-ea"/>
              <a:cs typeface="Helvetica"/>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7334277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200" y="1214783"/>
            <a:ext cx="8420100" cy="5643217"/>
          </a:xfrm>
        </p:spPr>
        <p:txBody>
          <a:bodyPr>
            <a:normAutofit/>
          </a:bodyPr>
          <a:lstStyle/>
          <a:p>
            <a:r>
              <a:rPr lang="en-US" sz="2800" dirty="0" smtClean="0"/>
              <a:t>Metric</a:t>
            </a:r>
          </a:p>
          <a:p>
            <a:pPr lvl="1"/>
            <a:r>
              <a:rPr lang="en-US" sz="2400" dirty="0" smtClean="0"/>
              <a:t>Average TER between </a:t>
            </a:r>
            <a:r>
              <a:rPr lang="en-US" sz="2400" i="1" dirty="0" smtClean="0"/>
              <a:t>automatic </a:t>
            </a:r>
            <a:r>
              <a:rPr lang="en-US" sz="2400" dirty="0" smtClean="0"/>
              <a:t>and </a:t>
            </a:r>
            <a:r>
              <a:rPr lang="en-US" sz="2400" i="1" dirty="0" smtClean="0"/>
              <a:t>human post-edits </a:t>
            </a:r>
            <a:r>
              <a:rPr lang="en-US" sz="2400" dirty="0" smtClean="0"/>
              <a:t>(the lower the better)</a:t>
            </a:r>
          </a:p>
          <a:p>
            <a:pPr lvl="1"/>
            <a:r>
              <a:rPr lang="en-US" sz="2400" dirty="0" smtClean="0"/>
              <a:t>Two modes: case sensitive/insensitive</a:t>
            </a:r>
            <a:endParaRPr lang="en-US" sz="2000" dirty="0" smtClean="0"/>
          </a:p>
          <a:p>
            <a:pPr>
              <a:spcBef>
                <a:spcPts val="2472"/>
              </a:spcBef>
            </a:pPr>
            <a:r>
              <a:rPr lang="en-US" sz="2800" dirty="0" err="1" smtClean="0"/>
              <a:t>Baseline(s</a:t>
            </a:r>
            <a:r>
              <a:rPr lang="en-US" sz="2800" dirty="0" smtClean="0"/>
              <a:t>)</a:t>
            </a:r>
          </a:p>
          <a:p>
            <a:pPr lvl="1"/>
            <a:r>
              <a:rPr lang="en-US" sz="2400" dirty="0" smtClean="0"/>
              <a:t>Official: average TER between </a:t>
            </a:r>
            <a:r>
              <a:rPr lang="en-US" sz="2400" i="1" dirty="0" err="1" smtClean="0"/>
              <a:t>tgt</a:t>
            </a:r>
            <a:r>
              <a:rPr lang="en-US" sz="2400" i="1" dirty="0" smtClean="0"/>
              <a:t> </a:t>
            </a:r>
            <a:r>
              <a:rPr lang="en-US" sz="2400" dirty="0" smtClean="0"/>
              <a:t>and </a:t>
            </a:r>
            <a:r>
              <a:rPr lang="en-US" sz="2400" i="1" dirty="0" smtClean="0"/>
              <a:t>human post-edits </a:t>
            </a:r>
            <a:r>
              <a:rPr lang="en-US" sz="2400" dirty="0" smtClean="0"/>
              <a:t>(a system that leaves the </a:t>
            </a:r>
            <a:r>
              <a:rPr lang="en-US" sz="2400" i="1" dirty="0" err="1" smtClean="0"/>
              <a:t>tgt</a:t>
            </a:r>
            <a:r>
              <a:rPr lang="en-US" sz="2400" i="1" dirty="0" smtClean="0"/>
              <a:t> </a:t>
            </a:r>
            <a:r>
              <a:rPr lang="en-US" sz="2400" dirty="0" smtClean="0"/>
              <a:t>test instances unmodified)</a:t>
            </a:r>
            <a:endParaRPr lang="en-US" sz="1050" dirty="0" smtClean="0"/>
          </a:p>
          <a:p>
            <a:pPr lvl="1">
              <a:spcBef>
                <a:spcPts val="1776"/>
              </a:spcBef>
            </a:pPr>
            <a:r>
              <a:rPr lang="en-US" sz="2400" dirty="0" smtClean="0"/>
              <a:t>Additional: a re-implementation of the statistical post-editing method of </a:t>
            </a:r>
            <a:r>
              <a:rPr lang="en-US" sz="2400" dirty="0" err="1" smtClean="0"/>
              <a:t>Simard</a:t>
            </a:r>
            <a:r>
              <a:rPr lang="en-US" sz="2400" dirty="0" smtClean="0"/>
              <a:t> et al. (2007)</a:t>
            </a:r>
            <a:endParaRPr lang="en-US" sz="2400" dirty="0" smtClean="0"/>
          </a:p>
          <a:p>
            <a:pPr lvl="2"/>
            <a:r>
              <a:rPr lang="en-US" sz="2200" dirty="0" smtClean="0"/>
              <a:t>“Monolingual translation”: phrase-based Moses system trained with (</a:t>
            </a:r>
            <a:r>
              <a:rPr lang="en-US" sz="2200" i="1" dirty="0" err="1" smtClean="0"/>
              <a:t>tgt</a:t>
            </a:r>
            <a:r>
              <a:rPr lang="en-US" sz="2200" dirty="0" smtClean="0"/>
              <a:t>, </a:t>
            </a:r>
            <a:r>
              <a:rPr lang="en-US" sz="2200" i="1" dirty="0" err="1" smtClean="0"/>
              <a:t>pe</a:t>
            </a:r>
            <a:r>
              <a:rPr lang="en-US" sz="2200" dirty="0" smtClean="0"/>
              <a:t>) “parallel” data    </a:t>
            </a:r>
            <a:endParaRPr lang="en-US" sz="2200" dirty="0" smtClean="0"/>
          </a:p>
        </p:txBody>
      </p:sp>
      <p:sp>
        <p:nvSpPr>
          <p:cNvPr id="3" name="Titel 2"/>
          <p:cNvSpPr>
            <a:spLocks noGrp="1"/>
          </p:cNvSpPr>
          <p:nvPr>
            <p:ph type="title"/>
          </p:nvPr>
        </p:nvSpPr>
        <p:spPr>
          <a:xfrm>
            <a:off x="457200" y="210312"/>
            <a:ext cx="8089900" cy="612648"/>
          </a:xfrm>
        </p:spPr>
        <p:txBody>
          <a:bodyPr/>
          <a:lstStyle/>
          <a:p>
            <a:r>
              <a:rPr lang="en-US" sz="3400" dirty="0" smtClean="0"/>
              <a:t>Evaluation setting: metric and baseline</a:t>
            </a:r>
            <a:endParaRPr lang="en-US" sz="3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7334277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7200" y="1214783"/>
            <a:ext cx="8420100" cy="5643217"/>
          </a:xfrm>
        </p:spPr>
        <p:txBody>
          <a:bodyPr>
            <a:normAutofit/>
          </a:bodyPr>
          <a:lstStyle/>
          <a:p>
            <a:r>
              <a:rPr lang="en-US" sz="2800" dirty="0" smtClean="0"/>
              <a:t>Metric</a:t>
            </a:r>
          </a:p>
          <a:p>
            <a:pPr lvl="1"/>
            <a:r>
              <a:rPr lang="en-US" sz="2400" dirty="0" smtClean="0"/>
              <a:t>Average TER between </a:t>
            </a:r>
            <a:r>
              <a:rPr lang="en-US" sz="2400" i="1" dirty="0" smtClean="0"/>
              <a:t>automatic </a:t>
            </a:r>
            <a:r>
              <a:rPr lang="en-US" sz="2400" dirty="0" smtClean="0"/>
              <a:t>and </a:t>
            </a:r>
            <a:r>
              <a:rPr lang="en-US" sz="2400" i="1" dirty="0" smtClean="0"/>
              <a:t>human post-edits </a:t>
            </a:r>
            <a:r>
              <a:rPr lang="en-US" sz="2400" dirty="0" smtClean="0"/>
              <a:t>(the lower the better)</a:t>
            </a:r>
          </a:p>
          <a:p>
            <a:pPr lvl="1"/>
            <a:r>
              <a:rPr lang="en-US" sz="2400" dirty="0" smtClean="0"/>
              <a:t>Two modes: case sensitive/insensitive</a:t>
            </a:r>
            <a:endParaRPr lang="en-US" sz="2000" dirty="0" smtClean="0"/>
          </a:p>
          <a:p>
            <a:pPr>
              <a:spcBef>
                <a:spcPts val="2472"/>
              </a:spcBef>
            </a:pPr>
            <a:r>
              <a:rPr lang="en-US" sz="2800" dirty="0" err="1" smtClean="0"/>
              <a:t>Baseline(s</a:t>
            </a:r>
            <a:r>
              <a:rPr lang="en-US" sz="2800" dirty="0" smtClean="0"/>
              <a:t>)</a:t>
            </a:r>
          </a:p>
          <a:p>
            <a:pPr lvl="1"/>
            <a:r>
              <a:rPr lang="en-US" sz="2400" dirty="0" smtClean="0"/>
              <a:t>Official: average TER between </a:t>
            </a:r>
            <a:r>
              <a:rPr lang="en-US" sz="2400" i="1" dirty="0" err="1" smtClean="0"/>
              <a:t>tgt</a:t>
            </a:r>
            <a:r>
              <a:rPr lang="en-US" sz="2400" i="1" dirty="0" smtClean="0"/>
              <a:t> </a:t>
            </a:r>
            <a:r>
              <a:rPr lang="en-US" sz="2400" dirty="0" smtClean="0"/>
              <a:t>and </a:t>
            </a:r>
            <a:r>
              <a:rPr lang="en-US" sz="2400" i="1" dirty="0" smtClean="0"/>
              <a:t>human post-edits </a:t>
            </a:r>
            <a:r>
              <a:rPr lang="en-US" sz="2400" dirty="0" smtClean="0"/>
              <a:t>(a system that leaves the </a:t>
            </a:r>
            <a:r>
              <a:rPr lang="en-US" sz="2400" i="1" dirty="0" err="1" smtClean="0"/>
              <a:t>tgt</a:t>
            </a:r>
            <a:r>
              <a:rPr lang="en-US" sz="2400" i="1" dirty="0" smtClean="0"/>
              <a:t> </a:t>
            </a:r>
            <a:r>
              <a:rPr lang="en-US" sz="2400" dirty="0" smtClean="0"/>
              <a:t>test instances unmodified)</a:t>
            </a:r>
            <a:endParaRPr lang="en-US" sz="1050" dirty="0" smtClean="0"/>
          </a:p>
          <a:p>
            <a:pPr lvl="1">
              <a:spcBef>
                <a:spcPts val="1776"/>
              </a:spcBef>
            </a:pPr>
            <a:r>
              <a:rPr lang="en-US" sz="2400" dirty="0" smtClean="0"/>
              <a:t>Additional: a re-implementation of the </a:t>
            </a:r>
            <a:r>
              <a:rPr lang="en-US" sz="2400" b="1" dirty="0" smtClean="0">
                <a:solidFill>
                  <a:srgbClr val="3366FF"/>
                </a:solidFill>
              </a:rPr>
              <a:t>statistical post-editing </a:t>
            </a:r>
            <a:r>
              <a:rPr lang="en-US" sz="2400" dirty="0" smtClean="0"/>
              <a:t>method of </a:t>
            </a:r>
            <a:r>
              <a:rPr lang="en-US" sz="2400" dirty="0" err="1" smtClean="0"/>
              <a:t>Simard</a:t>
            </a:r>
            <a:r>
              <a:rPr lang="en-US" sz="2400" dirty="0" smtClean="0"/>
              <a:t> et al. (2007)</a:t>
            </a:r>
          </a:p>
          <a:p>
            <a:pPr lvl="2"/>
            <a:r>
              <a:rPr lang="en-US" sz="2000" dirty="0" smtClean="0"/>
              <a:t>“Monolingual translation”: phrase-based Moses system trained with (</a:t>
            </a:r>
            <a:r>
              <a:rPr lang="en-US" sz="2000" i="1" dirty="0" err="1" smtClean="0"/>
              <a:t>tgt</a:t>
            </a:r>
            <a:r>
              <a:rPr lang="en-US" sz="2000" dirty="0" smtClean="0"/>
              <a:t>, </a:t>
            </a:r>
            <a:r>
              <a:rPr lang="en-US" sz="2000" i="1" dirty="0" err="1" smtClean="0"/>
              <a:t>pe</a:t>
            </a:r>
            <a:r>
              <a:rPr lang="en-US" sz="2000" dirty="0" smtClean="0"/>
              <a:t>) “parallel” data    </a:t>
            </a:r>
          </a:p>
        </p:txBody>
      </p:sp>
      <p:sp>
        <p:nvSpPr>
          <p:cNvPr id="3" name="Titel 2"/>
          <p:cNvSpPr>
            <a:spLocks noGrp="1"/>
          </p:cNvSpPr>
          <p:nvPr>
            <p:ph type="title"/>
          </p:nvPr>
        </p:nvSpPr>
        <p:spPr>
          <a:xfrm>
            <a:off x="457200" y="210312"/>
            <a:ext cx="8089900" cy="612648"/>
          </a:xfrm>
        </p:spPr>
        <p:txBody>
          <a:bodyPr/>
          <a:lstStyle/>
          <a:p>
            <a:r>
              <a:rPr lang="en-US" sz="3400" dirty="0" smtClean="0"/>
              <a:t>Evaluation setting: metric and baseline</a:t>
            </a:r>
            <a:endParaRPr lang="en-US" sz="3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7334277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chor="ctr">
            <a:normAutofit/>
          </a:bodyPr>
          <a:lstStyle/>
          <a:p>
            <a:pPr algn="ctr">
              <a:buNone/>
            </a:pPr>
            <a:r>
              <a:rPr lang="en-US" sz="3400" b="1" dirty="0" smtClean="0">
                <a:solidFill>
                  <a:srgbClr val="3366FF"/>
                </a:solidFill>
                <a:ea typeface="+mj-ea"/>
                <a:cs typeface="+mj-cs"/>
              </a:rPr>
              <a:t>Participants and results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od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Origin.thmx</Template>
  <TotalTime>12660</TotalTime>
  <Words>3365</Words>
  <Application>Microsoft Office PowerPoint</Application>
  <PresentationFormat>On-screen Show (4:3)</PresentationFormat>
  <Paragraphs>570</Paragraphs>
  <Slides>37</Slides>
  <Notes>33</Notes>
  <HiddenSlides>0</HiddenSlides>
  <MMClips>0</MMClips>
  <ScaleCrop>false</ScaleCrop>
  <HeadingPairs>
    <vt:vector size="4" baseType="variant">
      <vt:variant>
        <vt:lpstr>Design Template</vt:lpstr>
      </vt:variant>
      <vt:variant>
        <vt:i4>1</vt:i4>
      </vt:variant>
      <vt:variant>
        <vt:lpstr>Slide Titles</vt:lpstr>
      </vt:variant>
      <vt:variant>
        <vt:i4>37</vt:i4>
      </vt:variant>
    </vt:vector>
  </HeadingPairs>
  <TitlesOfParts>
    <vt:vector size="38" baseType="lpstr">
      <vt:lpstr>Body</vt:lpstr>
      <vt:lpstr>Automatic Post-editing (pilot) Task  </vt:lpstr>
      <vt:lpstr>Automatic post-editing pilot @ WMT15</vt:lpstr>
      <vt:lpstr>Automatic post-editing pilot @ WMT15</vt:lpstr>
      <vt:lpstr>Automatic post-editing pilot @ WMT15</vt:lpstr>
      <vt:lpstr>Evaluation setting: data</vt:lpstr>
      <vt:lpstr>Evaluation setting: data</vt:lpstr>
      <vt:lpstr>Evaluation setting: metric and baseline</vt:lpstr>
      <vt:lpstr>Evaluation setting: metric and baseline</vt:lpstr>
      <vt:lpstr>Slide 9</vt:lpstr>
      <vt:lpstr>Participants (4) and submitted runs (7)</vt:lpstr>
      <vt:lpstr>Participants (4) and submitted runs (7)</vt:lpstr>
      <vt:lpstr>Results (Average TER )</vt:lpstr>
      <vt:lpstr>Results (Average TER )</vt:lpstr>
      <vt:lpstr>Results (Average TER )</vt:lpstr>
      <vt:lpstr>Results (Average TER )</vt:lpstr>
      <vt:lpstr>Results (Average TER )</vt:lpstr>
      <vt:lpstr>Slide 17</vt:lpstr>
      <vt:lpstr>Discussion: the role of data </vt:lpstr>
      <vt:lpstr>Discussion: the role of data </vt:lpstr>
      <vt:lpstr>Discussion: the role of data </vt:lpstr>
      <vt:lpstr>Discussion: the role of data </vt:lpstr>
      <vt:lpstr>Discussion: professional vs. crowdsourced PEs</vt:lpstr>
      <vt:lpstr>Discussion: professional vs. crowdsourced PEs</vt:lpstr>
      <vt:lpstr>Discussion: professional vs. crowdsourced PEs</vt:lpstr>
      <vt:lpstr>Discussion: impact on performance</vt:lpstr>
      <vt:lpstr>Discussion: systems’ behavior</vt:lpstr>
      <vt:lpstr>Summary</vt:lpstr>
      <vt:lpstr>Summary</vt:lpstr>
      <vt:lpstr>Summary</vt:lpstr>
      <vt:lpstr>Summary</vt:lpstr>
      <vt:lpstr>Summary</vt:lpstr>
      <vt:lpstr>Summary</vt:lpstr>
      <vt:lpstr>Slide 33</vt:lpstr>
      <vt:lpstr>Slide 34</vt:lpstr>
      <vt:lpstr>The “aggressiveness” problem</vt:lpstr>
      <vt:lpstr>The “aggressiveness” problem</vt:lpstr>
      <vt:lpstr>The “aggressiveness” problem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Arle Lommel</dc:creator>
  <cp:lastModifiedBy>Matteo Negri</cp:lastModifiedBy>
  <cp:revision>671</cp:revision>
  <dcterms:created xsi:type="dcterms:W3CDTF">2015-09-16T22:01:36Z</dcterms:created>
  <dcterms:modified xsi:type="dcterms:W3CDTF">2015-09-17T06:59:58Z</dcterms:modified>
</cp:coreProperties>
</file>