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126" r:id="rId1"/>
    <p:sldMasterId id="2147485140" r:id="rId2"/>
  </p:sldMasterIdLst>
  <p:notesMasterIdLst>
    <p:notesMasterId r:id="rId77"/>
  </p:notesMasterIdLst>
  <p:handoutMasterIdLst>
    <p:handoutMasterId r:id="rId78"/>
  </p:handoutMasterIdLst>
  <p:sldIdLst>
    <p:sldId id="548" r:id="rId3"/>
    <p:sldId id="550" r:id="rId4"/>
    <p:sldId id="549" r:id="rId5"/>
    <p:sldId id="551" r:id="rId6"/>
    <p:sldId id="552" r:id="rId7"/>
    <p:sldId id="553" r:id="rId8"/>
    <p:sldId id="607" r:id="rId9"/>
    <p:sldId id="608"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3" r:id="rId23"/>
    <p:sldId id="574" r:id="rId24"/>
    <p:sldId id="575" r:id="rId25"/>
    <p:sldId id="576" r:id="rId26"/>
    <p:sldId id="577" r:id="rId27"/>
    <p:sldId id="578" r:id="rId28"/>
    <p:sldId id="579" r:id="rId29"/>
    <p:sldId id="394" r:id="rId30"/>
    <p:sldId id="528" r:id="rId31"/>
    <p:sldId id="529" r:id="rId32"/>
    <p:sldId id="530" r:id="rId33"/>
    <p:sldId id="531" r:id="rId34"/>
    <p:sldId id="532" r:id="rId35"/>
    <p:sldId id="538" r:id="rId36"/>
    <p:sldId id="539" r:id="rId37"/>
    <p:sldId id="540" r:id="rId38"/>
    <p:sldId id="546" r:id="rId39"/>
    <p:sldId id="547" r:id="rId40"/>
    <p:sldId id="534" r:id="rId41"/>
    <p:sldId id="580" r:id="rId42"/>
    <p:sldId id="536" r:id="rId43"/>
    <p:sldId id="537" r:id="rId44"/>
    <p:sldId id="533" r:id="rId45"/>
    <p:sldId id="589" r:id="rId46"/>
    <p:sldId id="590" r:id="rId47"/>
    <p:sldId id="591" r:id="rId48"/>
    <p:sldId id="592" r:id="rId49"/>
    <p:sldId id="593" r:id="rId50"/>
    <p:sldId id="594" r:id="rId51"/>
    <p:sldId id="595" r:id="rId52"/>
    <p:sldId id="596" r:id="rId53"/>
    <p:sldId id="597" r:id="rId54"/>
    <p:sldId id="598" r:id="rId55"/>
    <p:sldId id="599" r:id="rId56"/>
    <p:sldId id="600" r:id="rId57"/>
    <p:sldId id="601" r:id="rId58"/>
    <p:sldId id="602" r:id="rId59"/>
    <p:sldId id="603" r:id="rId60"/>
    <p:sldId id="604" r:id="rId61"/>
    <p:sldId id="605" r:id="rId62"/>
    <p:sldId id="606" r:id="rId63"/>
    <p:sldId id="554" r:id="rId64"/>
    <p:sldId id="555" r:id="rId65"/>
    <p:sldId id="556" r:id="rId66"/>
    <p:sldId id="558" r:id="rId67"/>
    <p:sldId id="559" r:id="rId68"/>
    <p:sldId id="585" r:id="rId69"/>
    <p:sldId id="586" r:id="rId70"/>
    <p:sldId id="584" r:id="rId71"/>
    <p:sldId id="587" r:id="rId72"/>
    <p:sldId id="583" r:id="rId73"/>
    <p:sldId id="588" r:id="rId74"/>
    <p:sldId id="560" r:id="rId75"/>
    <p:sldId id="581" r:id="rId76"/>
  </p:sldIdLst>
  <p:sldSz cx="9144000" cy="6858000" type="screen4x3"/>
  <p:notesSz cx="9874250" cy="6781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33CC33"/>
    <a:srgbClr val="336600"/>
    <a:srgbClr val="339966"/>
    <a:srgbClr val="66FF66"/>
    <a:srgbClr val="003300"/>
    <a:srgbClr val="003366"/>
    <a:srgbClr val="166849"/>
    <a:srgbClr val="9C7A14"/>
    <a:srgbClr val="E6A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35" autoAdjust="0"/>
    <p:restoredTop sz="86374" autoAdjust="0"/>
  </p:normalViewPr>
  <p:slideViewPr>
    <p:cSldViewPr snapToGrid="0">
      <p:cViewPr>
        <p:scale>
          <a:sx n="100" d="100"/>
          <a:sy n="100" d="100"/>
        </p:scale>
        <p:origin x="-632"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160"/>
    </p:cViewPr>
  </p:sorterViewPr>
  <p:notesViewPr>
    <p:cSldViewPr snapToGrid="0">
      <p:cViewPr>
        <p:scale>
          <a:sx n="75" d="100"/>
          <a:sy n="75" d="100"/>
        </p:scale>
        <p:origin x="-1494" y="-186"/>
      </p:cViewPr>
      <p:guideLst>
        <p:guide orient="horz" pos="2137"/>
        <p:guide pos="31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him\Documents\work\taus\mosescore\roundtable_mtm2013\presentations\taus\demography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2011</c:v>
          </c:tx>
          <c:invertIfNegative val="0"/>
          <c:cat>
            <c:strRef>
              <c:f>'2011'!$A$2:$A$8</c:f>
              <c:strCache>
                <c:ptCount val="7"/>
                <c:pt idx="0">
                  <c:v>Consultant</c:v>
                </c:pt>
                <c:pt idx="1">
                  <c:v>Language Service Provider/Agency</c:v>
                </c:pt>
                <c:pt idx="2">
                  <c:v>Other </c:v>
                </c:pt>
                <c:pt idx="3">
                  <c:v>Research Institute</c:v>
                </c:pt>
                <c:pt idx="4">
                  <c:v>Translation Buyer</c:v>
                </c:pt>
                <c:pt idx="5">
                  <c:v>Translation Technology Provider</c:v>
                </c:pt>
                <c:pt idx="6">
                  <c:v>Translator</c:v>
                </c:pt>
              </c:strCache>
            </c:strRef>
          </c:cat>
          <c:val>
            <c:numRef>
              <c:f>'2011'!$B$2:$B$8</c:f>
              <c:numCache>
                <c:formatCode>0.00%</c:formatCode>
                <c:ptCount val="7"/>
                <c:pt idx="0">
                  <c:v>0.0204081632653061</c:v>
                </c:pt>
                <c:pt idx="1">
                  <c:v>0.244897959183673</c:v>
                </c:pt>
                <c:pt idx="2">
                  <c:v>0.0612244897959184</c:v>
                </c:pt>
                <c:pt idx="3">
                  <c:v>0.244897959183673</c:v>
                </c:pt>
                <c:pt idx="4">
                  <c:v>0.204081632653061</c:v>
                </c:pt>
                <c:pt idx="5">
                  <c:v>0.183673469387755</c:v>
                </c:pt>
                <c:pt idx="6">
                  <c:v>0.0408163265306124</c:v>
                </c:pt>
              </c:numCache>
            </c:numRef>
          </c:val>
        </c:ser>
        <c:ser>
          <c:idx val="1"/>
          <c:order val="1"/>
          <c:tx>
            <c:v>2012</c:v>
          </c:tx>
          <c:invertIfNegative val="0"/>
          <c:cat>
            <c:strRef>
              <c:f>'2011'!$A$2:$A$8</c:f>
              <c:strCache>
                <c:ptCount val="7"/>
                <c:pt idx="0">
                  <c:v>Consultant</c:v>
                </c:pt>
                <c:pt idx="1">
                  <c:v>Language Service Provider/Agency</c:v>
                </c:pt>
                <c:pt idx="2">
                  <c:v>Other </c:v>
                </c:pt>
                <c:pt idx="3">
                  <c:v>Research Institute</c:v>
                </c:pt>
                <c:pt idx="4">
                  <c:v>Translation Buyer</c:v>
                </c:pt>
                <c:pt idx="5">
                  <c:v>Translation Technology Provider</c:v>
                </c:pt>
                <c:pt idx="6">
                  <c:v>Translator</c:v>
                </c:pt>
              </c:strCache>
            </c:strRef>
          </c:cat>
          <c:val>
            <c:numRef>
              <c:f>'2012'!$B$2:$B$8</c:f>
              <c:numCache>
                <c:formatCode>0.00%</c:formatCode>
                <c:ptCount val="7"/>
                <c:pt idx="0">
                  <c:v>0.0</c:v>
                </c:pt>
                <c:pt idx="1">
                  <c:v>0.232558139534884</c:v>
                </c:pt>
                <c:pt idx="2">
                  <c:v>0.0930232558139535</c:v>
                </c:pt>
                <c:pt idx="3">
                  <c:v>0.325581395348838</c:v>
                </c:pt>
                <c:pt idx="4">
                  <c:v>0.13953488372093</c:v>
                </c:pt>
                <c:pt idx="5">
                  <c:v>0.13953488372093</c:v>
                </c:pt>
                <c:pt idx="6">
                  <c:v>0.0697674418604653</c:v>
                </c:pt>
              </c:numCache>
            </c:numRef>
          </c:val>
        </c:ser>
        <c:ser>
          <c:idx val="2"/>
          <c:order val="2"/>
          <c:tx>
            <c:v>2013</c:v>
          </c:tx>
          <c:invertIfNegative val="0"/>
          <c:cat>
            <c:strRef>
              <c:f>'2011'!$A$2:$A$8</c:f>
              <c:strCache>
                <c:ptCount val="7"/>
                <c:pt idx="0">
                  <c:v>Consultant</c:v>
                </c:pt>
                <c:pt idx="1">
                  <c:v>Language Service Provider/Agency</c:v>
                </c:pt>
                <c:pt idx="2">
                  <c:v>Other </c:v>
                </c:pt>
                <c:pt idx="3">
                  <c:v>Research Institute</c:v>
                </c:pt>
                <c:pt idx="4">
                  <c:v>Translation Buyer</c:v>
                </c:pt>
                <c:pt idx="5">
                  <c:v>Translation Technology Provider</c:v>
                </c:pt>
                <c:pt idx="6">
                  <c:v>Translator</c:v>
                </c:pt>
              </c:strCache>
            </c:strRef>
          </c:cat>
          <c:val>
            <c:numRef>
              <c:f>'2013'!$B$2:$B$8</c:f>
              <c:numCache>
                <c:formatCode>0.00%</c:formatCode>
                <c:ptCount val="7"/>
                <c:pt idx="0">
                  <c:v>0.0172413793103448</c:v>
                </c:pt>
                <c:pt idx="1">
                  <c:v>0.258620689655173</c:v>
                </c:pt>
                <c:pt idx="2">
                  <c:v>0.103448275862069</c:v>
                </c:pt>
                <c:pt idx="3">
                  <c:v>0.206896551724138</c:v>
                </c:pt>
                <c:pt idx="4">
                  <c:v>0.120689655172414</c:v>
                </c:pt>
                <c:pt idx="5">
                  <c:v>0.241379310344828</c:v>
                </c:pt>
                <c:pt idx="6">
                  <c:v>0.0517241379310345</c:v>
                </c:pt>
              </c:numCache>
            </c:numRef>
          </c:val>
        </c:ser>
        <c:dLbls>
          <c:showLegendKey val="0"/>
          <c:showVal val="0"/>
          <c:showCatName val="0"/>
          <c:showSerName val="0"/>
          <c:showPercent val="0"/>
          <c:showBubbleSize val="0"/>
        </c:dLbls>
        <c:gapWidth val="150"/>
        <c:axId val="660319976"/>
        <c:axId val="660322728"/>
      </c:barChart>
      <c:catAx>
        <c:axId val="660319976"/>
        <c:scaling>
          <c:orientation val="minMax"/>
        </c:scaling>
        <c:delete val="0"/>
        <c:axPos val="l"/>
        <c:majorTickMark val="out"/>
        <c:minorTickMark val="none"/>
        <c:tickLblPos val="nextTo"/>
        <c:txPr>
          <a:bodyPr/>
          <a:lstStyle/>
          <a:p>
            <a:pPr>
              <a:defRPr sz="1200"/>
            </a:pPr>
            <a:endParaRPr lang="nl-NL"/>
          </a:p>
        </c:txPr>
        <c:crossAx val="660322728"/>
        <c:crosses val="autoZero"/>
        <c:auto val="1"/>
        <c:lblAlgn val="ctr"/>
        <c:lblOffset val="100"/>
        <c:noMultiLvlLbl val="0"/>
      </c:catAx>
      <c:valAx>
        <c:axId val="660322728"/>
        <c:scaling>
          <c:orientation val="minMax"/>
        </c:scaling>
        <c:delete val="0"/>
        <c:axPos val="b"/>
        <c:majorGridlines/>
        <c:numFmt formatCode="0%" sourceLinked="0"/>
        <c:majorTickMark val="out"/>
        <c:minorTickMark val="none"/>
        <c:tickLblPos val="nextTo"/>
        <c:txPr>
          <a:bodyPr/>
          <a:lstStyle/>
          <a:p>
            <a:pPr>
              <a:defRPr sz="1200"/>
            </a:pPr>
            <a:endParaRPr lang="nl-NL"/>
          </a:p>
        </c:txPr>
        <c:crossAx val="660319976"/>
        <c:crosses val="autoZero"/>
        <c:crossBetween val="between"/>
      </c:valAx>
    </c:plotArea>
    <c:legend>
      <c:legendPos val="b"/>
      <c:layout/>
      <c:overlay val="0"/>
      <c:txPr>
        <a:bodyPr/>
        <a:lstStyle/>
        <a:p>
          <a:pPr>
            <a:defRPr sz="1200"/>
          </a:pPr>
          <a:endParaRPr lang="nl-N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C2316-F682-444F-BE39-D2A57E6C05DE}" type="doc">
      <dgm:prSet loTypeId="urn:microsoft.com/office/officeart/2005/8/layout/gear1" loCatId="relationship" qsTypeId="urn:microsoft.com/office/officeart/2005/8/quickstyle/simple2" qsCatId="simple" csTypeId="urn:microsoft.com/office/officeart/2005/8/colors/accent0_1" csCatId="mainScheme" phldr="1"/>
      <dgm:spPr/>
      <dgm:t>
        <a:bodyPr/>
        <a:lstStyle/>
        <a:p>
          <a:endParaRPr lang="en-US"/>
        </a:p>
      </dgm:t>
    </dgm:pt>
    <dgm:pt modelId="{E2AED6F3-0409-4B32-9CC8-CFA2F7CCF580}">
      <dgm:prSet phldrT="[Text]"/>
      <dgm:spPr/>
      <dgm:t>
        <a:bodyPr/>
        <a:lstStyle/>
        <a:p>
          <a:r>
            <a:rPr lang="en-US" dirty="0" smtClean="0"/>
            <a:t>Knowledge</a:t>
          </a:r>
          <a:endParaRPr lang="en-US" dirty="0"/>
        </a:p>
      </dgm:t>
    </dgm:pt>
    <dgm:pt modelId="{77403FD9-5FAB-4665-8E49-76FF26A53E66}" type="parTrans" cxnId="{6EFA65D4-3725-498D-AF02-970371C142A6}">
      <dgm:prSet/>
      <dgm:spPr/>
      <dgm:t>
        <a:bodyPr/>
        <a:lstStyle/>
        <a:p>
          <a:endParaRPr lang="en-US"/>
        </a:p>
      </dgm:t>
    </dgm:pt>
    <dgm:pt modelId="{8647CA61-4851-41DC-B0D3-66A30BA9128A}" type="sibTrans" cxnId="{6EFA65D4-3725-498D-AF02-970371C142A6}">
      <dgm:prSet/>
      <dgm:spPr/>
      <dgm:t>
        <a:bodyPr/>
        <a:lstStyle/>
        <a:p>
          <a:endParaRPr lang="en-US"/>
        </a:p>
      </dgm:t>
    </dgm:pt>
    <dgm:pt modelId="{EE361A4B-4EE8-43C1-B52F-98A2A6B1C424}">
      <dgm:prSet phldrT="[Text]"/>
      <dgm:spPr/>
      <dgm:t>
        <a:bodyPr/>
        <a:lstStyle/>
        <a:p>
          <a:r>
            <a:rPr lang="en-US" dirty="0" smtClean="0"/>
            <a:t>Investment</a:t>
          </a:r>
          <a:endParaRPr lang="en-US" dirty="0"/>
        </a:p>
      </dgm:t>
    </dgm:pt>
    <dgm:pt modelId="{9C46A1EF-C6CC-4FAF-8191-4585F0B2342E}" type="parTrans" cxnId="{1861BBA9-D384-414D-A1AE-91216942AC5F}">
      <dgm:prSet/>
      <dgm:spPr/>
      <dgm:t>
        <a:bodyPr/>
        <a:lstStyle/>
        <a:p>
          <a:endParaRPr lang="en-US"/>
        </a:p>
      </dgm:t>
    </dgm:pt>
    <dgm:pt modelId="{9BD72089-F9CE-4F75-A187-423F2C131D83}" type="sibTrans" cxnId="{1861BBA9-D384-414D-A1AE-91216942AC5F}">
      <dgm:prSet/>
      <dgm:spPr/>
      <dgm:t>
        <a:bodyPr/>
        <a:lstStyle/>
        <a:p>
          <a:endParaRPr lang="en-US"/>
        </a:p>
      </dgm:t>
    </dgm:pt>
    <dgm:pt modelId="{8DCC599C-8EA9-4FF3-9E75-770C9C3DBA8E}">
      <dgm:prSet phldrT="[Text]"/>
      <dgm:spPr/>
      <dgm:t>
        <a:bodyPr/>
        <a:lstStyle/>
        <a:p>
          <a:r>
            <a:rPr lang="en-US" dirty="0" smtClean="0"/>
            <a:t>Code</a:t>
          </a:r>
        </a:p>
      </dgm:t>
    </dgm:pt>
    <dgm:pt modelId="{B0783124-8629-4766-842B-4DBBF7F4D10C}" type="parTrans" cxnId="{0A397E74-8964-4FA2-A90E-5A48A22895CE}">
      <dgm:prSet/>
      <dgm:spPr/>
      <dgm:t>
        <a:bodyPr/>
        <a:lstStyle/>
        <a:p>
          <a:endParaRPr lang="en-US"/>
        </a:p>
      </dgm:t>
    </dgm:pt>
    <dgm:pt modelId="{999701D7-5447-4749-8FD1-EBE3E6458DB9}" type="sibTrans" cxnId="{0A397E74-8964-4FA2-A90E-5A48A22895CE}">
      <dgm:prSet/>
      <dgm:spPr/>
      <dgm:t>
        <a:bodyPr/>
        <a:lstStyle/>
        <a:p>
          <a:endParaRPr lang="en-US"/>
        </a:p>
      </dgm:t>
    </dgm:pt>
    <dgm:pt modelId="{20A74B52-9442-4C54-AAED-0E4FBED2FDFC}">
      <dgm:prSet phldrT="[Text]" phldr="1"/>
      <dgm:spPr/>
      <dgm:t>
        <a:bodyPr/>
        <a:lstStyle/>
        <a:p>
          <a:endParaRPr lang="en-US" dirty="0"/>
        </a:p>
      </dgm:t>
    </dgm:pt>
    <dgm:pt modelId="{AA513CBC-C0E7-4270-8C7F-7C0B2FD5D320}" type="parTrans" cxnId="{E58AAF35-99A6-4CC1-80B4-354554BD58E0}">
      <dgm:prSet/>
      <dgm:spPr/>
      <dgm:t>
        <a:bodyPr/>
        <a:lstStyle/>
        <a:p>
          <a:endParaRPr lang="en-US"/>
        </a:p>
      </dgm:t>
    </dgm:pt>
    <dgm:pt modelId="{7F1F1C37-99CD-4B83-8F86-A73D1876D597}" type="sibTrans" cxnId="{E58AAF35-99A6-4CC1-80B4-354554BD58E0}">
      <dgm:prSet/>
      <dgm:spPr/>
      <dgm:t>
        <a:bodyPr/>
        <a:lstStyle/>
        <a:p>
          <a:endParaRPr lang="en-US"/>
        </a:p>
      </dgm:t>
    </dgm:pt>
    <dgm:pt modelId="{87941889-BD36-48D6-B6FA-75DDC983FC8B}" type="pres">
      <dgm:prSet presAssocID="{F5BC2316-F682-444F-BE39-D2A57E6C05DE}" presName="composite" presStyleCnt="0">
        <dgm:presLayoutVars>
          <dgm:chMax val="3"/>
          <dgm:animLvl val="lvl"/>
          <dgm:resizeHandles val="exact"/>
        </dgm:presLayoutVars>
      </dgm:prSet>
      <dgm:spPr/>
      <dgm:t>
        <a:bodyPr/>
        <a:lstStyle/>
        <a:p>
          <a:endParaRPr lang="nl-NL"/>
        </a:p>
      </dgm:t>
    </dgm:pt>
    <dgm:pt modelId="{BB1247C2-8968-4B99-AA67-E45548BCC345}" type="pres">
      <dgm:prSet presAssocID="{E2AED6F3-0409-4B32-9CC8-CFA2F7CCF580}" presName="gear1" presStyleLbl="node1" presStyleIdx="0" presStyleCnt="3">
        <dgm:presLayoutVars>
          <dgm:chMax val="1"/>
          <dgm:bulletEnabled val="1"/>
        </dgm:presLayoutVars>
      </dgm:prSet>
      <dgm:spPr/>
      <dgm:t>
        <a:bodyPr/>
        <a:lstStyle/>
        <a:p>
          <a:endParaRPr lang="nl-NL"/>
        </a:p>
      </dgm:t>
    </dgm:pt>
    <dgm:pt modelId="{57D9924A-B5A7-407D-A66F-6BA80FA1D1DF}" type="pres">
      <dgm:prSet presAssocID="{E2AED6F3-0409-4B32-9CC8-CFA2F7CCF580}" presName="gear1srcNode" presStyleLbl="node1" presStyleIdx="0" presStyleCnt="3"/>
      <dgm:spPr/>
      <dgm:t>
        <a:bodyPr/>
        <a:lstStyle/>
        <a:p>
          <a:endParaRPr lang="nl-NL"/>
        </a:p>
      </dgm:t>
    </dgm:pt>
    <dgm:pt modelId="{06EC5DEF-3674-481B-BBBF-C8B6EDBB4BC0}" type="pres">
      <dgm:prSet presAssocID="{E2AED6F3-0409-4B32-9CC8-CFA2F7CCF580}" presName="gear1dstNode" presStyleLbl="node1" presStyleIdx="0" presStyleCnt="3"/>
      <dgm:spPr/>
      <dgm:t>
        <a:bodyPr/>
        <a:lstStyle/>
        <a:p>
          <a:endParaRPr lang="nl-NL"/>
        </a:p>
      </dgm:t>
    </dgm:pt>
    <dgm:pt modelId="{73DF879A-9C17-49DE-8927-F485ECC9AA29}" type="pres">
      <dgm:prSet presAssocID="{EE361A4B-4EE8-43C1-B52F-98A2A6B1C424}" presName="gear2" presStyleLbl="node1" presStyleIdx="1" presStyleCnt="3">
        <dgm:presLayoutVars>
          <dgm:chMax val="1"/>
          <dgm:bulletEnabled val="1"/>
        </dgm:presLayoutVars>
      </dgm:prSet>
      <dgm:spPr/>
      <dgm:t>
        <a:bodyPr/>
        <a:lstStyle/>
        <a:p>
          <a:endParaRPr lang="nl-NL"/>
        </a:p>
      </dgm:t>
    </dgm:pt>
    <dgm:pt modelId="{491E76BE-93C3-4CAF-9DDC-C9AA15F1FC7F}" type="pres">
      <dgm:prSet presAssocID="{EE361A4B-4EE8-43C1-B52F-98A2A6B1C424}" presName="gear2srcNode" presStyleLbl="node1" presStyleIdx="1" presStyleCnt="3"/>
      <dgm:spPr/>
      <dgm:t>
        <a:bodyPr/>
        <a:lstStyle/>
        <a:p>
          <a:endParaRPr lang="nl-NL"/>
        </a:p>
      </dgm:t>
    </dgm:pt>
    <dgm:pt modelId="{6572EDA5-1E98-47BD-A064-D9F5E64CF9FA}" type="pres">
      <dgm:prSet presAssocID="{EE361A4B-4EE8-43C1-B52F-98A2A6B1C424}" presName="gear2dstNode" presStyleLbl="node1" presStyleIdx="1" presStyleCnt="3"/>
      <dgm:spPr/>
      <dgm:t>
        <a:bodyPr/>
        <a:lstStyle/>
        <a:p>
          <a:endParaRPr lang="nl-NL"/>
        </a:p>
      </dgm:t>
    </dgm:pt>
    <dgm:pt modelId="{87871F47-D87B-443C-9F0E-E26156410558}" type="pres">
      <dgm:prSet presAssocID="{8DCC599C-8EA9-4FF3-9E75-770C9C3DBA8E}" presName="gear3" presStyleLbl="node1" presStyleIdx="2" presStyleCnt="3"/>
      <dgm:spPr/>
      <dgm:t>
        <a:bodyPr/>
        <a:lstStyle/>
        <a:p>
          <a:endParaRPr lang="en-US"/>
        </a:p>
      </dgm:t>
    </dgm:pt>
    <dgm:pt modelId="{580AEFCE-A6A6-4575-85D7-9915D19379C1}" type="pres">
      <dgm:prSet presAssocID="{8DCC599C-8EA9-4FF3-9E75-770C9C3DBA8E}" presName="gear3tx" presStyleLbl="node1" presStyleIdx="2" presStyleCnt="3">
        <dgm:presLayoutVars>
          <dgm:chMax val="1"/>
          <dgm:bulletEnabled val="1"/>
        </dgm:presLayoutVars>
      </dgm:prSet>
      <dgm:spPr/>
      <dgm:t>
        <a:bodyPr/>
        <a:lstStyle/>
        <a:p>
          <a:endParaRPr lang="en-US"/>
        </a:p>
      </dgm:t>
    </dgm:pt>
    <dgm:pt modelId="{48553D7B-708A-4EA8-B943-35F39CA867C0}" type="pres">
      <dgm:prSet presAssocID="{8DCC599C-8EA9-4FF3-9E75-770C9C3DBA8E}" presName="gear3srcNode" presStyleLbl="node1" presStyleIdx="2" presStyleCnt="3"/>
      <dgm:spPr/>
      <dgm:t>
        <a:bodyPr/>
        <a:lstStyle/>
        <a:p>
          <a:endParaRPr lang="nl-NL"/>
        </a:p>
      </dgm:t>
    </dgm:pt>
    <dgm:pt modelId="{0F778F22-28C9-4DE4-A1FF-8A1432857A0E}" type="pres">
      <dgm:prSet presAssocID="{8DCC599C-8EA9-4FF3-9E75-770C9C3DBA8E}" presName="gear3dstNode" presStyleLbl="node1" presStyleIdx="2" presStyleCnt="3"/>
      <dgm:spPr/>
      <dgm:t>
        <a:bodyPr/>
        <a:lstStyle/>
        <a:p>
          <a:endParaRPr lang="nl-NL"/>
        </a:p>
      </dgm:t>
    </dgm:pt>
    <dgm:pt modelId="{68248F1C-026E-4DF8-A1D1-849091C79D86}" type="pres">
      <dgm:prSet presAssocID="{8647CA61-4851-41DC-B0D3-66A30BA9128A}" presName="connector1" presStyleLbl="sibTrans2D1" presStyleIdx="0" presStyleCnt="3"/>
      <dgm:spPr/>
      <dgm:t>
        <a:bodyPr/>
        <a:lstStyle/>
        <a:p>
          <a:endParaRPr lang="nl-NL"/>
        </a:p>
      </dgm:t>
    </dgm:pt>
    <dgm:pt modelId="{803D99B4-1A7D-4F3C-A4CE-ABFFF27CFEB3}" type="pres">
      <dgm:prSet presAssocID="{9BD72089-F9CE-4F75-A187-423F2C131D83}" presName="connector2" presStyleLbl="sibTrans2D1" presStyleIdx="1" presStyleCnt="3"/>
      <dgm:spPr/>
      <dgm:t>
        <a:bodyPr/>
        <a:lstStyle/>
        <a:p>
          <a:endParaRPr lang="nl-NL"/>
        </a:p>
      </dgm:t>
    </dgm:pt>
    <dgm:pt modelId="{32C2D9FA-2C25-4B78-A47E-919DEFC0055F}" type="pres">
      <dgm:prSet presAssocID="{999701D7-5447-4749-8FD1-EBE3E6458DB9}" presName="connector3" presStyleLbl="sibTrans2D1" presStyleIdx="2" presStyleCnt="3"/>
      <dgm:spPr/>
      <dgm:t>
        <a:bodyPr/>
        <a:lstStyle/>
        <a:p>
          <a:endParaRPr lang="nl-NL"/>
        </a:p>
      </dgm:t>
    </dgm:pt>
  </dgm:ptLst>
  <dgm:cxnLst>
    <dgm:cxn modelId="{6EFA65D4-3725-498D-AF02-970371C142A6}" srcId="{F5BC2316-F682-444F-BE39-D2A57E6C05DE}" destId="{E2AED6F3-0409-4B32-9CC8-CFA2F7CCF580}" srcOrd="0" destOrd="0" parTransId="{77403FD9-5FAB-4665-8E49-76FF26A53E66}" sibTransId="{8647CA61-4851-41DC-B0D3-66A30BA9128A}"/>
    <dgm:cxn modelId="{9D5BF2AE-3111-164E-9D2B-E9D30971CF72}" type="presOf" srcId="{E2AED6F3-0409-4B32-9CC8-CFA2F7CCF580}" destId="{BB1247C2-8968-4B99-AA67-E45548BCC345}" srcOrd="0" destOrd="0" presId="urn:microsoft.com/office/officeart/2005/8/layout/gear1"/>
    <dgm:cxn modelId="{E7335C6E-FB71-B548-AB8D-C3F529F27ADF}" type="presOf" srcId="{8DCC599C-8EA9-4FF3-9E75-770C9C3DBA8E}" destId="{48553D7B-708A-4EA8-B943-35F39CA867C0}" srcOrd="2" destOrd="0" presId="urn:microsoft.com/office/officeart/2005/8/layout/gear1"/>
    <dgm:cxn modelId="{AA667014-D1B3-3044-83DB-86678796BB64}" type="presOf" srcId="{8DCC599C-8EA9-4FF3-9E75-770C9C3DBA8E}" destId="{0F778F22-28C9-4DE4-A1FF-8A1432857A0E}" srcOrd="3" destOrd="0" presId="urn:microsoft.com/office/officeart/2005/8/layout/gear1"/>
    <dgm:cxn modelId="{B1C7F0F8-C447-2A4B-AFD9-8720E9CF57E3}" type="presOf" srcId="{E2AED6F3-0409-4B32-9CC8-CFA2F7CCF580}" destId="{06EC5DEF-3674-481B-BBBF-C8B6EDBB4BC0}" srcOrd="2" destOrd="0" presId="urn:microsoft.com/office/officeart/2005/8/layout/gear1"/>
    <dgm:cxn modelId="{0A397E74-8964-4FA2-A90E-5A48A22895CE}" srcId="{F5BC2316-F682-444F-BE39-D2A57E6C05DE}" destId="{8DCC599C-8EA9-4FF3-9E75-770C9C3DBA8E}" srcOrd="2" destOrd="0" parTransId="{B0783124-8629-4766-842B-4DBBF7F4D10C}" sibTransId="{999701D7-5447-4749-8FD1-EBE3E6458DB9}"/>
    <dgm:cxn modelId="{E58AAF35-99A6-4CC1-80B4-354554BD58E0}" srcId="{F5BC2316-F682-444F-BE39-D2A57E6C05DE}" destId="{20A74B52-9442-4C54-AAED-0E4FBED2FDFC}" srcOrd="3" destOrd="0" parTransId="{AA513CBC-C0E7-4270-8C7F-7C0B2FD5D320}" sibTransId="{7F1F1C37-99CD-4B83-8F86-A73D1876D597}"/>
    <dgm:cxn modelId="{001A269F-383A-AF49-9BE5-F957967113B9}" type="presOf" srcId="{8647CA61-4851-41DC-B0D3-66A30BA9128A}" destId="{68248F1C-026E-4DF8-A1D1-849091C79D86}" srcOrd="0" destOrd="0" presId="urn:microsoft.com/office/officeart/2005/8/layout/gear1"/>
    <dgm:cxn modelId="{26536ECF-3648-6A48-B646-9C1C4D6F6C73}" type="presOf" srcId="{F5BC2316-F682-444F-BE39-D2A57E6C05DE}" destId="{87941889-BD36-48D6-B6FA-75DDC983FC8B}" srcOrd="0" destOrd="0" presId="urn:microsoft.com/office/officeart/2005/8/layout/gear1"/>
    <dgm:cxn modelId="{6C95A3DE-44C1-B347-A7E9-C17E910F3D09}" type="presOf" srcId="{999701D7-5447-4749-8FD1-EBE3E6458DB9}" destId="{32C2D9FA-2C25-4B78-A47E-919DEFC0055F}" srcOrd="0" destOrd="0" presId="urn:microsoft.com/office/officeart/2005/8/layout/gear1"/>
    <dgm:cxn modelId="{D2FDA195-C25E-D64A-82DE-444D2C86343A}" type="presOf" srcId="{9BD72089-F9CE-4F75-A187-423F2C131D83}" destId="{803D99B4-1A7D-4F3C-A4CE-ABFFF27CFEB3}" srcOrd="0" destOrd="0" presId="urn:microsoft.com/office/officeart/2005/8/layout/gear1"/>
    <dgm:cxn modelId="{866052BC-658E-DC46-A45F-03C148DEF95E}" type="presOf" srcId="{EE361A4B-4EE8-43C1-B52F-98A2A6B1C424}" destId="{6572EDA5-1E98-47BD-A064-D9F5E64CF9FA}" srcOrd="2" destOrd="0" presId="urn:microsoft.com/office/officeart/2005/8/layout/gear1"/>
    <dgm:cxn modelId="{3712662A-53B8-5E49-A847-B9A5678DDEB5}" type="presOf" srcId="{E2AED6F3-0409-4B32-9CC8-CFA2F7CCF580}" destId="{57D9924A-B5A7-407D-A66F-6BA80FA1D1DF}" srcOrd="1" destOrd="0" presId="urn:microsoft.com/office/officeart/2005/8/layout/gear1"/>
    <dgm:cxn modelId="{C11C58DC-EC9E-F946-AA5D-61CB8DD4442A}" type="presOf" srcId="{8DCC599C-8EA9-4FF3-9E75-770C9C3DBA8E}" destId="{580AEFCE-A6A6-4575-85D7-9915D19379C1}" srcOrd="1" destOrd="0" presId="urn:microsoft.com/office/officeart/2005/8/layout/gear1"/>
    <dgm:cxn modelId="{9FCDD359-B442-8142-9945-2B2C51744526}" type="presOf" srcId="{8DCC599C-8EA9-4FF3-9E75-770C9C3DBA8E}" destId="{87871F47-D87B-443C-9F0E-E26156410558}" srcOrd="0" destOrd="0" presId="urn:microsoft.com/office/officeart/2005/8/layout/gear1"/>
    <dgm:cxn modelId="{B433EDEE-6A92-C942-BA19-5A58BEFA0EE7}" type="presOf" srcId="{EE361A4B-4EE8-43C1-B52F-98A2A6B1C424}" destId="{73DF879A-9C17-49DE-8927-F485ECC9AA29}" srcOrd="0" destOrd="0" presId="urn:microsoft.com/office/officeart/2005/8/layout/gear1"/>
    <dgm:cxn modelId="{92E36F00-410E-D148-A56D-1D2D663CB299}" type="presOf" srcId="{EE361A4B-4EE8-43C1-B52F-98A2A6B1C424}" destId="{491E76BE-93C3-4CAF-9DDC-C9AA15F1FC7F}" srcOrd="1" destOrd="0" presId="urn:microsoft.com/office/officeart/2005/8/layout/gear1"/>
    <dgm:cxn modelId="{1861BBA9-D384-414D-A1AE-91216942AC5F}" srcId="{F5BC2316-F682-444F-BE39-D2A57E6C05DE}" destId="{EE361A4B-4EE8-43C1-B52F-98A2A6B1C424}" srcOrd="1" destOrd="0" parTransId="{9C46A1EF-C6CC-4FAF-8191-4585F0B2342E}" sibTransId="{9BD72089-F9CE-4F75-A187-423F2C131D83}"/>
    <dgm:cxn modelId="{26C9857B-B9E5-6D4E-A7F0-84D5B79245DD}" type="presParOf" srcId="{87941889-BD36-48D6-B6FA-75DDC983FC8B}" destId="{BB1247C2-8968-4B99-AA67-E45548BCC345}" srcOrd="0" destOrd="0" presId="urn:microsoft.com/office/officeart/2005/8/layout/gear1"/>
    <dgm:cxn modelId="{1635393C-F60D-4343-9BE1-9A7E9EF40908}" type="presParOf" srcId="{87941889-BD36-48D6-B6FA-75DDC983FC8B}" destId="{57D9924A-B5A7-407D-A66F-6BA80FA1D1DF}" srcOrd="1" destOrd="0" presId="urn:microsoft.com/office/officeart/2005/8/layout/gear1"/>
    <dgm:cxn modelId="{63BC7762-802A-314C-BCDF-6001EF51B6CE}" type="presParOf" srcId="{87941889-BD36-48D6-B6FA-75DDC983FC8B}" destId="{06EC5DEF-3674-481B-BBBF-C8B6EDBB4BC0}" srcOrd="2" destOrd="0" presId="urn:microsoft.com/office/officeart/2005/8/layout/gear1"/>
    <dgm:cxn modelId="{E933D1AA-9492-4A48-9CD6-5D88B9176B6E}" type="presParOf" srcId="{87941889-BD36-48D6-B6FA-75DDC983FC8B}" destId="{73DF879A-9C17-49DE-8927-F485ECC9AA29}" srcOrd="3" destOrd="0" presId="urn:microsoft.com/office/officeart/2005/8/layout/gear1"/>
    <dgm:cxn modelId="{5461DFF0-A5FA-E34C-AF95-29AA50306D62}" type="presParOf" srcId="{87941889-BD36-48D6-B6FA-75DDC983FC8B}" destId="{491E76BE-93C3-4CAF-9DDC-C9AA15F1FC7F}" srcOrd="4" destOrd="0" presId="urn:microsoft.com/office/officeart/2005/8/layout/gear1"/>
    <dgm:cxn modelId="{F1330169-D4DA-0548-9BEE-BAE9DD9217CF}" type="presParOf" srcId="{87941889-BD36-48D6-B6FA-75DDC983FC8B}" destId="{6572EDA5-1E98-47BD-A064-D9F5E64CF9FA}" srcOrd="5" destOrd="0" presId="urn:microsoft.com/office/officeart/2005/8/layout/gear1"/>
    <dgm:cxn modelId="{770538BD-F9BA-FF43-B423-C0291A9FCF9D}" type="presParOf" srcId="{87941889-BD36-48D6-B6FA-75DDC983FC8B}" destId="{87871F47-D87B-443C-9F0E-E26156410558}" srcOrd="6" destOrd="0" presId="urn:microsoft.com/office/officeart/2005/8/layout/gear1"/>
    <dgm:cxn modelId="{06DF2385-99D2-3A41-A7EB-EDC9AD0EDB8C}" type="presParOf" srcId="{87941889-BD36-48D6-B6FA-75DDC983FC8B}" destId="{580AEFCE-A6A6-4575-85D7-9915D19379C1}" srcOrd="7" destOrd="0" presId="urn:microsoft.com/office/officeart/2005/8/layout/gear1"/>
    <dgm:cxn modelId="{CD12919B-16BF-0A4D-9438-0A99168C0602}" type="presParOf" srcId="{87941889-BD36-48D6-B6FA-75DDC983FC8B}" destId="{48553D7B-708A-4EA8-B943-35F39CA867C0}" srcOrd="8" destOrd="0" presId="urn:microsoft.com/office/officeart/2005/8/layout/gear1"/>
    <dgm:cxn modelId="{F106003E-6A89-D54D-8002-D0A8918BFD6E}" type="presParOf" srcId="{87941889-BD36-48D6-B6FA-75DDC983FC8B}" destId="{0F778F22-28C9-4DE4-A1FF-8A1432857A0E}" srcOrd="9" destOrd="0" presId="urn:microsoft.com/office/officeart/2005/8/layout/gear1"/>
    <dgm:cxn modelId="{17CA3F1B-CDE3-4F42-9A92-382480887357}" type="presParOf" srcId="{87941889-BD36-48D6-B6FA-75DDC983FC8B}" destId="{68248F1C-026E-4DF8-A1D1-849091C79D86}" srcOrd="10" destOrd="0" presId="urn:microsoft.com/office/officeart/2005/8/layout/gear1"/>
    <dgm:cxn modelId="{CFC03B22-8FF7-B447-91F7-157B14202084}" type="presParOf" srcId="{87941889-BD36-48D6-B6FA-75DDC983FC8B}" destId="{803D99B4-1A7D-4F3C-A4CE-ABFFF27CFEB3}" srcOrd="11" destOrd="0" presId="urn:microsoft.com/office/officeart/2005/8/layout/gear1"/>
    <dgm:cxn modelId="{49BD3096-FEC9-0A4F-BA50-D87393D5A956}" type="presParOf" srcId="{87941889-BD36-48D6-B6FA-75DDC983FC8B}" destId="{32C2D9FA-2C25-4B78-A47E-919DEFC0055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47C2-8968-4B99-AA67-E45548BCC345}">
      <dsp:nvSpPr>
        <dsp:cNvPr id="0" name=""/>
        <dsp:cNvSpPr/>
      </dsp:nvSpPr>
      <dsp:spPr>
        <a:xfrm>
          <a:off x="3867943" y="2221706"/>
          <a:ext cx="2715418" cy="2715418"/>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Knowledge</a:t>
          </a:r>
          <a:endParaRPr lang="en-US" sz="1600" kern="1200" dirty="0"/>
        </a:p>
      </dsp:txBody>
      <dsp:txXfrm>
        <a:off x="4413863" y="2857780"/>
        <a:ext cx="1623578" cy="1395781"/>
      </dsp:txXfrm>
    </dsp:sp>
    <dsp:sp modelId="{73DF879A-9C17-49DE-8927-F485ECC9AA29}">
      <dsp:nvSpPr>
        <dsp:cNvPr id="0" name=""/>
        <dsp:cNvSpPr/>
      </dsp:nvSpPr>
      <dsp:spPr>
        <a:xfrm>
          <a:off x="2288063" y="1579880"/>
          <a:ext cx="1974850" cy="1974850"/>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Investment</a:t>
          </a:r>
          <a:endParaRPr lang="en-US" sz="1600" kern="1200" dirty="0"/>
        </a:p>
      </dsp:txBody>
      <dsp:txXfrm>
        <a:off x="2785237" y="2080059"/>
        <a:ext cx="980502" cy="974492"/>
      </dsp:txXfrm>
    </dsp:sp>
    <dsp:sp modelId="{87871F47-D87B-443C-9F0E-E26156410558}">
      <dsp:nvSpPr>
        <dsp:cNvPr id="0" name=""/>
        <dsp:cNvSpPr/>
      </dsp:nvSpPr>
      <dsp:spPr>
        <a:xfrm rot="20700000">
          <a:off x="3394181" y="217435"/>
          <a:ext cx="1934949" cy="1934949"/>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Code</a:t>
          </a:r>
        </a:p>
      </dsp:txBody>
      <dsp:txXfrm rot="-20700000">
        <a:off x="3818572" y="641826"/>
        <a:ext cx="1086167" cy="1086167"/>
      </dsp:txXfrm>
    </dsp:sp>
    <dsp:sp modelId="{68248F1C-026E-4DF8-A1D1-849091C79D86}">
      <dsp:nvSpPr>
        <dsp:cNvPr id="0" name=""/>
        <dsp:cNvSpPr/>
      </dsp:nvSpPr>
      <dsp:spPr>
        <a:xfrm>
          <a:off x="3667385" y="1807252"/>
          <a:ext cx="3475736" cy="3475736"/>
        </a:xfrm>
        <a:prstGeom prst="circularArrow">
          <a:avLst>
            <a:gd name="adj1" fmla="val 4687"/>
            <a:gd name="adj2" fmla="val 299029"/>
            <a:gd name="adj3" fmla="val 2531442"/>
            <a:gd name="adj4" fmla="val 15828753"/>
            <a:gd name="adj5" fmla="val 5469"/>
          </a:avLst>
        </a:prstGeom>
        <a:solidFill>
          <a:schemeClr val="dk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803D99B4-1A7D-4F3C-A4CE-ABFFF27CFEB3}">
      <dsp:nvSpPr>
        <dsp:cNvPr id="0" name=""/>
        <dsp:cNvSpPr/>
      </dsp:nvSpPr>
      <dsp:spPr>
        <a:xfrm>
          <a:off x="1938321" y="1139732"/>
          <a:ext cx="2525339" cy="2525339"/>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32C2D9FA-2C25-4B78-A47E-919DEFC0055F}">
      <dsp:nvSpPr>
        <dsp:cNvPr id="0" name=""/>
        <dsp:cNvSpPr/>
      </dsp:nvSpPr>
      <dsp:spPr>
        <a:xfrm>
          <a:off x="2946607" y="-209579"/>
          <a:ext cx="2722824" cy="2722824"/>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1" cy="33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3124" y="0"/>
            <a:ext cx="4278841" cy="339091"/>
          </a:xfrm>
          <a:prstGeom prst="rect">
            <a:avLst/>
          </a:prstGeom>
        </p:spPr>
        <p:txBody>
          <a:bodyPr vert="horz" lIns="91440" tIns="45720" rIns="91440" bIns="45720" rtlCol="0"/>
          <a:lstStyle>
            <a:lvl1pPr algn="r">
              <a:defRPr sz="1200"/>
            </a:lvl1pPr>
          </a:lstStyle>
          <a:p>
            <a:fld id="{D1847E3D-DCB9-3C45-8CBE-66A823120E7A}" type="datetimeFigureOut">
              <a:rPr lang="en-US" smtClean="0"/>
              <a:pPr/>
              <a:t>9/16/13</a:t>
            </a:fld>
            <a:endParaRPr lang="en-US"/>
          </a:p>
        </p:txBody>
      </p:sp>
      <p:sp>
        <p:nvSpPr>
          <p:cNvPr id="4" name="Footer Placeholder 3"/>
          <p:cNvSpPr>
            <a:spLocks noGrp="1"/>
          </p:cNvSpPr>
          <p:nvPr>
            <p:ph type="ftr" sz="quarter" idx="2"/>
          </p:nvPr>
        </p:nvSpPr>
        <p:spPr>
          <a:xfrm>
            <a:off x="0" y="6441533"/>
            <a:ext cx="4278841" cy="3390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3124" y="6441533"/>
            <a:ext cx="4278841" cy="339091"/>
          </a:xfrm>
          <a:prstGeom prst="rect">
            <a:avLst/>
          </a:prstGeom>
        </p:spPr>
        <p:txBody>
          <a:bodyPr vert="horz" lIns="91440" tIns="45720" rIns="91440" bIns="45720" rtlCol="0" anchor="b"/>
          <a:lstStyle>
            <a:lvl1pPr algn="r">
              <a:defRPr sz="1200"/>
            </a:lvl1pPr>
          </a:lstStyle>
          <a:p>
            <a:fld id="{6F63F442-F744-5C4D-AE0C-EB5636205F59}" type="slidenum">
              <a:rPr lang="en-US" smtClean="0"/>
              <a:pPr/>
              <a:t>‹nr.›</a:t>
            </a:fld>
            <a:endParaRPr lang="en-US"/>
          </a:p>
        </p:txBody>
      </p:sp>
    </p:spTree>
    <p:extLst>
      <p:ext uri="{BB962C8B-B14F-4D97-AF65-F5344CB8AC3E}">
        <p14:creationId xmlns:p14="http://schemas.microsoft.com/office/powerpoint/2010/main" val="23604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1" cy="33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3124" y="0"/>
            <a:ext cx="4278841" cy="339091"/>
          </a:xfrm>
          <a:prstGeom prst="rect">
            <a:avLst/>
          </a:prstGeom>
        </p:spPr>
        <p:txBody>
          <a:bodyPr vert="horz" lIns="91440" tIns="45720" rIns="91440" bIns="45720" rtlCol="0"/>
          <a:lstStyle>
            <a:lvl1pPr algn="r">
              <a:defRPr sz="1200"/>
            </a:lvl1pPr>
          </a:lstStyle>
          <a:p>
            <a:fld id="{D297FBB8-DFFF-4844-9C24-05E8CC7BF4B5}" type="datetimeFigureOut">
              <a:rPr lang="en-US" smtClean="0"/>
              <a:pPr/>
              <a:t>9/16/13</a:t>
            </a:fld>
            <a:endParaRPr lang="en-US"/>
          </a:p>
        </p:txBody>
      </p:sp>
      <p:sp>
        <p:nvSpPr>
          <p:cNvPr id="4" name="Slide Image Placeholder 3"/>
          <p:cNvSpPr>
            <a:spLocks noGrp="1" noRot="1" noChangeAspect="1"/>
          </p:cNvSpPr>
          <p:nvPr>
            <p:ph type="sldImg" idx="2"/>
          </p:nvPr>
        </p:nvSpPr>
        <p:spPr>
          <a:xfrm>
            <a:off x="3241675" y="508000"/>
            <a:ext cx="3390900" cy="2543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6" y="3221355"/>
            <a:ext cx="7899399" cy="305181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41533"/>
            <a:ext cx="4278841" cy="3390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3124" y="6441533"/>
            <a:ext cx="4278841" cy="339091"/>
          </a:xfrm>
          <a:prstGeom prst="rect">
            <a:avLst/>
          </a:prstGeom>
        </p:spPr>
        <p:txBody>
          <a:bodyPr vert="horz" lIns="91440" tIns="45720" rIns="91440" bIns="45720" rtlCol="0" anchor="b"/>
          <a:lstStyle>
            <a:lvl1pPr algn="r">
              <a:defRPr sz="1200"/>
            </a:lvl1pPr>
          </a:lstStyle>
          <a:p>
            <a:fld id="{7E535A69-A1DB-4946-B866-231613191CFF}" type="slidenum">
              <a:rPr lang="en-US" smtClean="0"/>
              <a:pPr/>
              <a:t>‹nr.›</a:t>
            </a:fld>
            <a:endParaRPr lang="en-US"/>
          </a:p>
        </p:txBody>
      </p:sp>
    </p:spTree>
    <p:extLst>
      <p:ext uri="{BB962C8B-B14F-4D97-AF65-F5344CB8AC3E}">
        <p14:creationId xmlns:p14="http://schemas.microsoft.com/office/powerpoint/2010/main" val="1740564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industry</a:t>
            </a:r>
            <a:r>
              <a:rPr lang="en-US" baseline="0" dirty="0" smtClean="0"/>
              <a:t> users make up majority of respondents now; selection bias?: unlikely, as numbers shifted over the past 3 years</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Clustering</a:t>
            </a:r>
            <a:r>
              <a:rPr lang="en-US" baseline="0" dirty="0" smtClean="0"/>
              <a:t>? Distributed Models?</a:t>
            </a:r>
          </a:p>
          <a:p>
            <a:r>
              <a:rPr lang="en-US" baseline="0" dirty="0" smtClean="0"/>
              <a:t>Demands will grow, so requirement unlikely to go away</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Unicode support is not sexy,</a:t>
            </a:r>
            <a:r>
              <a:rPr lang="en-US" baseline="0" dirty="0" smtClean="0"/>
              <a:t> but needs to be stable, otherwise trained engines quickly become obsolete; see also XML input support</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Unicode support is not sexy,</a:t>
            </a:r>
            <a:r>
              <a:rPr lang="en-US" baseline="0" dirty="0" smtClean="0"/>
              <a:t> but needs to be stable, otherwise trained engines quickly become obsolete; see also XML input support</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Unicode support is not sexy,</a:t>
            </a:r>
            <a:r>
              <a:rPr lang="en-US" baseline="0" dirty="0" smtClean="0"/>
              <a:t> but needs to be stable, otherwise trained engines quickly become obsolete; see also XML input support</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“Complexity of installation/use for entry-level users”:</a:t>
            </a:r>
            <a:r>
              <a:rPr lang="en-US" baseline="0" dirty="0" smtClean="0"/>
              <a:t> in addition to complexity of SMT</a:t>
            </a:r>
            <a:endParaRPr lang="en-US" dirty="0" smtClean="0"/>
          </a:p>
        </p:txBody>
      </p:sp>
      <p:sp>
        <p:nvSpPr>
          <p:cNvPr id="4" name="Slide Number Placeholder 3"/>
          <p:cNvSpPr>
            <a:spLocks noGrp="1"/>
          </p:cNvSpPr>
          <p:nvPr>
            <p:ph type="sldNum" sz="quarter" idx="10"/>
          </p:nvPr>
        </p:nvSpPr>
        <p:spPr/>
        <p:txBody>
          <a:bodyPr/>
          <a:lstStyle/>
          <a:p>
            <a:fld id="{7E535A69-A1DB-4946-B866-231613191CFF}"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HTK: Example given by Daniel </a:t>
            </a:r>
            <a:r>
              <a:rPr lang="en-US" dirty="0" err="1" smtClean="0"/>
              <a:t>Marcu</a:t>
            </a:r>
            <a:r>
              <a:rPr lang="en-US" dirty="0" smtClean="0"/>
              <a:t> (SDL) – no active development</a:t>
            </a:r>
          </a:p>
          <a:p>
            <a:r>
              <a:rPr lang="en-US" dirty="0" smtClean="0"/>
              <a:t>CMU Sphinx: e.g. used by BBC R&amp;D</a:t>
            </a:r>
          </a:p>
          <a:p>
            <a:r>
              <a:rPr lang="en-US" dirty="0" smtClean="0"/>
              <a:t>Fine line</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PostgreSQL</a:t>
            </a:r>
            <a:r>
              <a:rPr lang="en-US" sz="1200" kern="1200" dirty="0" smtClean="0">
                <a:solidFill>
                  <a:schemeClr val="tx1"/>
                </a:solidFill>
                <a:latin typeface="+mn-lt"/>
                <a:ea typeface="+mn-ea"/>
                <a:cs typeface="+mn-cs"/>
              </a:rPr>
              <a:t> as a prime example how an academic project can be transformed into a long-living successful open source project</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62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Clustering</a:t>
            </a:r>
            <a:r>
              <a:rPr lang="en-US" baseline="0" dirty="0" smtClean="0"/>
              <a:t>? Distributed Models?</a:t>
            </a:r>
          </a:p>
          <a:p>
            <a:r>
              <a:rPr lang="en-US" baseline="0" dirty="0" smtClean="0"/>
              <a:t>Demands will grow, so requirement unlikely to go away</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Clustering</a:t>
            </a:r>
            <a:r>
              <a:rPr lang="en-US" baseline="0" dirty="0" smtClean="0"/>
              <a:t>? Distributed Models?</a:t>
            </a:r>
          </a:p>
          <a:p>
            <a:r>
              <a:rPr lang="en-US" baseline="0" dirty="0" smtClean="0"/>
              <a:t>Demands will grow, so requirement unlikely to go away</a:t>
            </a:r>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72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35A69-A1DB-4946-B866-231613191CF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Beta </a:t>
            </a:r>
            <a:r>
              <a:rPr lang="cs-CZ" dirty="0" err="1" smtClean="0"/>
              <a:t>version</a:t>
            </a:r>
            <a:r>
              <a:rPr lang="cs-CZ" dirty="0" smtClean="0"/>
              <a:t>, </a:t>
            </a:r>
            <a:r>
              <a:rPr lang="cs-CZ" dirty="0" err="1" smtClean="0"/>
              <a:t>some</a:t>
            </a:r>
            <a:r>
              <a:rPr lang="cs-CZ" dirty="0" smtClean="0"/>
              <a:t> </a:t>
            </a:r>
            <a:r>
              <a:rPr lang="cs-CZ" dirty="0" err="1" smtClean="0"/>
              <a:t>tabs</a:t>
            </a:r>
            <a:r>
              <a:rPr lang="cs-CZ" dirty="0" smtClean="0"/>
              <a:t> </a:t>
            </a:r>
            <a:r>
              <a:rPr lang="cs-CZ" dirty="0" err="1" smtClean="0"/>
              <a:t>for</a:t>
            </a:r>
            <a:r>
              <a:rPr lang="cs-CZ" dirty="0" smtClean="0"/>
              <a:t> </a:t>
            </a:r>
            <a:r>
              <a:rPr lang="cs-CZ" dirty="0" err="1" smtClean="0"/>
              <a:t>setting</a:t>
            </a:r>
            <a:r>
              <a:rPr lang="cs-CZ" dirty="0" smtClean="0"/>
              <a:t> up </a:t>
            </a:r>
            <a:r>
              <a:rPr lang="cs-CZ" dirty="0" err="1" smtClean="0"/>
              <a:t>of</a:t>
            </a:r>
            <a:r>
              <a:rPr lang="cs-CZ" dirty="0" smtClean="0"/>
              <a:t> </a:t>
            </a:r>
            <a:r>
              <a:rPr lang="cs-CZ" dirty="0" err="1" smtClean="0"/>
              <a:t>ressources</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7E535A69-A1DB-4946-B866-231613191CFF}"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35A69-A1DB-4946-B866-231613191CF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6400800" y="6355080"/>
            <a:ext cx="2286000" cy="365760"/>
          </a:xfrm>
        </p:spPr>
        <p:txBody>
          <a:bodyPr/>
          <a:lstStyle>
            <a:lvl1pPr>
              <a:defRPr sz="1400"/>
            </a:lvl1pPr>
          </a:lstStyle>
          <a:p>
            <a:fld id="{D3CB4CC2-5DD2-4098-9363-1EE4AD77CE74}" type="datetime1">
              <a:rPr lang="en-US" smtClean="0"/>
              <a:pPr/>
              <a:t>9/16/13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898652" y="6355080"/>
            <a:ext cx="1219200" cy="365760"/>
          </a:xfrm>
        </p:spPr>
        <p:txBody>
          <a:bodyPr/>
          <a:lstStyle/>
          <a:p>
            <a:fld id="{EBF5CD18-686B-47A9-AFD5-66CE5FA52A66}"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0E599-564C-49D0-A81B-AD0BB2074EF5}" type="datetime1">
              <a:rPr lang="en-US" smtClean="0"/>
              <a:pPr/>
              <a:t>9/16/13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9B6B-EB9B-504F-9E71-14638238594F}" type="slidenum">
              <a:rPr lang="en-US" smtClean="0"/>
              <a:pPr/>
              <a:t>‹nr.›</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34E1C5-E4CE-42ED-AF43-6E6C51C8507D}" type="datetime1">
              <a:rPr lang="en-US" smtClean="0"/>
              <a:pPr/>
              <a:t>9/16/13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9B6B-EB9B-504F-9E71-14638238594F}" type="slidenum">
              <a:rPr lang="en-US" smtClean="0"/>
              <a:pPr/>
              <a:t>‹nr.›</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6400800" y="6355080"/>
            <a:ext cx="2286000" cy="365760"/>
          </a:xfrm>
        </p:spPr>
        <p:txBody>
          <a:bodyPr/>
          <a:lstStyle>
            <a:lvl1pPr>
              <a:defRPr sz="1400"/>
            </a:lvl1pPr>
          </a:lstStyle>
          <a:p>
            <a:fld id="{D3CB4CC2-5DD2-4098-9363-1EE4AD77CE74}" type="datetime1">
              <a:rPr lang="en-US" smtClean="0"/>
              <a:pPr/>
              <a:t>9/16/13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BF5CD18-686B-47A9-AFD5-66CE5FA52A66}" type="slidenum">
              <a:rPr lang="en-US" smtClean="0"/>
              <a:pPr/>
              <a:t>‹nr.›</a:t>
            </a:fld>
            <a:endParaRPr lang="en-US"/>
          </a:p>
        </p:txBody>
      </p:sp>
    </p:spTree>
    <p:extLst>
      <p:ext uri="{BB962C8B-B14F-4D97-AF65-F5344CB8AC3E}">
        <p14:creationId xmlns:p14="http://schemas.microsoft.com/office/powerpoint/2010/main" val="396788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6519" y="1932683"/>
            <a:ext cx="6647219" cy="1333580"/>
          </a:xfrm>
        </p:spPr>
        <p:txBody>
          <a:bodyPr/>
          <a:lstStyle/>
          <a:p>
            <a:r>
              <a:rPr lang="en-US" smtClean="0"/>
              <a:t>Click to edit Master title style</a:t>
            </a:r>
            <a:endParaRPr lang="en-US"/>
          </a:p>
        </p:txBody>
      </p:sp>
      <p:sp>
        <p:nvSpPr>
          <p:cNvPr id="3" name="Subtitle 2"/>
          <p:cNvSpPr>
            <a:spLocks noGrp="1"/>
          </p:cNvSpPr>
          <p:nvPr>
            <p:ph type="subTitle" idx="1"/>
          </p:nvPr>
        </p:nvSpPr>
        <p:spPr>
          <a:xfrm>
            <a:off x="1173038" y="3525490"/>
            <a:ext cx="5474181" cy="1589927"/>
          </a:xfrm>
        </p:spPr>
        <p:txBody>
          <a:bodyPr/>
          <a:lstStyle>
            <a:lvl1pPr marL="0" indent="0" algn="ctr">
              <a:buNone/>
              <a:defRPr>
                <a:solidFill>
                  <a:schemeClr val="tx1">
                    <a:tint val="75000"/>
                  </a:schemeClr>
                </a:solidFill>
              </a:defRPr>
            </a:lvl1pPr>
            <a:lvl2pPr marL="400827" indent="0" algn="ctr">
              <a:buNone/>
              <a:defRPr>
                <a:solidFill>
                  <a:schemeClr val="tx1">
                    <a:tint val="75000"/>
                  </a:schemeClr>
                </a:solidFill>
              </a:defRPr>
            </a:lvl2pPr>
            <a:lvl3pPr marL="801654" indent="0" algn="ctr">
              <a:buNone/>
              <a:defRPr>
                <a:solidFill>
                  <a:schemeClr val="tx1">
                    <a:tint val="75000"/>
                  </a:schemeClr>
                </a:solidFill>
              </a:defRPr>
            </a:lvl3pPr>
            <a:lvl4pPr marL="1202482" indent="0" algn="ctr">
              <a:buNone/>
              <a:defRPr>
                <a:solidFill>
                  <a:schemeClr val="tx1">
                    <a:tint val="75000"/>
                  </a:schemeClr>
                </a:solidFill>
              </a:defRPr>
            </a:lvl4pPr>
            <a:lvl5pPr marL="1603309" indent="0" algn="ctr">
              <a:buNone/>
              <a:defRPr>
                <a:solidFill>
                  <a:schemeClr val="tx1">
                    <a:tint val="75000"/>
                  </a:schemeClr>
                </a:solidFill>
              </a:defRPr>
            </a:lvl5pPr>
            <a:lvl6pPr marL="2004136" indent="0" algn="ctr">
              <a:buNone/>
              <a:defRPr>
                <a:solidFill>
                  <a:schemeClr val="tx1">
                    <a:tint val="75000"/>
                  </a:schemeClr>
                </a:solidFill>
              </a:defRPr>
            </a:lvl6pPr>
            <a:lvl7pPr marL="2404963" indent="0" algn="ctr">
              <a:buNone/>
              <a:defRPr>
                <a:solidFill>
                  <a:schemeClr val="tx1">
                    <a:tint val="75000"/>
                  </a:schemeClr>
                </a:solidFill>
              </a:defRPr>
            </a:lvl7pPr>
            <a:lvl8pPr marL="2805791" indent="0" algn="ctr">
              <a:buNone/>
              <a:defRPr>
                <a:solidFill>
                  <a:schemeClr val="tx1">
                    <a:tint val="75000"/>
                  </a:schemeClr>
                </a:solidFill>
              </a:defRPr>
            </a:lvl8pPr>
            <a:lvl9pPr marL="32066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151599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366607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747" y="3997860"/>
            <a:ext cx="6647219" cy="1235650"/>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17747" y="2636918"/>
            <a:ext cx="6647219" cy="1360942"/>
          </a:xfrm>
        </p:spPr>
        <p:txBody>
          <a:bodyPr anchor="b"/>
          <a:lstStyle>
            <a:lvl1pPr marL="0" indent="0">
              <a:buNone/>
              <a:defRPr sz="1800">
                <a:solidFill>
                  <a:schemeClr val="tx1">
                    <a:tint val="75000"/>
                  </a:schemeClr>
                </a:solidFill>
              </a:defRPr>
            </a:lvl1pPr>
            <a:lvl2pPr marL="400827" indent="0">
              <a:buNone/>
              <a:defRPr sz="1600">
                <a:solidFill>
                  <a:schemeClr val="tx1">
                    <a:tint val="75000"/>
                  </a:schemeClr>
                </a:solidFill>
              </a:defRPr>
            </a:lvl2pPr>
            <a:lvl3pPr marL="801654" indent="0">
              <a:buNone/>
              <a:defRPr sz="1400">
                <a:solidFill>
                  <a:schemeClr val="tx1">
                    <a:tint val="75000"/>
                  </a:schemeClr>
                </a:solidFill>
              </a:defRPr>
            </a:lvl3pPr>
            <a:lvl4pPr marL="1202482" indent="0">
              <a:buNone/>
              <a:defRPr sz="1200">
                <a:solidFill>
                  <a:schemeClr val="tx1">
                    <a:tint val="75000"/>
                  </a:schemeClr>
                </a:solidFill>
              </a:defRPr>
            </a:lvl4pPr>
            <a:lvl5pPr marL="1603309" indent="0">
              <a:buNone/>
              <a:defRPr sz="1200">
                <a:solidFill>
                  <a:schemeClr val="tx1">
                    <a:tint val="75000"/>
                  </a:schemeClr>
                </a:solidFill>
              </a:defRPr>
            </a:lvl5pPr>
            <a:lvl6pPr marL="2004136" indent="0">
              <a:buNone/>
              <a:defRPr sz="1200">
                <a:solidFill>
                  <a:schemeClr val="tx1">
                    <a:tint val="75000"/>
                  </a:schemeClr>
                </a:solidFill>
              </a:defRPr>
            </a:lvl6pPr>
            <a:lvl7pPr marL="2404963" indent="0">
              <a:buNone/>
              <a:defRPr sz="1200">
                <a:solidFill>
                  <a:schemeClr val="tx1">
                    <a:tint val="75000"/>
                  </a:schemeClr>
                </a:solidFill>
              </a:defRPr>
            </a:lvl7pPr>
            <a:lvl8pPr marL="2805791" indent="0">
              <a:buNone/>
              <a:defRPr sz="1200">
                <a:solidFill>
                  <a:schemeClr val="tx1">
                    <a:tint val="75000"/>
                  </a:schemeClr>
                </a:solidFill>
              </a:defRPr>
            </a:lvl8pPr>
            <a:lvl9pPr marL="320661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3132246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1013" y="1451673"/>
            <a:ext cx="3453947" cy="41058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5298" y="1451673"/>
            <a:ext cx="3453947" cy="41058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65906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91013" y="1392627"/>
            <a:ext cx="3455305" cy="580380"/>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91013" y="1973007"/>
            <a:ext cx="3455305" cy="358453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72583" y="1392627"/>
            <a:ext cx="3456663" cy="580380"/>
          </a:xfrm>
        </p:spPr>
        <p:txBody>
          <a:bodyPr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3972583" y="1973007"/>
            <a:ext cx="3456663" cy="358453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157210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129826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69399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F372D176-1068-4CE9-BE6E-3440F1572A14}" type="datetime1">
              <a:rPr lang="en-US" smtClean="0"/>
              <a:pPr/>
              <a:t>9/16/13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BC9B6B-EB9B-504F-9E71-14638238594F}" type="slidenum">
              <a:rPr lang="en-US" smtClean="0"/>
              <a:pPr/>
              <a:t>‹nr.›</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42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1013" y="247706"/>
            <a:ext cx="2572811" cy="1054191"/>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057504" y="247706"/>
            <a:ext cx="4371741" cy="530983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1013" y="1301897"/>
            <a:ext cx="2572811" cy="4255647"/>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3469818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2825" y="4355017"/>
            <a:ext cx="4692155" cy="51413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532825" y="555898"/>
            <a:ext cx="4692155" cy="3732872"/>
          </a:xfrm>
        </p:spPr>
        <p:txBody>
          <a:bodyPr/>
          <a:lstStyle>
            <a:lvl1pPr marL="0" indent="0">
              <a:buNone/>
              <a:defRPr sz="2800"/>
            </a:lvl1pPr>
            <a:lvl2pPr marL="400827" indent="0">
              <a:buNone/>
              <a:defRPr sz="2500"/>
            </a:lvl2pPr>
            <a:lvl3pPr marL="801654" indent="0">
              <a:buNone/>
              <a:defRPr sz="2100"/>
            </a:lvl3pPr>
            <a:lvl4pPr marL="1202482" indent="0">
              <a:buNone/>
              <a:defRPr sz="1800"/>
            </a:lvl4pPr>
            <a:lvl5pPr marL="1603309" indent="0">
              <a:buNone/>
              <a:defRPr sz="1800"/>
            </a:lvl5pPr>
            <a:lvl6pPr marL="2004136" indent="0">
              <a:buNone/>
              <a:defRPr sz="1800"/>
            </a:lvl6pPr>
            <a:lvl7pPr marL="2404963" indent="0">
              <a:buNone/>
              <a:defRPr sz="1800"/>
            </a:lvl7pPr>
            <a:lvl8pPr marL="2805791" indent="0">
              <a:buNone/>
              <a:defRPr sz="1800"/>
            </a:lvl8pPr>
            <a:lvl9pPr marL="3206618" indent="0">
              <a:buNone/>
              <a:defRPr sz="1800"/>
            </a:lvl9pPr>
          </a:lstStyle>
          <a:p>
            <a:endParaRPr lang="en-US"/>
          </a:p>
        </p:txBody>
      </p:sp>
      <p:sp>
        <p:nvSpPr>
          <p:cNvPr id="4" name="Text Placeholder 3"/>
          <p:cNvSpPr>
            <a:spLocks noGrp="1"/>
          </p:cNvSpPr>
          <p:nvPr>
            <p:ph type="body" sz="half" idx="2"/>
          </p:nvPr>
        </p:nvSpPr>
        <p:spPr>
          <a:xfrm>
            <a:off x="1532825" y="4869152"/>
            <a:ext cx="4692155" cy="730156"/>
          </a:xfrm>
        </p:spPr>
        <p:txBody>
          <a:bodyPr/>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76504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408864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9687" y="249147"/>
            <a:ext cx="1759558" cy="53083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1013" y="249147"/>
            <a:ext cx="5148337" cy="5308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9/16/13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7911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AB5CDA3-DE86-41FE-B4AC-CC20FACFDE44}" type="datetime1">
              <a:rPr lang="en-US" smtClean="0"/>
              <a:pPr/>
              <a:t>9/16/13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BF5CD18-686B-47A9-AFD5-66CE5FA52A66}" type="slidenum">
              <a:rPr lang="en-US" smtClean="0"/>
              <a:pPr/>
              <a:t>‹nr.›</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4CD9B5-9AB9-4B33-B0C0-B8D58DD6DAA9}" type="datetime1">
              <a:rPr lang="en-US" smtClean="0"/>
              <a:pPr/>
              <a:t>9/16/13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9B6B-EB9B-504F-9E71-14638238594F}" type="slidenum">
              <a:rPr lang="en-US" smtClean="0"/>
              <a:pPr/>
              <a:t>‹nr.›</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563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42E806B-CA90-4137-8BCB-6A11B69E8BC5}" type="datetime1">
              <a:rPr lang="en-US" smtClean="0"/>
              <a:pPr/>
              <a:t>9/16/13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C9B6B-EB9B-504F-9E71-14638238594F}" type="slidenum">
              <a:rPr lang="en-US" smtClean="0"/>
              <a:pPr/>
              <a:t>‹nr.›</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EDFD83-B785-48FA-8F80-C408CEE19D1E}" type="datetime1">
              <a:rPr lang="en-US" smtClean="0"/>
              <a:pPr/>
              <a:t>9/16/13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C9B6B-EB9B-504F-9E71-14638238594F}" type="slidenum">
              <a:rPr lang="en-US" smtClean="0"/>
              <a:pPr/>
              <a:t>‹nr.›</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563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E08B8-26AF-4DC4-9490-265B268DD864}" type="datetime1">
              <a:rPr lang="en-US" smtClean="0"/>
              <a:pPr/>
              <a:t>9/16/13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9B6B-EB9B-504F-9E71-14638238594F}" type="slidenum">
              <a:rPr lang="en-US" smtClean="0"/>
              <a:pPr/>
              <a:t>‹nr.›</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B8E25A-322E-4552-89C8-A57980CE9503}" type="datetime1">
              <a:rPr lang="en-US" smtClean="0"/>
              <a:pPr/>
              <a:t>9/16/13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‹nr.›</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5A6E9C-DE44-4C03-9E87-078052E2C5F6}" type="datetime1">
              <a:rPr lang="en-US" smtClean="0"/>
              <a:pPr/>
              <a:t>9/16/13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9B6B-EB9B-504F-9E71-14638238594F}" type="slidenum">
              <a:rPr lang="en-US" smtClean="0"/>
              <a:pPr/>
              <a:t>‹nr.›</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9618" y="6381750"/>
            <a:ext cx="1224349" cy="2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4367"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BC00F3A-D5F8-4DDF-A620-6D4D0B472FB6}" type="datetime1">
              <a:rPr lang="en-US" smtClean="0"/>
              <a:pPr/>
              <a:t>9/16/13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0BC9B6B-EB9B-504F-9E71-14638238594F}" type="slidenum">
              <a:rPr lang="en-US" smtClean="0"/>
              <a:pPr/>
              <a:t>‹nr.›</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extBox 9"/>
          <p:cNvSpPr txBox="1">
            <a:spLocks noChangeArrowheads="1"/>
          </p:cNvSpPr>
          <p:nvPr userDrawn="1"/>
        </p:nvSpPr>
        <p:spPr bwMode="auto">
          <a:xfrm>
            <a:off x="1654175" y="6403975"/>
            <a:ext cx="401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charset="0"/>
                <a:ea typeface="MS PGothic" pitchFamily="34" charset="-128"/>
              </a:defRPr>
            </a:lvl1pPr>
            <a:lvl2pPr marL="742950" indent="-285750" eaLnBrk="0" hangingPunct="0">
              <a:defRPr>
                <a:solidFill>
                  <a:schemeClr val="tx1"/>
                </a:solidFill>
                <a:latin typeface="Gill Sans MT" charset="0"/>
                <a:ea typeface="MS PGothic" pitchFamily="34" charset="-128"/>
              </a:defRPr>
            </a:lvl2pPr>
            <a:lvl3pPr marL="1143000" indent="-228600" eaLnBrk="0" hangingPunct="0">
              <a:defRPr>
                <a:solidFill>
                  <a:schemeClr val="tx1"/>
                </a:solidFill>
                <a:latin typeface="Gill Sans MT" charset="0"/>
                <a:ea typeface="MS PGothic" pitchFamily="34" charset="-128"/>
              </a:defRPr>
            </a:lvl3pPr>
            <a:lvl4pPr marL="1600200" indent="-228600" eaLnBrk="0" hangingPunct="0">
              <a:defRPr>
                <a:solidFill>
                  <a:schemeClr val="tx1"/>
                </a:solidFill>
                <a:latin typeface="Gill Sans MT" charset="0"/>
                <a:ea typeface="MS PGothic" pitchFamily="34" charset="-128"/>
              </a:defRPr>
            </a:lvl4pPr>
            <a:lvl5pPr marL="2057400" indent="-228600" eaLnBrk="0" hangingPunct="0">
              <a:defRPr>
                <a:solidFill>
                  <a:schemeClr val="tx1"/>
                </a:solidFill>
                <a:latin typeface="Gill Sans MT"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Gill Sans MT"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Gill Sans MT"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Gill Sans MT"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Gill Sans MT" charset="0"/>
                <a:ea typeface="MS PGothic" pitchFamily="34" charset="-128"/>
              </a:defRPr>
            </a:lvl9pPr>
          </a:lstStyle>
          <a:p>
            <a:pPr eaLnBrk="1" hangingPunct="1"/>
            <a:r>
              <a:rPr lang="nl-NL" sz="1000" dirty="0"/>
              <a:t>This slide may not be used or copied without permission from TAUS</a:t>
            </a: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52550" y="6399213"/>
            <a:ext cx="265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9" r:id="rId12"/>
  </p:sldLayoutIdLst>
  <p:hf sldNum="0" hdr="0" ftr="0" dt="0"/>
  <p:txStyles>
    <p:titleStyle>
      <a:lvl1pPr algn="l" rtl="0" eaLnBrk="1" latinLnBrk="0" hangingPunct="1">
        <a:spcBef>
          <a:spcPct val="0"/>
        </a:spcBef>
        <a:buNone/>
        <a:defRPr kumimoji="0" sz="3200" kern="1200">
          <a:solidFill>
            <a:schemeClr val="tx1"/>
          </a:solidFill>
          <a:latin typeface="Calibri" pitchFamily="34" charset="0"/>
          <a:ea typeface="+mj-ea"/>
          <a:cs typeface="Calibri" pitchFamily="34" charset="0"/>
        </a:defRPr>
      </a:lvl1pPr>
    </p:titleStyle>
    <p:bodyStyle>
      <a:lvl1pPr marL="274320" indent="-274320" algn="l" rtl="0" eaLnBrk="1" latinLnBrk="0" hangingPunct="1">
        <a:spcBef>
          <a:spcPts val="600"/>
        </a:spcBef>
        <a:buClr>
          <a:schemeClr val="accent1"/>
        </a:buClr>
        <a:buSzPct val="76000"/>
        <a:buFont typeface="Courier New" pitchFamily="49" charset="0"/>
        <a:buChar char="o"/>
        <a:defRPr kumimoji="0" sz="2800" kern="1200">
          <a:solidFill>
            <a:schemeClr val="tx1"/>
          </a:solidFill>
          <a:latin typeface="Calibri" pitchFamily="34" charset="0"/>
          <a:ea typeface="+mn-ea"/>
          <a:cs typeface="Calibri" pitchFamily="34" charset="0"/>
        </a:defRPr>
      </a:lvl1pPr>
      <a:lvl2pPr marL="548640" indent="-274320" algn="l" rtl="0" eaLnBrk="1" latinLnBrk="0" hangingPunct="1">
        <a:spcBef>
          <a:spcPts val="500"/>
        </a:spcBef>
        <a:buClr>
          <a:schemeClr val="accent2"/>
        </a:buClr>
        <a:buSzPct val="76000"/>
        <a:buFont typeface="Wingdings" pitchFamily="2" charset="2"/>
        <a:buChar char="§"/>
        <a:defRPr kumimoji="0" sz="2400" kern="1200">
          <a:solidFill>
            <a:schemeClr val="tx2"/>
          </a:solidFill>
          <a:latin typeface="Calibri" pitchFamily="34" charset="0"/>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Courier New" pitchFamily="49" charset="0"/>
        <a:buChar char="o"/>
        <a:defRPr kumimoji="0" sz="2400" kern="1200">
          <a:solidFill>
            <a:schemeClr val="tx1"/>
          </a:solidFill>
          <a:latin typeface="Calibri" pitchFamily="34" charset="0"/>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libri" pitchFamily="34" charset="0"/>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013" y="249147"/>
            <a:ext cx="7038232" cy="1036909"/>
          </a:xfrm>
          <a:prstGeom prst="rect">
            <a:avLst/>
          </a:prstGeom>
        </p:spPr>
        <p:txBody>
          <a:bodyPr vert="horz" lIns="80165" tIns="40083" rIns="80165" bIns="400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91013" y="1451673"/>
            <a:ext cx="7038232" cy="4105872"/>
          </a:xfrm>
          <a:prstGeom prst="rect">
            <a:avLst/>
          </a:prstGeom>
        </p:spPr>
        <p:txBody>
          <a:bodyPr vert="horz" lIns="80165" tIns="40083" rIns="80165" bIns="400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91013" y="5766366"/>
            <a:ext cx="1824727" cy="331235"/>
          </a:xfrm>
          <a:prstGeom prst="rect">
            <a:avLst/>
          </a:prstGeom>
        </p:spPr>
        <p:txBody>
          <a:bodyPr vert="horz" lIns="80165" tIns="40083" rIns="80165" bIns="40083" rtlCol="0" anchor="ctr"/>
          <a:lstStyle>
            <a:lvl1pPr algn="l">
              <a:defRPr sz="1100">
                <a:solidFill>
                  <a:schemeClr val="tx1">
                    <a:tint val="75000"/>
                  </a:schemeClr>
                </a:solidFill>
              </a:defRPr>
            </a:lvl1pPr>
          </a:lstStyle>
          <a:p>
            <a:pPr defTabSz="801654"/>
            <a:fld id="{1D8BD707-D9CF-40AE-B4C6-C98DA3205C09}" type="datetimeFigureOut">
              <a:rPr lang="en-US" smtClean="0">
                <a:solidFill>
                  <a:prstClr val="black">
                    <a:tint val="75000"/>
                  </a:prstClr>
                </a:solidFill>
                <a:latin typeface="Calibri"/>
              </a:rPr>
              <a:pPr defTabSz="801654"/>
              <a:t>9/16/13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671921" y="5766366"/>
            <a:ext cx="2476415" cy="331235"/>
          </a:xfrm>
          <a:prstGeom prst="rect">
            <a:avLst/>
          </a:prstGeom>
        </p:spPr>
        <p:txBody>
          <a:bodyPr vert="horz" lIns="80165" tIns="40083" rIns="80165" bIns="40083" rtlCol="0" anchor="ctr"/>
          <a:lstStyle>
            <a:lvl1pPr algn="ctr">
              <a:defRPr sz="1100">
                <a:solidFill>
                  <a:schemeClr val="tx1">
                    <a:tint val="75000"/>
                  </a:schemeClr>
                </a:solidFill>
              </a:defRPr>
            </a:lvl1pPr>
          </a:lstStyle>
          <a:p>
            <a:pPr defTabSz="801654"/>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5604518" y="5766366"/>
            <a:ext cx="1824727" cy="331235"/>
          </a:xfrm>
          <a:prstGeom prst="rect">
            <a:avLst/>
          </a:prstGeom>
        </p:spPr>
        <p:txBody>
          <a:bodyPr vert="horz" lIns="80165" tIns="40083" rIns="80165" bIns="40083" rtlCol="0" anchor="ctr"/>
          <a:lstStyle>
            <a:lvl1pPr algn="r">
              <a:defRPr sz="1100">
                <a:solidFill>
                  <a:schemeClr val="tx1">
                    <a:tint val="75000"/>
                  </a:schemeClr>
                </a:solidFill>
              </a:defRPr>
            </a:lvl1pPr>
          </a:lstStyle>
          <a:p>
            <a:pPr defTabSz="801654"/>
            <a:fld id="{B6F15528-21DE-4FAA-801E-634DDDAF4B2B}" type="slidenum">
              <a:rPr lang="en-US" smtClean="0">
                <a:solidFill>
                  <a:prstClr val="black">
                    <a:tint val="75000"/>
                  </a:prstClr>
                </a:solidFill>
                <a:latin typeface="Calibri"/>
              </a:rPr>
              <a:pPr defTabSz="801654"/>
              <a:t>‹nr.›</a:t>
            </a:fld>
            <a:endParaRPr lang="en-US">
              <a:solidFill>
                <a:prstClr val="black">
                  <a:tint val="75000"/>
                </a:prstClr>
              </a:solidFill>
              <a:latin typeface="Calibri"/>
            </a:endParaRPr>
          </a:p>
        </p:txBody>
      </p:sp>
    </p:spTree>
    <p:extLst>
      <p:ext uri="{BB962C8B-B14F-4D97-AF65-F5344CB8AC3E}">
        <p14:creationId xmlns:p14="http://schemas.microsoft.com/office/powerpoint/2010/main" val="3340581161"/>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txStyles>
    <p:titleStyle>
      <a:lvl1pPr algn="ctr" defTabSz="801654" rtl="0" eaLnBrk="1" latinLnBrk="0" hangingPunct="1">
        <a:spcBef>
          <a:spcPct val="0"/>
        </a:spcBef>
        <a:buNone/>
        <a:defRPr sz="3900" kern="1200">
          <a:solidFill>
            <a:schemeClr val="tx1"/>
          </a:solidFill>
          <a:latin typeface="+mj-lt"/>
          <a:ea typeface="+mj-ea"/>
          <a:cs typeface="+mj-cs"/>
        </a:defRPr>
      </a:lvl1pPr>
    </p:titleStyle>
    <p:bodyStyle>
      <a:lvl1pPr marL="300620" indent="-300620" algn="l" defTabSz="801654"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344" indent="-250517" algn="l" defTabSz="801654"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068" indent="-200414" algn="l" defTabSz="801654"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2895"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3723"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4550"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5377"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6204"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7032" indent="-200414" algn="l" defTabSz="80165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1654" rtl="0" eaLnBrk="1" latinLnBrk="0" hangingPunct="1">
        <a:defRPr sz="1600" kern="1200">
          <a:solidFill>
            <a:schemeClr val="tx1"/>
          </a:solidFill>
          <a:latin typeface="+mn-lt"/>
          <a:ea typeface="+mn-ea"/>
          <a:cs typeface="+mn-cs"/>
        </a:defRPr>
      </a:lvl1pPr>
      <a:lvl2pPr marL="400827" algn="l" defTabSz="801654" rtl="0" eaLnBrk="1" latinLnBrk="0" hangingPunct="1">
        <a:defRPr sz="1600" kern="1200">
          <a:solidFill>
            <a:schemeClr val="tx1"/>
          </a:solidFill>
          <a:latin typeface="+mn-lt"/>
          <a:ea typeface="+mn-ea"/>
          <a:cs typeface="+mn-cs"/>
        </a:defRPr>
      </a:lvl2pPr>
      <a:lvl3pPr marL="801654" algn="l" defTabSz="801654" rtl="0" eaLnBrk="1" latinLnBrk="0" hangingPunct="1">
        <a:defRPr sz="1600" kern="1200">
          <a:solidFill>
            <a:schemeClr val="tx1"/>
          </a:solidFill>
          <a:latin typeface="+mn-lt"/>
          <a:ea typeface="+mn-ea"/>
          <a:cs typeface="+mn-cs"/>
        </a:defRPr>
      </a:lvl3pPr>
      <a:lvl4pPr marL="1202482" algn="l" defTabSz="801654" rtl="0" eaLnBrk="1" latinLnBrk="0" hangingPunct="1">
        <a:defRPr sz="1600" kern="1200">
          <a:solidFill>
            <a:schemeClr val="tx1"/>
          </a:solidFill>
          <a:latin typeface="+mn-lt"/>
          <a:ea typeface="+mn-ea"/>
          <a:cs typeface="+mn-cs"/>
        </a:defRPr>
      </a:lvl4pPr>
      <a:lvl5pPr marL="1603309" algn="l" defTabSz="801654" rtl="0" eaLnBrk="1" latinLnBrk="0" hangingPunct="1">
        <a:defRPr sz="1600" kern="1200">
          <a:solidFill>
            <a:schemeClr val="tx1"/>
          </a:solidFill>
          <a:latin typeface="+mn-lt"/>
          <a:ea typeface="+mn-ea"/>
          <a:cs typeface="+mn-cs"/>
        </a:defRPr>
      </a:lvl5pPr>
      <a:lvl6pPr marL="2004136" algn="l" defTabSz="801654" rtl="0" eaLnBrk="1" latinLnBrk="0" hangingPunct="1">
        <a:defRPr sz="1600" kern="1200">
          <a:solidFill>
            <a:schemeClr val="tx1"/>
          </a:solidFill>
          <a:latin typeface="+mn-lt"/>
          <a:ea typeface="+mn-ea"/>
          <a:cs typeface="+mn-cs"/>
        </a:defRPr>
      </a:lvl6pPr>
      <a:lvl7pPr marL="2404963" algn="l" defTabSz="801654" rtl="0" eaLnBrk="1" latinLnBrk="0" hangingPunct="1">
        <a:defRPr sz="1600" kern="1200">
          <a:solidFill>
            <a:schemeClr val="tx1"/>
          </a:solidFill>
          <a:latin typeface="+mn-lt"/>
          <a:ea typeface="+mn-ea"/>
          <a:cs typeface="+mn-cs"/>
        </a:defRPr>
      </a:lvl7pPr>
      <a:lvl8pPr marL="2805791" algn="l" defTabSz="801654" rtl="0" eaLnBrk="1" latinLnBrk="0" hangingPunct="1">
        <a:defRPr sz="1600" kern="1200">
          <a:solidFill>
            <a:schemeClr val="tx1"/>
          </a:solidFill>
          <a:latin typeface="+mn-lt"/>
          <a:ea typeface="+mn-ea"/>
          <a:cs typeface="+mn-cs"/>
        </a:defRPr>
      </a:lvl8pPr>
      <a:lvl9pPr marL="3206618" algn="l" defTabSz="80165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dak.net/cat_other/virtaal/20130821/cs/02.html" TargetMode="External"/><Relationship Id="rId4" Type="http://schemas.openxmlformats.org/officeDocument/2006/relationships/hyperlink" Target="http://www.condak.net/cat_other/virtaal/20130821/cs/03.html" TargetMode="External"/><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hyperlink" Target="http://www.condak.net/machine_t/cs/comprendo/cs/07.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 Id="rId3"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 Id="rId3" Type="http://schemas.openxmlformats.org/officeDocument/2006/relationships/image" Target="../media/image2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 Id="rId3" Type="http://schemas.openxmlformats.org/officeDocument/2006/relationships/image" Target="../media/image1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 Id="rId3" Type="http://schemas.openxmlformats.org/officeDocument/2006/relationships/image" Target="../media/image1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eg"/><Relationship Id="rId3" Type="http://schemas.openxmlformats.org/officeDocument/2006/relationships/image" Target="../media/image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achim@taus.net" TargetMode="External"/><Relationship Id="rId5" Type="http://schemas.openxmlformats.org/officeDocument/2006/relationships/hyperlink" Target="mailto:rahzeb@taus.net" TargetMode="External"/><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739211"/>
          </a:xfrm>
          <a:prstGeom prst="rect">
            <a:avLst/>
          </a:prstGeom>
        </p:spPr>
        <p:txBody>
          <a:bodyPr>
            <a:spAutoFit/>
          </a:bodyPr>
          <a:lstStyle/>
          <a:p>
            <a:r>
              <a:rPr lang="en-US" sz="2800" dirty="0" smtClean="0">
                <a:latin typeface="Calibri" pitchFamily="34" charset="0"/>
                <a:cs typeface="Calibri" pitchFamily="34" charset="0"/>
              </a:rPr>
              <a:t>Welcome and Aims</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Rahzeb Choudhury</a:t>
            </a:r>
          </a:p>
          <a:p>
            <a:r>
              <a:rPr lang="en-US" sz="2400" dirty="0" smtClean="0">
                <a:latin typeface="Calibri" pitchFamily="34" charset="0"/>
                <a:cs typeface="Calibri" pitchFamily="34" charset="0"/>
              </a:rPr>
              <a:t>TAUS</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31530488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MT @ Alpha CRC</a:t>
            </a:r>
            <a:br>
              <a:rPr lang="en-US" dirty="0" smtClean="0"/>
            </a:br>
            <a:r>
              <a:rPr lang="en-US" sz="2700" dirty="0" smtClean="0">
                <a:solidFill>
                  <a:srgbClr val="0070C0"/>
                </a:solidFill>
              </a:rPr>
              <a:t> </a:t>
            </a:r>
            <a:endParaRPr lang="en-US" dirty="0">
              <a:solidFill>
                <a:srgbClr val="0070C0"/>
              </a:solidFill>
            </a:endParaRPr>
          </a:p>
        </p:txBody>
      </p:sp>
      <p:sp>
        <p:nvSpPr>
          <p:cNvPr id="3" name="Content Placeholder 2"/>
          <p:cNvSpPr>
            <a:spLocks noGrp="1"/>
          </p:cNvSpPr>
          <p:nvPr>
            <p:ph sz="quarter" idx="1"/>
          </p:nvPr>
        </p:nvSpPr>
        <p:spPr/>
        <p:txBody>
          <a:bodyPr/>
          <a:lstStyle/>
          <a:p>
            <a:r>
              <a:rPr lang="en-GB" dirty="0" smtClean="0"/>
              <a:t>Working with MT </a:t>
            </a:r>
            <a:r>
              <a:rPr lang="en-US" dirty="0" smtClean="0"/>
              <a:t>since 2006</a:t>
            </a:r>
          </a:p>
          <a:p>
            <a:r>
              <a:rPr lang="en-US" dirty="0" smtClean="0"/>
              <a:t>Hybrid phrase-based MT system</a:t>
            </a:r>
          </a:p>
          <a:p>
            <a:r>
              <a:rPr lang="en-US" dirty="0" smtClean="0"/>
              <a:t>Post-editing cost evaluation</a:t>
            </a:r>
          </a:p>
          <a:p>
            <a:pPr lvl="1"/>
            <a:r>
              <a:rPr lang="en-US" dirty="0" smtClean="0"/>
              <a:t>Have developed Reverse Analysis, a </a:t>
            </a:r>
            <a:r>
              <a:rPr lang="en-GB" dirty="0" smtClean="0"/>
              <a:t>methodology to evaluate the post editing effort on the basis of how much MT output was edited</a:t>
            </a:r>
            <a:endParaRPr lang="en-US" dirty="0"/>
          </a:p>
        </p:txBody>
      </p:sp>
      <p:pic>
        <p:nvPicPr>
          <p:cNvPr id="4" name="Picture 2" descr="C:\Documents and Settings\kchatzitheodorou\Local Settings\Temp\alpha_logo.jpg"/>
          <p:cNvPicPr>
            <a:picLocks noChangeAspect="1" noChangeArrowheads="1"/>
          </p:cNvPicPr>
          <p:nvPr/>
        </p:nvPicPr>
        <p:blipFill>
          <a:blip r:embed="rId3"/>
          <a:srcRect/>
          <a:stretch>
            <a:fillRect/>
          </a:stretch>
        </p:blipFill>
        <p:spPr bwMode="auto">
          <a:xfrm>
            <a:off x="501992" y="6366403"/>
            <a:ext cx="949458" cy="255279"/>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Alpha MT flow</a:t>
            </a:r>
            <a:r>
              <a:rPr lang="en-US" dirty="0" smtClean="0"/>
              <a:t/>
            </a:r>
            <a:br>
              <a:rPr lang="en-US" dirty="0" smtClean="0"/>
            </a:br>
            <a:r>
              <a:rPr lang="en-US" dirty="0" smtClean="0"/>
              <a:t> </a:t>
            </a:r>
            <a:endParaRPr lang="en-US" dirty="0">
              <a:solidFill>
                <a:srgbClr val="0070C0"/>
              </a:solidFill>
            </a:endParaRPr>
          </a:p>
        </p:txBody>
      </p:sp>
      <p:sp>
        <p:nvSpPr>
          <p:cNvPr id="10" name="Flowchart: Process 9"/>
          <p:cNvSpPr/>
          <p:nvPr/>
        </p:nvSpPr>
        <p:spPr>
          <a:xfrm>
            <a:off x="471341" y="2988294"/>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Selection of training data</a:t>
            </a:r>
            <a:endParaRPr lang="en-GB" dirty="0"/>
          </a:p>
        </p:txBody>
      </p:sp>
      <p:sp>
        <p:nvSpPr>
          <p:cNvPr id="14" name="Flowchart: Process 13"/>
          <p:cNvSpPr/>
          <p:nvPr/>
        </p:nvSpPr>
        <p:spPr>
          <a:xfrm>
            <a:off x="2565662" y="2988058"/>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Training</a:t>
            </a:r>
          </a:p>
          <a:p>
            <a:pPr algn="ctr"/>
            <a:r>
              <a:rPr lang="en-GB" sz="1050" dirty="0" smtClean="0"/>
              <a:t>Moses, SRILM, MGIZA, MERT …</a:t>
            </a:r>
            <a:endParaRPr lang="en-GB" sz="1050" dirty="0"/>
          </a:p>
        </p:txBody>
      </p:sp>
      <p:sp>
        <p:nvSpPr>
          <p:cNvPr id="15" name="Flowchart: Process 14"/>
          <p:cNvSpPr/>
          <p:nvPr/>
        </p:nvSpPr>
        <p:spPr>
          <a:xfrm>
            <a:off x="4801386" y="2991437"/>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Translation</a:t>
            </a:r>
            <a:endParaRPr lang="en-GB" dirty="0"/>
          </a:p>
        </p:txBody>
      </p:sp>
      <p:sp>
        <p:nvSpPr>
          <p:cNvPr id="16" name="Flowchart: Process 15"/>
          <p:cNvSpPr/>
          <p:nvPr/>
        </p:nvSpPr>
        <p:spPr>
          <a:xfrm>
            <a:off x="6961697" y="2993007"/>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Post-editing</a:t>
            </a:r>
            <a:endParaRPr lang="en-GB" dirty="0"/>
          </a:p>
        </p:txBody>
      </p:sp>
      <p:sp>
        <p:nvSpPr>
          <p:cNvPr id="17" name="Flowchart: Process 16"/>
          <p:cNvSpPr/>
          <p:nvPr/>
        </p:nvSpPr>
        <p:spPr>
          <a:xfrm>
            <a:off x="2570360" y="5130393"/>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Re-training</a:t>
            </a:r>
            <a:endParaRPr lang="en-GB" dirty="0"/>
          </a:p>
        </p:txBody>
      </p:sp>
      <p:cxnSp>
        <p:nvCxnSpPr>
          <p:cNvPr id="26" name="Straight Arrow Connector 25"/>
          <p:cNvCxnSpPr>
            <a:stCxn id="10" idx="3"/>
            <a:endCxn id="14" idx="1"/>
          </p:cNvCxnSpPr>
          <p:nvPr/>
        </p:nvCxnSpPr>
        <p:spPr>
          <a:xfrm flipV="1">
            <a:off x="2187019" y="3435832"/>
            <a:ext cx="378643" cy="236"/>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3"/>
            <a:endCxn id="15" idx="1"/>
          </p:cNvCxnSpPr>
          <p:nvPr/>
        </p:nvCxnSpPr>
        <p:spPr>
          <a:xfrm>
            <a:off x="4281340" y="3435832"/>
            <a:ext cx="520046" cy="3379"/>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16" idx="1"/>
          </p:cNvCxnSpPr>
          <p:nvPr/>
        </p:nvCxnSpPr>
        <p:spPr>
          <a:xfrm>
            <a:off x="6517064" y="3439211"/>
            <a:ext cx="444633" cy="157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17" idx="3"/>
          </p:cNvCxnSpPr>
          <p:nvPr/>
        </p:nvCxnSpPr>
        <p:spPr>
          <a:xfrm rot="10800000" flipV="1">
            <a:off x="4286038" y="3888553"/>
            <a:ext cx="3600662" cy="1689613"/>
          </a:xfrm>
          <a:prstGeom prst="bentConnector3">
            <a:avLst>
              <a:gd name="adj1" fmla="val 532"/>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0"/>
            <a:endCxn id="14" idx="2"/>
          </p:cNvCxnSpPr>
          <p:nvPr/>
        </p:nvCxnSpPr>
        <p:spPr>
          <a:xfrm flipH="1" flipV="1">
            <a:off x="3423501" y="3883605"/>
            <a:ext cx="4698" cy="1246788"/>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Flowchart: Process 46"/>
          <p:cNvSpPr/>
          <p:nvPr/>
        </p:nvSpPr>
        <p:spPr>
          <a:xfrm>
            <a:off x="3685374" y="1625786"/>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Rules Insertion</a:t>
            </a:r>
          </a:p>
          <a:p>
            <a:pPr algn="ctr"/>
            <a:r>
              <a:rPr lang="en-GB" sz="1050" dirty="0" smtClean="0"/>
              <a:t>POS, Syntactic, Morphology</a:t>
            </a:r>
            <a:endParaRPr lang="en-GB" sz="1050" dirty="0"/>
          </a:p>
        </p:txBody>
      </p:sp>
      <p:cxnSp>
        <p:nvCxnSpPr>
          <p:cNvPr id="50" name="Straight Arrow Connector 49"/>
          <p:cNvCxnSpPr>
            <a:stCxn id="47" idx="2"/>
            <a:endCxn id="14" idx="0"/>
          </p:cNvCxnSpPr>
          <p:nvPr/>
        </p:nvCxnSpPr>
        <p:spPr>
          <a:xfrm flipH="1">
            <a:off x="3423501" y="2521333"/>
            <a:ext cx="1119712" cy="466725"/>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Flowchart: Process 54"/>
          <p:cNvSpPr/>
          <p:nvPr/>
        </p:nvSpPr>
        <p:spPr>
          <a:xfrm>
            <a:off x="4798157" y="4356650"/>
            <a:ext cx="1715678" cy="89554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Terminology</a:t>
            </a:r>
          </a:p>
        </p:txBody>
      </p:sp>
      <p:cxnSp>
        <p:nvCxnSpPr>
          <p:cNvPr id="57" name="Straight Arrow Connector 56"/>
          <p:cNvCxnSpPr>
            <a:stCxn id="55" idx="0"/>
            <a:endCxn id="15" idx="2"/>
          </p:cNvCxnSpPr>
          <p:nvPr/>
        </p:nvCxnSpPr>
        <p:spPr>
          <a:xfrm flipV="1">
            <a:off x="5655996" y="3886984"/>
            <a:ext cx="3229" cy="469666"/>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hape 58"/>
          <p:cNvCxnSpPr>
            <a:stCxn id="17" idx="1"/>
            <a:endCxn id="10" idx="2"/>
          </p:cNvCxnSpPr>
          <p:nvPr/>
        </p:nvCxnSpPr>
        <p:spPr>
          <a:xfrm rot="10800000">
            <a:off x="1329180" y="3883841"/>
            <a:ext cx="1241180" cy="1694326"/>
          </a:xfrm>
          <a:prstGeom prst="bentConnector2">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38125" y="3432974"/>
            <a:ext cx="232009" cy="5551"/>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225816" y="5772709"/>
            <a:ext cx="744114" cy="400110"/>
          </a:xfrm>
          <a:prstGeom prst="rect">
            <a:avLst/>
          </a:prstGeom>
          <a:noFill/>
        </p:spPr>
        <p:txBody>
          <a:bodyPr wrap="none" rtlCol="0">
            <a:spAutoFit/>
          </a:bodyPr>
          <a:lstStyle/>
          <a:p>
            <a:r>
              <a:rPr lang="en-GB" sz="1000" dirty="0" smtClean="0"/>
              <a:t>optional</a:t>
            </a:r>
          </a:p>
          <a:p>
            <a:r>
              <a:rPr lang="en-GB" sz="1000" dirty="0" smtClean="0"/>
              <a:t>mandatory</a:t>
            </a:r>
            <a:endParaRPr lang="en-GB" sz="1000" dirty="0"/>
          </a:p>
        </p:txBody>
      </p:sp>
      <p:cxnSp>
        <p:nvCxnSpPr>
          <p:cNvPr id="67" name="Straight Arrow Connector 66"/>
          <p:cNvCxnSpPr/>
          <p:nvPr/>
        </p:nvCxnSpPr>
        <p:spPr>
          <a:xfrm flipV="1">
            <a:off x="8051072" y="5920371"/>
            <a:ext cx="232009" cy="5551"/>
          </a:xfrm>
          <a:prstGeom prst="straightConnector1">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051056" y="6068008"/>
            <a:ext cx="232009" cy="5551"/>
          </a:xfrm>
          <a:prstGeom prst="straightConnector1">
            <a:avLst/>
          </a:prstGeom>
          <a:ln w="952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8683967" y="3427423"/>
            <a:ext cx="232009" cy="5551"/>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7" idx="2"/>
            <a:endCxn id="15" idx="0"/>
          </p:cNvCxnSpPr>
          <p:nvPr/>
        </p:nvCxnSpPr>
        <p:spPr>
          <a:xfrm>
            <a:off x="4543213" y="2521333"/>
            <a:ext cx="1116012" cy="470104"/>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kchatzitheodorou\Local Settings\Temp\alpha_logo.jpg"/>
          <p:cNvPicPr>
            <a:picLocks noChangeAspect="1" noChangeArrowheads="1"/>
          </p:cNvPicPr>
          <p:nvPr/>
        </p:nvPicPr>
        <p:blipFill>
          <a:blip r:embed="rId3"/>
          <a:srcRect/>
          <a:stretch>
            <a:fillRect/>
          </a:stretch>
        </p:blipFill>
        <p:spPr bwMode="auto">
          <a:xfrm>
            <a:off x="501992" y="6366403"/>
            <a:ext cx="949458" cy="25527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739211"/>
          </a:xfrm>
          <a:prstGeom prst="rect">
            <a:avLst/>
          </a:prstGeom>
        </p:spPr>
        <p:txBody>
          <a:bodyPr>
            <a:spAutoFit/>
          </a:bodyPr>
          <a:lstStyle/>
          <a:p>
            <a:r>
              <a:rPr lang="en-US" sz="2800" dirty="0" smtClean="0">
                <a:latin typeface="Calibri" pitchFamily="34" charset="0"/>
                <a:cs typeface="Calibri" pitchFamily="34" charset="0"/>
              </a:rPr>
              <a:t>&lt;</a:t>
            </a:r>
            <a:r>
              <a:rPr lang="cs-CZ" sz="2800" dirty="0" smtClean="0">
                <a:latin typeface="Calibri" pitchFamily="34" charset="0"/>
                <a:cs typeface="Calibri" pitchFamily="34" charset="0"/>
              </a:rPr>
              <a:t>My </a:t>
            </a:r>
            <a:r>
              <a:rPr lang="cs-CZ" sz="2800" dirty="0" err="1" smtClean="0">
                <a:latin typeface="Calibri" pitchFamily="34" charset="0"/>
                <a:cs typeface="Calibri" pitchFamily="34" charset="0"/>
              </a:rPr>
              <a:t>MTs</a:t>
            </a:r>
            <a:r>
              <a:rPr lang="cs-CZ" sz="2800" dirty="0" smtClean="0">
                <a:latin typeface="Calibri" pitchFamily="34" charset="0"/>
                <a:cs typeface="Calibri" pitchFamily="34" charset="0"/>
              </a:rPr>
              <a:t> and my </a:t>
            </a:r>
            <a:r>
              <a:rPr lang="cs-CZ" sz="2800" dirty="0" err="1" smtClean="0">
                <a:latin typeface="Calibri" pitchFamily="34" charset="0"/>
                <a:cs typeface="Calibri" pitchFamily="34" charset="0"/>
              </a:rPr>
              <a:t>CATs</a:t>
            </a:r>
            <a:r>
              <a:rPr lang="en-US" sz="2800" dirty="0" smtClean="0">
                <a:latin typeface="Calibri" pitchFamily="34" charset="0"/>
                <a:cs typeface="Calibri" pitchFamily="34" charset="0"/>
              </a:rPr>
              <a:t>&gt;</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&lt;</a:t>
            </a:r>
            <a:r>
              <a:rPr lang="cs-CZ" sz="2400" dirty="0" smtClean="0">
                <a:latin typeface="Calibri" pitchFamily="34" charset="0"/>
                <a:cs typeface="Calibri" pitchFamily="34" charset="0"/>
              </a:rPr>
              <a:t>Milan Čondák</a:t>
            </a:r>
            <a:r>
              <a:rPr lang="en-US" sz="2400" dirty="0" smtClean="0">
                <a:latin typeface="Calibri" pitchFamily="34" charset="0"/>
                <a:cs typeface="Calibri" pitchFamily="34" charset="0"/>
              </a:rPr>
              <a:t>&gt;</a:t>
            </a:r>
          </a:p>
          <a:p>
            <a:r>
              <a:rPr lang="en-US" sz="2400" dirty="0" smtClean="0">
                <a:latin typeface="Calibri" pitchFamily="34" charset="0"/>
                <a:cs typeface="Calibri" pitchFamily="34" charset="0"/>
              </a:rPr>
              <a:t>&lt;</a:t>
            </a:r>
            <a:r>
              <a:rPr lang="cs-CZ" sz="2400" dirty="0" err="1" smtClean="0">
                <a:latin typeface="Calibri" pitchFamily="34" charset="0"/>
                <a:cs typeface="Calibri" pitchFamily="34" charset="0"/>
              </a:rPr>
              <a:t>Condak.net</a:t>
            </a:r>
            <a:r>
              <a:rPr lang="cs-CZ" sz="2400" dirty="0" smtClean="0">
                <a:latin typeface="Calibri" pitchFamily="34" charset="0"/>
                <a:cs typeface="Calibri" pitchFamily="34" charset="0"/>
              </a:rPr>
              <a:t> s.r.o. Petřvald</a:t>
            </a:r>
            <a:r>
              <a:rPr lang="en-US" sz="2400" dirty="0" smtClean="0">
                <a:latin typeface="Calibri" pitchFamily="34" charset="0"/>
                <a:cs typeface="Calibri" pitchFamily="34" charset="0"/>
              </a:rPr>
              <a:t>&gt;</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a:t>
            </a:r>
            <a:r>
              <a:rPr lang="cs-CZ" dirty="0" smtClean="0"/>
              <a:t> My </a:t>
            </a:r>
            <a:r>
              <a:rPr lang="cs-CZ" dirty="0" err="1" smtClean="0"/>
              <a:t>MTs</a:t>
            </a:r>
            <a:r>
              <a:rPr lang="cs-CZ" dirty="0" smtClean="0"/>
              <a:t> and my </a:t>
            </a:r>
            <a:r>
              <a:rPr lang="cs-CZ" dirty="0" err="1" smtClean="0"/>
              <a:t>CATs</a:t>
            </a:r>
            <a:r>
              <a:rPr lang="cs-CZ" dirty="0" smtClean="0"/>
              <a:t> </a:t>
            </a:r>
            <a:r>
              <a:rPr lang="en-US" dirty="0" smtClean="0"/>
              <a:t>&gt;</a:t>
            </a:r>
            <a:br>
              <a:rPr lang="en-US" dirty="0" smtClean="0"/>
            </a:br>
            <a:r>
              <a:rPr lang="en-US" sz="2700" dirty="0" smtClean="0">
                <a:solidFill>
                  <a:srgbClr val="0070C0"/>
                </a:solidFill>
              </a:rPr>
              <a:t>&lt;</a:t>
            </a:r>
            <a:r>
              <a:rPr lang="cs-CZ" sz="2800" dirty="0" smtClean="0"/>
              <a:t>PC Translator</a:t>
            </a:r>
            <a:r>
              <a:rPr lang="en-US" sz="2700" dirty="0" smtClean="0">
                <a:solidFill>
                  <a:srgbClr val="0070C0"/>
                </a:solidFill>
              </a:rPr>
              <a:t>&gt;</a:t>
            </a:r>
            <a:endParaRPr lang="en-US" dirty="0">
              <a:solidFill>
                <a:srgbClr val="0070C0"/>
              </a:solidFill>
            </a:endParaRPr>
          </a:p>
        </p:txBody>
      </p:sp>
      <p:sp>
        <p:nvSpPr>
          <p:cNvPr id="3" name="Content Placeholder 2"/>
          <p:cNvSpPr>
            <a:spLocks noGrp="1"/>
          </p:cNvSpPr>
          <p:nvPr>
            <p:ph sz="quarter" idx="1"/>
          </p:nvPr>
        </p:nvSpPr>
        <p:spPr/>
        <p:txBody>
          <a:bodyPr>
            <a:normAutofit lnSpcReduction="10000"/>
          </a:bodyPr>
          <a:lstStyle/>
          <a:p>
            <a:r>
              <a:rPr lang="cs-CZ" dirty="0" smtClean="0"/>
              <a:t>My </a:t>
            </a:r>
            <a:r>
              <a:rPr lang="cs-CZ" dirty="0" err="1" smtClean="0"/>
              <a:t>first</a:t>
            </a:r>
            <a:r>
              <a:rPr lang="cs-CZ" dirty="0" smtClean="0"/>
              <a:t> MT </a:t>
            </a:r>
            <a:r>
              <a:rPr lang="cs-CZ" dirty="0" err="1" smtClean="0"/>
              <a:t>was</a:t>
            </a:r>
            <a:r>
              <a:rPr lang="cs-CZ" dirty="0" smtClean="0"/>
              <a:t> </a:t>
            </a:r>
            <a:r>
              <a:rPr lang="cs-CZ" dirty="0" err="1" smtClean="0"/>
              <a:t>Czech</a:t>
            </a:r>
            <a:r>
              <a:rPr lang="cs-CZ" dirty="0" smtClean="0"/>
              <a:t> program PC Translator.  </a:t>
            </a:r>
            <a:r>
              <a:rPr lang="cs-CZ" dirty="0" err="1" smtClean="0"/>
              <a:t>This</a:t>
            </a:r>
            <a:r>
              <a:rPr lang="cs-CZ" dirty="0" smtClean="0"/>
              <a:t> SW run in Windows, </a:t>
            </a:r>
            <a:r>
              <a:rPr lang="cs-CZ" dirty="0" err="1" smtClean="0"/>
              <a:t>one</a:t>
            </a:r>
            <a:r>
              <a:rPr lang="cs-CZ" dirty="0" smtClean="0"/>
              <a:t> language </a:t>
            </a:r>
            <a:r>
              <a:rPr lang="cs-CZ" dirty="0" err="1" smtClean="0"/>
              <a:t>is</a:t>
            </a:r>
            <a:r>
              <a:rPr lang="cs-CZ" dirty="0" smtClean="0"/>
              <a:t> </a:t>
            </a:r>
            <a:r>
              <a:rPr lang="cs-CZ" dirty="0" err="1" smtClean="0"/>
              <a:t>foreign</a:t>
            </a:r>
            <a:r>
              <a:rPr lang="cs-CZ" dirty="0" smtClean="0"/>
              <a:t> language and </a:t>
            </a:r>
            <a:r>
              <a:rPr lang="cs-CZ" dirty="0" err="1" smtClean="0"/>
              <a:t>second</a:t>
            </a:r>
            <a:r>
              <a:rPr lang="cs-CZ" dirty="0" smtClean="0"/>
              <a:t> language </a:t>
            </a:r>
            <a:r>
              <a:rPr lang="cs-CZ" dirty="0" err="1" smtClean="0"/>
              <a:t>is</a:t>
            </a:r>
            <a:r>
              <a:rPr lang="cs-CZ" dirty="0" smtClean="0"/>
              <a:t> </a:t>
            </a:r>
            <a:r>
              <a:rPr lang="cs-CZ" dirty="0" err="1" smtClean="0"/>
              <a:t>Czech</a:t>
            </a:r>
            <a:r>
              <a:rPr lang="cs-CZ" dirty="0" smtClean="0"/>
              <a:t>. PC Translator has </a:t>
            </a:r>
            <a:r>
              <a:rPr lang="cs-CZ" dirty="0" err="1" smtClean="0"/>
              <a:t>the</a:t>
            </a:r>
            <a:r>
              <a:rPr lang="cs-CZ" dirty="0" smtClean="0"/>
              <a:t> </a:t>
            </a:r>
            <a:r>
              <a:rPr lang="cs-CZ" dirty="0" err="1" smtClean="0"/>
              <a:t>bidirectoral</a:t>
            </a:r>
            <a:r>
              <a:rPr lang="cs-CZ" dirty="0" smtClean="0"/>
              <a:t> </a:t>
            </a:r>
            <a:r>
              <a:rPr lang="cs-CZ" dirty="0" err="1" smtClean="0"/>
              <a:t>indexes</a:t>
            </a:r>
            <a:r>
              <a:rPr lang="cs-CZ" dirty="0" smtClean="0"/>
              <a:t> and </a:t>
            </a:r>
            <a:r>
              <a:rPr lang="cs-CZ" dirty="0" err="1" smtClean="0"/>
              <a:t>can</a:t>
            </a:r>
            <a:r>
              <a:rPr lang="cs-CZ" dirty="0" smtClean="0"/>
              <a:t> </a:t>
            </a:r>
            <a:r>
              <a:rPr lang="cs-CZ" dirty="0" err="1" smtClean="0"/>
              <a:t>translate</a:t>
            </a:r>
            <a:r>
              <a:rPr lang="cs-CZ" dirty="0" smtClean="0"/>
              <a:t> in </a:t>
            </a:r>
            <a:r>
              <a:rPr lang="cs-CZ" dirty="0" err="1" smtClean="0"/>
              <a:t>both</a:t>
            </a:r>
            <a:r>
              <a:rPr lang="cs-CZ" dirty="0" smtClean="0"/>
              <a:t> </a:t>
            </a:r>
            <a:r>
              <a:rPr lang="cs-CZ" dirty="0" err="1" smtClean="0"/>
              <a:t>directions</a:t>
            </a:r>
            <a:r>
              <a:rPr lang="cs-CZ" dirty="0" smtClean="0"/>
              <a:t>.</a:t>
            </a:r>
          </a:p>
          <a:p>
            <a:r>
              <a:rPr lang="cs-CZ" dirty="0" err="1" smtClean="0"/>
              <a:t>There</a:t>
            </a:r>
            <a:r>
              <a:rPr lang="cs-CZ" dirty="0" smtClean="0"/>
              <a:t> </a:t>
            </a:r>
            <a:r>
              <a:rPr lang="cs-CZ" dirty="0" err="1" smtClean="0"/>
              <a:t>was</a:t>
            </a:r>
            <a:r>
              <a:rPr lang="cs-CZ" dirty="0" smtClean="0"/>
              <a:t> 3 </a:t>
            </a:r>
            <a:r>
              <a:rPr lang="cs-CZ" dirty="0" err="1" smtClean="0"/>
              <a:t>main</a:t>
            </a:r>
            <a:r>
              <a:rPr lang="cs-CZ" dirty="0" smtClean="0"/>
              <a:t> </a:t>
            </a:r>
            <a:r>
              <a:rPr lang="cs-CZ" dirty="0" err="1" smtClean="0"/>
              <a:t>modules</a:t>
            </a:r>
            <a:r>
              <a:rPr lang="cs-CZ" dirty="0" smtClean="0"/>
              <a:t>: a </a:t>
            </a:r>
            <a:r>
              <a:rPr lang="cs-CZ" dirty="0" err="1" smtClean="0"/>
              <a:t>Dictionary</a:t>
            </a:r>
            <a:r>
              <a:rPr lang="cs-CZ" dirty="0" smtClean="0"/>
              <a:t>, </a:t>
            </a:r>
            <a:r>
              <a:rPr lang="cs-CZ" dirty="0" err="1" smtClean="0"/>
              <a:t>an</a:t>
            </a:r>
            <a:r>
              <a:rPr lang="cs-CZ" dirty="0" smtClean="0"/>
              <a:t> Editor and a </a:t>
            </a:r>
            <a:r>
              <a:rPr lang="cs-CZ" dirty="0" err="1" smtClean="0"/>
              <a:t>Dictionary</a:t>
            </a:r>
            <a:r>
              <a:rPr lang="cs-CZ" dirty="0" smtClean="0"/>
              <a:t> </a:t>
            </a:r>
            <a:r>
              <a:rPr lang="cs-CZ" dirty="0" err="1" smtClean="0"/>
              <a:t>Manager</a:t>
            </a:r>
            <a:r>
              <a:rPr lang="cs-CZ" dirty="0" smtClean="0"/>
              <a:t>.</a:t>
            </a:r>
          </a:p>
          <a:p>
            <a:r>
              <a:rPr lang="cs-CZ" dirty="0" smtClean="0"/>
              <a:t>PC Translator </a:t>
            </a:r>
            <a:r>
              <a:rPr lang="cs-CZ" dirty="0" err="1" smtClean="0"/>
              <a:t>worked</a:t>
            </a:r>
            <a:r>
              <a:rPr lang="cs-CZ" dirty="0" smtClean="0"/>
              <a:t> in </a:t>
            </a:r>
            <a:r>
              <a:rPr lang="cs-CZ" dirty="0" err="1" smtClean="0"/>
              <a:t>two</a:t>
            </a:r>
            <a:r>
              <a:rPr lang="cs-CZ" dirty="0" smtClean="0"/>
              <a:t> </a:t>
            </a:r>
            <a:r>
              <a:rPr lang="cs-CZ" dirty="0" err="1" smtClean="0"/>
              <a:t>modes</a:t>
            </a:r>
            <a:r>
              <a:rPr lang="cs-CZ" dirty="0" smtClean="0"/>
              <a:t>: </a:t>
            </a:r>
            <a:r>
              <a:rPr lang="cs-CZ" dirty="0" err="1" smtClean="0"/>
              <a:t>translating</a:t>
            </a:r>
            <a:r>
              <a:rPr lang="cs-CZ" dirty="0" smtClean="0"/>
              <a:t> </a:t>
            </a:r>
            <a:r>
              <a:rPr lang="cs-CZ" dirty="0" err="1" smtClean="0"/>
              <a:t>of</a:t>
            </a:r>
            <a:r>
              <a:rPr lang="cs-CZ" dirty="0" smtClean="0"/>
              <a:t> </a:t>
            </a:r>
            <a:r>
              <a:rPr lang="cs-CZ" dirty="0" err="1" smtClean="0"/>
              <a:t>an</a:t>
            </a:r>
            <a:r>
              <a:rPr lang="cs-CZ" dirty="0" smtClean="0"/>
              <a:t> </a:t>
            </a:r>
            <a:r>
              <a:rPr lang="cs-CZ" dirty="0" err="1" smtClean="0"/>
              <a:t>entire</a:t>
            </a:r>
            <a:r>
              <a:rPr lang="cs-CZ" dirty="0" smtClean="0"/>
              <a:t> </a:t>
            </a:r>
            <a:r>
              <a:rPr lang="cs-CZ" dirty="0" err="1" smtClean="0"/>
              <a:t>file</a:t>
            </a:r>
            <a:r>
              <a:rPr lang="cs-CZ" dirty="0" smtClean="0"/>
              <a:t> </a:t>
            </a:r>
            <a:r>
              <a:rPr lang="cs-CZ" dirty="0" err="1" smtClean="0"/>
              <a:t>or</a:t>
            </a:r>
            <a:r>
              <a:rPr lang="cs-CZ" dirty="0" smtClean="0"/>
              <a:t> </a:t>
            </a:r>
            <a:r>
              <a:rPr lang="cs-CZ" dirty="0" err="1" smtClean="0"/>
              <a:t>translating</a:t>
            </a:r>
            <a:r>
              <a:rPr lang="cs-CZ" dirty="0" smtClean="0"/>
              <a:t> </a:t>
            </a:r>
            <a:r>
              <a:rPr lang="cs-CZ" dirty="0" err="1" smtClean="0"/>
              <a:t>of</a:t>
            </a:r>
            <a:r>
              <a:rPr lang="cs-CZ" dirty="0" smtClean="0"/>
              <a:t> text in Editor.</a:t>
            </a:r>
          </a:p>
          <a:p>
            <a:r>
              <a:rPr lang="cs-CZ" dirty="0" smtClean="0"/>
              <a:t>By text </a:t>
            </a:r>
            <a:r>
              <a:rPr lang="cs-CZ" dirty="0" err="1" smtClean="0"/>
              <a:t>translating</a:t>
            </a:r>
            <a:r>
              <a:rPr lang="cs-CZ" dirty="0" smtClean="0"/>
              <a:t> </a:t>
            </a:r>
            <a:r>
              <a:rPr lang="cs-CZ" dirty="0" err="1" smtClean="0"/>
              <a:t>was</a:t>
            </a:r>
            <a:r>
              <a:rPr lang="cs-CZ" dirty="0" smtClean="0"/>
              <a:t> </a:t>
            </a:r>
            <a:r>
              <a:rPr lang="cs-CZ" dirty="0" err="1" smtClean="0"/>
              <a:t>visible</a:t>
            </a:r>
            <a:r>
              <a:rPr lang="cs-CZ" dirty="0" smtClean="0"/>
              <a:t> a terminology </a:t>
            </a:r>
            <a:r>
              <a:rPr lang="cs-CZ" dirty="0" err="1" smtClean="0"/>
              <a:t>of</a:t>
            </a:r>
            <a:r>
              <a:rPr lang="cs-CZ" dirty="0" smtClean="0"/>
              <a:t> </a:t>
            </a:r>
            <a:r>
              <a:rPr lang="cs-CZ" dirty="0" err="1" smtClean="0"/>
              <a:t>opened</a:t>
            </a:r>
            <a:r>
              <a:rPr lang="cs-CZ" dirty="0" smtClean="0"/>
              <a:t> sentence.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Wordfast</a:t>
            </a:r>
            <a:r>
              <a:rPr lang="cs-CZ" dirty="0" smtClean="0"/>
              <a:t> </a:t>
            </a:r>
            <a:r>
              <a:rPr lang="cs-CZ" dirty="0" err="1" smtClean="0"/>
              <a:t>Classic</a:t>
            </a:r>
            <a:r>
              <a:rPr lang="cs-CZ" dirty="0" smtClean="0"/>
              <a:t> in MS Word</a:t>
            </a:r>
            <a:endParaRPr lang="cs-CZ" dirty="0"/>
          </a:p>
        </p:txBody>
      </p:sp>
      <p:sp>
        <p:nvSpPr>
          <p:cNvPr id="3" name="Zástupný symbol pro obsah 2"/>
          <p:cNvSpPr>
            <a:spLocks noGrp="1"/>
          </p:cNvSpPr>
          <p:nvPr>
            <p:ph sz="quarter" idx="1"/>
          </p:nvPr>
        </p:nvSpPr>
        <p:spPr/>
        <p:txBody>
          <a:bodyPr/>
          <a:lstStyle/>
          <a:p>
            <a:r>
              <a:rPr lang="cs-CZ" dirty="0" err="1" smtClean="0"/>
              <a:t>Wordfast</a:t>
            </a:r>
            <a:r>
              <a:rPr lang="cs-CZ" dirty="0" smtClean="0"/>
              <a:t> </a:t>
            </a:r>
            <a:r>
              <a:rPr lang="cs-CZ" dirty="0" err="1" smtClean="0"/>
              <a:t>Classic</a:t>
            </a:r>
            <a:r>
              <a:rPr lang="cs-CZ" dirty="0" smtClean="0"/>
              <a:t> (WFC) </a:t>
            </a:r>
            <a:r>
              <a:rPr lang="cs-CZ" dirty="0" err="1" smtClean="0"/>
              <a:t>have</a:t>
            </a:r>
            <a:r>
              <a:rPr lang="cs-CZ" dirty="0" smtClean="0"/>
              <a:t> </a:t>
            </a:r>
            <a:r>
              <a:rPr lang="cs-CZ" dirty="0" err="1" smtClean="0"/>
              <a:t>been</a:t>
            </a:r>
            <a:r>
              <a:rPr lang="cs-CZ" dirty="0" smtClean="0"/>
              <a:t> </a:t>
            </a:r>
            <a:r>
              <a:rPr lang="cs-CZ" dirty="0" err="1" smtClean="0"/>
              <a:t>offering</a:t>
            </a:r>
            <a:r>
              <a:rPr lang="cs-CZ" dirty="0" smtClean="0"/>
              <a:t> </a:t>
            </a:r>
            <a:r>
              <a:rPr lang="cs-CZ" dirty="0" err="1" smtClean="0"/>
              <a:t>integration</a:t>
            </a:r>
            <a:r>
              <a:rPr lang="cs-CZ" dirty="0" smtClean="0"/>
              <a:t> MT </a:t>
            </a:r>
            <a:r>
              <a:rPr lang="cs-CZ" dirty="0" err="1" smtClean="0"/>
              <a:t>which</a:t>
            </a:r>
            <a:r>
              <a:rPr lang="cs-CZ" dirty="0" smtClean="0"/>
              <a:t> </a:t>
            </a:r>
            <a:r>
              <a:rPr lang="cs-CZ" dirty="0" err="1" smtClean="0"/>
              <a:t>works</a:t>
            </a:r>
            <a:r>
              <a:rPr lang="cs-CZ" dirty="0" smtClean="0"/>
              <a:t> in MS Word</a:t>
            </a:r>
          </a:p>
          <a:p>
            <a:endParaRPr lang="cs-CZ" dirty="0" smtClean="0"/>
          </a:p>
          <a:p>
            <a:r>
              <a:rPr lang="cs-CZ" dirty="0" smtClean="0"/>
              <a:t>So I </a:t>
            </a:r>
            <a:r>
              <a:rPr lang="cs-CZ" dirty="0" err="1" smtClean="0"/>
              <a:t>asked</a:t>
            </a:r>
            <a:r>
              <a:rPr lang="cs-CZ" dirty="0" smtClean="0"/>
              <a:t> a developer </a:t>
            </a:r>
            <a:r>
              <a:rPr lang="cs-CZ" dirty="0" err="1" smtClean="0"/>
              <a:t>of</a:t>
            </a:r>
            <a:r>
              <a:rPr lang="cs-CZ" dirty="0" smtClean="0"/>
              <a:t> PC Translator to </a:t>
            </a:r>
            <a:r>
              <a:rPr lang="cs-CZ" dirty="0" err="1" smtClean="0"/>
              <a:t>create</a:t>
            </a:r>
            <a:r>
              <a:rPr lang="cs-CZ" dirty="0" smtClean="0"/>
              <a:t> API </a:t>
            </a:r>
            <a:r>
              <a:rPr lang="cs-CZ" dirty="0" err="1" smtClean="0"/>
              <a:t>for</a:t>
            </a:r>
            <a:r>
              <a:rPr lang="cs-CZ" dirty="0" smtClean="0"/>
              <a:t> MS Word. He </a:t>
            </a:r>
            <a:r>
              <a:rPr lang="cs-CZ" dirty="0" err="1" smtClean="0"/>
              <a:t>created</a:t>
            </a:r>
            <a:r>
              <a:rPr lang="cs-CZ" dirty="0" smtClean="0"/>
              <a:t> </a:t>
            </a:r>
            <a:r>
              <a:rPr lang="cs-CZ" dirty="0" err="1" smtClean="0"/>
              <a:t>three</a:t>
            </a:r>
            <a:r>
              <a:rPr lang="cs-CZ" dirty="0" smtClean="0"/>
              <a:t> </a:t>
            </a:r>
            <a:r>
              <a:rPr lang="cs-CZ" dirty="0" err="1" smtClean="0"/>
              <a:t>APIs</a:t>
            </a:r>
            <a:r>
              <a:rPr lang="cs-CZ" dirty="0" smtClean="0"/>
              <a:t>: </a:t>
            </a:r>
            <a:r>
              <a:rPr lang="cs-CZ" dirty="0" err="1" smtClean="0"/>
              <a:t>for</a:t>
            </a:r>
            <a:r>
              <a:rPr lang="cs-CZ" dirty="0" smtClean="0"/>
              <a:t> MS Word, </a:t>
            </a:r>
            <a:r>
              <a:rPr lang="cs-CZ" dirty="0" err="1" smtClean="0"/>
              <a:t>for</a:t>
            </a:r>
            <a:r>
              <a:rPr lang="cs-CZ" dirty="0" smtClean="0"/>
              <a:t> MS Outlook and MS IE. </a:t>
            </a:r>
            <a:r>
              <a:rPr lang="cs-CZ" dirty="0" err="1" smtClean="0"/>
              <a:t>Later</a:t>
            </a:r>
            <a:r>
              <a:rPr lang="cs-CZ" dirty="0" smtClean="0"/>
              <a:t> he </a:t>
            </a:r>
            <a:r>
              <a:rPr lang="cs-CZ" dirty="0" err="1" smtClean="0"/>
              <a:t>added</a:t>
            </a:r>
            <a:r>
              <a:rPr lang="cs-CZ" dirty="0" smtClean="0"/>
              <a:t> </a:t>
            </a:r>
            <a:r>
              <a:rPr lang="cs-CZ" dirty="0" err="1" smtClean="0"/>
              <a:t>APIs</a:t>
            </a:r>
            <a:r>
              <a:rPr lang="cs-CZ" dirty="0" smtClean="0"/>
              <a:t> </a:t>
            </a:r>
            <a:r>
              <a:rPr lang="cs-CZ" dirty="0" err="1" smtClean="0"/>
              <a:t>for</a:t>
            </a:r>
            <a:r>
              <a:rPr lang="cs-CZ" dirty="0" smtClean="0"/>
              <a:t> more email </a:t>
            </a:r>
            <a:r>
              <a:rPr lang="cs-CZ" dirty="0" err="1" smtClean="0"/>
              <a:t>clients</a:t>
            </a:r>
            <a:r>
              <a:rPr lang="cs-CZ" dirty="0" smtClean="0"/>
              <a:t> and web </a:t>
            </a:r>
            <a:r>
              <a:rPr lang="cs-CZ" dirty="0" err="1" smtClean="0"/>
              <a:t>brousers</a:t>
            </a:r>
            <a:r>
              <a:rPr lang="cs-CZ" dirty="0" smtClean="0"/>
              <a:t>. </a:t>
            </a:r>
          </a:p>
          <a:p>
            <a:r>
              <a:rPr lang="cs-CZ" dirty="0" smtClean="0"/>
              <a:t>WFC  </a:t>
            </a:r>
            <a:r>
              <a:rPr lang="cs-CZ" dirty="0" err="1" smtClean="0"/>
              <a:t>begun</a:t>
            </a:r>
            <a:r>
              <a:rPr lang="cs-CZ" dirty="0" smtClean="0"/>
              <a:t> to use </a:t>
            </a:r>
            <a:r>
              <a:rPr lang="cs-CZ" dirty="0" err="1" smtClean="0"/>
              <a:t>new</a:t>
            </a:r>
            <a:r>
              <a:rPr lang="cs-CZ" dirty="0" smtClean="0"/>
              <a:t> feature, a </a:t>
            </a:r>
            <a:r>
              <a:rPr lang="cs-CZ" dirty="0" err="1" smtClean="0"/>
              <a:t>Companion</a:t>
            </a:r>
            <a:r>
              <a:rPr lang="cs-CZ" dirty="0" smtClean="0"/>
              <a:t>. In </a:t>
            </a:r>
            <a:r>
              <a:rPr lang="cs-CZ" dirty="0" err="1" smtClean="0"/>
              <a:t>new</a:t>
            </a:r>
            <a:r>
              <a:rPr lang="cs-CZ" dirty="0" smtClean="0"/>
              <a:t> </a:t>
            </a:r>
            <a:r>
              <a:rPr lang="cs-CZ" dirty="0" err="1" smtClean="0"/>
              <a:t>window</a:t>
            </a:r>
            <a:r>
              <a:rPr lang="cs-CZ" dirty="0" smtClean="0"/>
              <a:t> </a:t>
            </a:r>
            <a:r>
              <a:rPr lang="cs-CZ" dirty="0" err="1" smtClean="0"/>
              <a:t>is</a:t>
            </a:r>
            <a:r>
              <a:rPr lang="cs-CZ" dirty="0" smtClean="0"/>
              <a:t> </a:t>
            </a:r>
            <a:r>
              <a:rPr lang="cs-CZ" dirty="0" err="1" smtClean="0"/>
              <a:t>displayed</a:t>
            </a:r>
            <a:r>
              <a:rPr lang="cs-CZ" dirty="0" smtClean="0"/>
              <a:t> terminology </a:t>
            </a:r>
            <a:r>
              <a:rPr lang="cs-CZ" dirty="0" err="1" smtClean="0"/>
              <a:t>of</a:t>
            </a:r>
            <a:r>
              <a:rPr lang="cs-CZ" dirty="0" smtClean="0"/>
              <a:t> </a:t>
            </a:r>
            <a:r>
              <a:rPr lang="cs-CZ" dirty="0" err="1" smtClean="0"/>
              <a:t>opened</a:t>
            </a:r>
            <a:r>
              <a:rPr lang="cs-CZ" dirty="0" smtClean="0"/>
              <a:t> segment </a:t>
            </a:r>
            <a:r>
              <a:rPr lang="cs-CZ" dirty="0" err="1" smtClean="0"/>
              <a:t>which</a:t>
            </a:r>
            <a:r>
              <a:rPr lang="cs-CZ" dirty="0" smtClean="0"/>
              <a:t> </a:t>
            </a:r>
            <a:r>
              <a:rPr lang="cs-CZ" dirty="0" err="1" smtClean="0"/>
              <a:t>is</a:t>
            </a:r>
            <a:r>
              <a:rPr lang="cs-CZ" dirty="0" smtClean="0"/>
              <a:t> </a:t>
            </a:r>
            <a:r>
              <a:rPr lang="cs-CZ" dirty="0" err="1" smtClean="0"/>
              <a:t>found</a:t>
            </a:r>
            <a:r>
              <a:rPr lang="cs-CZ" dirty="0" smtClean="0"/>
              <a:t> in </a:t>
            </a:r>
            <a:r>
              <a:rPr lang="cs-CZ" dirty="0" err="1" smtClean="0"/>
              <a:t>Wordfast</a:t>
            </a:r>
            <a:r>
              <a:rPr lang="cs-CZ" dirty="0" smtClean="0"/>
              <a:t> </a:t>
            </a:r>
            <a:r>
              <a:rPr lang="cs-CZ" dirty="0" err="1" smtClean="0"/>
              <a:t>glossary</a:t>
            </a:r>
            <a:r>
              <a:rPr lang="cs-CZ" dirty="0" smtClean="0"/>
              <a:t>.</a:t>
            </a:r>
          </a:p>
          <a:p>
            <a:endParaRPr lang="cs-CZ"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Wordfast</a:t>
            </a:r>
            <a:r>
              <a:rPr lang="cs-CZ" dirty="0" smtClean="0"/>
              <a:t> </a:t>
            </a:r>
            <a:r>
              <a:rPr lang="cs-CZ" dirty="0" err="1" smtClean="0"/>
              <a:t>Classic</a:t>
            </a:r>
            <a:r>
              <a:rPr lang="cs-CZ" dirty="0" smtClean="0"/>
              <a:t> in MS Word</a:t>
            </a:r>
            <a:endParaRPr lang="cs-CZ" dirty="0"/>
          </a:p>
        </p:txBody>
      </p:sp>
      <p:pic>
        <p:nvPicPr>
          <p:cNvPr id="4" name="Zástupný symbol pro obsah 3" descr="wfc607u.jpg"/>
          <p:cNvPicPr>
            <a:picLocks noGrp="1" noChangeAspect="1"/>
          </p:cNvPicPr>
          <p:nvPr>
            <p:ph sz="quarter" idx="1"/>
          </p:nvPr>
        </p:nvPicPr>
        <p:blipFill>
          <a:blip r:embed="rId3"/>
          <a:stretch>
            <a:fillRect/>
          </a:stretch>
        </p:blipFill>
        <p:spPr>
          <a:xfrm>
            <a:off x="1091269" y="1714446"/>
            <a:ext cx="1781175" cy="809625"/>
          </a:xfrm>
        </p:spPr>
      </p:pic>
      <p:pic>
        <p:nvPicPr>
          <p:cNvPr id="6" name="Obrázek 5" descr="wfc-remote-mt.jpg"/>
          <p:cNvPicPr>
            <a:picLocks noChangeAspect="1"/>
          </p:cNvPicPr>
          <p:nvPr/>
        </p:nvPicPr>
        <p:blipFill>
          <a:blip r:embed="rId4"/>
          <a:stretch>
            <a:fillRect/>
          </a:stretch>
        </p:blipFill>
        <p:spPr>
          <a:xfrm>
            <a:off x="4761186" y="1714446"/>
            <a:ext cx="2076450" cy="1304925"/>
          </a:xfrm>
          <a:prstGeom prst="rect">
            <a:avLst/>
          </a:prstGeom>
        </p:spPr>
      </p:pic>
      <p:pic>
        <p:nvPicPr>
          <p:cNvPr id="7" name="Obrázek 6" descr="wfb-mt-tab.jpg"/>
          <p:cNvPicPr>
            <a:picLocks noChangeAspect="1"/>
          </p:cNvPicPr>
          <p:nvPr/>
        </p:nvPicPr>
        <p:blipFill>
          <a:blip r:embed="rId5"/>
          <a:stretch>
            <a:fillRect/>
          </a:stretch>
        </p:blipFill>
        <p:spPr>
          <a:xfrm>
            <a:off x="1091269" y="3458835"/>
            <a:ext cx="2076450" cy="1304925"/>
          </a:xfrm>
          <a:prstGeom prst="rect">
            <a:avLst/>
          </a:prstGeom>
        </p:spPr>
      </p:pic>
      <p:pic>
        <p:nvPicPr>
          <p:cNvPr id="11" name="Obrázek 10" descr="wfc-webmt8.jpg"/>
          <p:cNvPicPr>
            <a:picLocks noChangeAspect="1"/>
          </p:cNvPicPr>
          <p:nvPr/>
        </p:nvPicPr>
        <p:blipFill>
          <a:blip r:embed="rId6"/>
          <a:stretch>
            <a:fillRect/>
          </a:stretch>
        </p:blipFill>
        <p:spPr>
          <a:xfrm>
            <a:off x="4761186" y="3373110"/>
            <a:ext cx="2333625" cy="1390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Web </a:t>
            </a:r>
            <a:r>
              <a:rPr lang="cs-CZ" dirty="0" err="1" smtClean="0"/>
              <a:t>translation</a:t>
            </a:r>
            <a:r>
              <a:rPr lang="cs-CZ" dirty="0" smtClean="0"/>
              <a:t> </a:t>
            </a:r>
            <a:r>
              <a:rPr lang="cs-CZ" dirty="0" err="1" smtClean="0"/>
              <a:t>services</a:t>
            </a:r>
            <a:r>
              <a:rPr lang="cs-CZ" dirty="0" smtClean="0"/>
              <a:t> in my MT and </a:t>
            </a:r>
            <a:r>
              <a:rPr lang="cs-CZ" dirty="0" err="1" smtClean="0"/>
              <a:t>CATs</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en-US" dirty="0" smtClean="0"/>
              <a:t>PC Translator can show offers from Google and Bing:</a:t>
            </a:r>
          </a:p>
          <a:p>
            <a:endParaRPr lang="en-US" dirty="0" smtClean="0"/>
          </a:p>
          <a:p>
            <a:r>
              <a:rPr lang="en-US" dirty="0" smtClean="0">
                <a:hlinkClick r:id="rId2"/>
              </a:rPr>
              <a:t>http://www.condak.net/machine_t/cs/comprendo/cs/07.html</a:t>
            </a:r>
            <a:endParaRPr lang="cs-CZ" dirty="0" smtClean="0"/>
          </a:p>
          <a:p>
            <a:endParaRPr lang="cs-CZ" dirty="0" smtClean="0"/>
          </a:p>
          <a:p>
            <a:endParaRPr lang="cs-CZ" dirty="0"/>
          </a:p>
        </p:txBody>
      </p:sp>
      <p:sp>
        <p:nvSpPr>
          <p:cNvPr id="4" name="Zástupný symbol pro obsah 3"/>
          <p:cNvSpPr>
            <a:spLocks noGrp="1"/>
          </p:cNvSpPr>
          <p:nvPr>
            <p:ph sz="quarter" idx="2"/>
          </p:nvPr>
        </p:nvSpPr>
        <p:spPr/>
        <p:txBody>
          <a:bodyPr>
            <a:normAutofit fontScale="92500" lnSpcReduction="20000"/>
          </a:bodyPr>
          <a:lstStyle/>
          <a:p>
            <a:r>
              <a:rPr lang="en-US" dirty="0" err="1" smtClean="0"/>
              <a:t>MetaTexis</a:t>
            </a:r>
            <a:r>
              <a:rPr lang="en-US" dirty="0" smtClean="0"/>
              <a:t> for Word 2007 + Web MT Servers:</a:t>
            </a:r>
          </a:p>
          <a:p>
            <a:r>
              <a:rPr lang="en-US" dirty="0" smtClean="0">
                <a:hlinkClick r:id="rId3"/>
              </a:rPr>
              <a:t>http://www.condak.net/cat_other/virtaal/20130821/cs/02.html</a:t>
            </a:r>
            <a:endParaRPr lang="en-US" dirty="0" smtClean="0"/>
          </a:p>
          <a:p>
            <a:r>
              <a:rPr lang="en-US" dirty="0" smtClean="0"/>
              <a:t>Free Translation via Internet works without registration.</a:t>
            </a:r>
          </a:p>
          <a:p>
            <a:endParaRPr lang="en-US" dirty="0" smtClean="0"/>
          </a:p>
          <a:p>
            <a:r>
              <a:rPr lang="en-US" dirty="0" smtClean="0"/>
              <a:t>Virtaal </a:t>
            </a:r>
            <a:r>
              <a:rPr lang="en-US" dirty="0" err="1" smtClean="0"/>
              <a:t>Plugins</a:t>
            </a:r>
            <a:r>
              <a:rPr lang="en-US" dirty="0" smtClean="0"/>
              <a:t> - models for TM an MT:</a:t>
            </a:r>
          </a:p>
          <a:p>
            <a:r>
              <a:rPr lang="en-US" dirty="0" smtClean="0">
                <a:hlinkClick r:id="rId4"/>
              </a:rPr>
              <a:t>http://www.condak.net/cat_other/virtaal/20130821/cs/03.html</a:t>
            </a:r>
            <a:endParaRPr lang="cs-CZ" dirty="0" smtClean="0"/>
          </a:p>
          <a:p>
            <a:endParaRPr lang="cs-CZ" dirty="0"/>
          </a:p>
        </p:txBody>
      </p:sp>
      <p:pic>
        <p:nvPicPr>
          <p:cNvPr id="5" name="Obrázek 4" descr="net-small.png"/>
          <p:cNvPicPr>
            <a:picLocks noChangeAspect="1"/>
          </p:cNvPicPr>
          <p:nvPr/>
        </p:nvPicPr>
        <p:blipFill>
          <a:blip r:embed="rId5"/>
          <a:stretch>
            <a:fillRect/>
          </a:stretch>
        </p:blipFill>
        <p:spPr>
          <a:xfrm>
            <a:off x="929088" y="4167187"/>
            <a:ext cx="1143000" cy="14763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739211"/>
          </a:xfrm>
          <a:prstGeom prst="rect">
            <a:avLst/>
          </a:prstGeom>
        </p:spPr>
        <p:txBody>
          <a:bodyPr>
            <a:spAutoFit/>
          </a:bodyPr>
          <a:lstStyle/>
          <a:p>
            <a:r>
              <a:rPr lang="pl-PL" sz="2800" dirty="0" smtClean="0">
                <a:latin typeface="Calibri" pitchFamily="34" charset="0"/>
                <a:cs typeface="Calibri" pitchFamily="34" charset="0"/>
              </a:rPr>
              <a:t>MT in </a:t>
            </a:r>
            <a:r>
              <a:rPr lang="pl-PL" sz="2800" dirty="0" err="1" smtClean="0">
                <a:latin typeface="Calibri" pitchFamily="34" charset="0"/>
                <a:cs typeface="Calibri" pitchFamily="34" charset="0"/>
              </a:rPr>
              <a:t>localization</a:t>
            </a:r>
            <a:r>
              <a:rPr lang="pl-PL" sz="2800" dirty="0" smtClean="0">
                <a:latin typeface="Calibri" pitchFamily="34" charset="0"/>
                <a:cs typeface="Calibri" pitchFamily="34" charset="0"/>
              </a:rPr>
              <a:t> </a:t>
            </a:r>
            <a:r>
              <a:rPr lang="pl-PL" sz="2800" dirty="0" err="1" smtClean="0">
                <a:latin typeface="Calibri" pitchFamily="34" charset="0"/>
                <a:cs typeface="Calibri" pitchFamily="34" charset="0"/>
              </a:rPr>
              <a:t>company</a:t>
            </a:r>
            <a:endParaRPr lang="en-US" sz="28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r>
              <a:rPr lang="pl-PL" sz="2400" dirty="0" smtClean="0">
                <a:latin typeface="Calibri" pitchFamily="34" charset="0"/>
                <a:cs typeface="Calibri" pitchFamily="34" charset="0"/>
              </a:rPr>
              <a:t>Jacek Skarbek</a:t>
            </a:r>
            <a:endParaRPr lang="en-US" sz="2400" dirty="0" smtClean="0">
              <a:latin typeface="Calibri" pitchFamily="34" charset="0"/>
              <a:cs typeface="Calibri" pitchFamily="34" charset="0"/>
            </a:endParaRPr>
          </a:p>
          <a:p>
            <a:r>
              <a:rPr lang="pl-PL" sz="2400" dirty="0" err="1" smtClean="0">
                <a:latin typeface="Calibri" pitchFamily="34" charset="0"/>
                <a:cs typeface="Calibri" pitchFamily="34" charset="0"/>
              </a:rPr>
              <a:t>LocStar</a:t>
            </a:r>
            <a:r>
              <a:rPr lang="pl-PL"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Our experience with MT</a:t>
            </a:r>
            <a:br>
              <a:rPr lang="en-US" dirty="0" smtClean="0"/>
            </a:br>
            <a:endParaRPr lang="en-US" dirty="0">
              <a:solidFill>
                <a:srgbClr val="0070C0"/>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We are a software localization provider which has been using CAT tools for 17 years – we have large TMs</a:t>
            </a:r>
          </a:p>
          <a:p>
            <a:r>
              <a:rPr lang="en-US" dirty="0" smtClean="0"/>
              <a:t>Some of our clients provide us work with </a:t>
            </a:r>
            <a:r>
              <a:rPr lang="en-US" dirty="0" err="1" smtClean="0"/>
              <a:t>MTranslated</a:t>
            </a:r>
            <a:r>
              <a:rPr lang="en-US" dirty="0" smtClean="0"/>
              <a:t> content (both for no matches and as alternative to TM </a:t>
            </a:r>
            <a:r>
              <a:rPr lang="en-US" dirty="0" err="1" smtClean="0"/>
              <a:t>fuzzies</a:t>
            </a:r>
            <a:r>
              <a:rPr lang="en-US" dirty="0" smtClean="0"/>
              <a:t>) using their own MT solutions – our job is to work on MT like with fuzzy matches (no typical post-editing)</a:t>
            </a:r>
          </a:p>
          <a:p>
            <a:r>
              <a:rPr lang="en-US" dirty="0" smtClean="0"/>
              <a:t>For about 2 years we have been used MT for one of our main customer. We buy MT content from third party that use their own solution based on Moses and TMs provided by customer.</a:t>
            </a:r>
          </a:p>
          <a:p>
            <a:r>
              <a:rPr lang="en-US" dirty="0" smtClean="0"/>
              <a:t>We have large TMs collected and we test our Moses based internal solution to use it in production environment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Moses related problems/areas to improve</a:t>
            </a:r>
            <a:endParaRPr lang="en-US" dirty="0"/>
          </a:p>
        </p:txBody>
      </p:sp>
      <p:sp>
        <p:nvSpPr>
          <p:cNvPr id="3" name="Symbol zastępczy zawartości 2"/>
          <p:cNvSpPr>
            <a:spLocks noGrp="1"/>
          </p:cNvSpPr>
          <p:nvPr>
            <p:ph sz="quarter" idx="1"/>
          </p:nvPr>
        </p:nvSpPr>
        <p:spPr/>
        <p:txBody>
          <a:bodyPr/>
          <a:lstStyle/>
          <a:p>
            <a:r>
              <a:rPr lang="en-US" sz="2600" dirty="0" smtClean="0"/>
              <a:t>Tag handling/inline markup – only partially resolved by M4Loc solutions</a:t>
            </a:r>
          </a:p>
          <a:p>
            <a:r>
              <a:rPr lang="en-US" sz="2600" dirty="0" smtClean="0"/>
              <a:t>Lack of API to better/easier integrate Moses into production workflow</a:t>
            </a:r>
          </a:p>
          <a:p>
            <a:r>
              <a:rPr lang="en-US" sz="2600" dirty="0" smtClean="0"/>
              <a:t>We need better terminology/software items handling. </a:t>
            </a:r>
            <a:r>
              <a:rPr lang="en-US" sz="2600" dirty="0" err="1" smtClean="0"/>
              <a:t>I.e</a:t>
            </a:r>
            <a:r>
              <a:rPr lang="en-US" sz="2600" dirty="0" smtClean="0"/>
              <a:t>  something like &lt;zone&gt;, but phrase in zone treated separately  from rest of sentence at the level of TM and as a part of sentence at the level of LM</a:t>
            </a:r>
            <a:endParaRPr lang="pl-PL" sz="2600" dirty="0" smtClean="0"/>
          </a:p>
          <a:p>
            <a:r>
              <a:rPr lang="en-US" sz="2600" dirty="0" smtClean="0"/>
              <a:t>Inflections in Slavic languages </a:t>
            </a:r>
          </a:p>
          <a:p>
            <a:endParaRPr lang="pl-PL" dirty="0"/>
          </a:p>
        </p:txBody>
      </p:sp>
    </p:spTree>
    <p:extLst>
      <p:ext uri="{BB962C8B-B14F-4D97-AF65-F5344CB8AC3E}">
        <p14:creationId xmlns:p14="http://schemas.microsoft.com/office/powerpoint/2010/main" val="2839606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Users – Finding Common Ground</a:t>
            </a:r>
            <a:endParaRPr lang="en-US" dirty="0"/>
          </a:p>
        </p:txBody>
      </p:sp>
      <p:sp>
        <p:nvSpPr>
          <p:cNvPr id="3" name="Tijdelijke aanduiding voor inhoud 2"/>
          <p:cNvSpPr>
            <a:spLocks noGrp="1"/>
          </p:cNvSpPr>
          <p:nvPr>
            <p:ph sz="quarter" idx="1"/>
          </p:nvPr>
        </p:nvSpPr>
        <p:spPr/>
        <p:txBody>
          <a:bodyPr/>
          <a:lstStyle/>
          <a:p>
            <a:endParaRPr lang="nl-NL" dirty="0" smtClean="0"/>
          </a:p>
          <a:p>
            <a:pPr marL="0" indent="0">
              <a:buNone/>
            </a:pPr>
            <a:r>
              <a:rPr lang="nl-NL" dirty="0" smtClean="0"/>
              <a:t>Are </a:t>
            </a:r>
            <a:r>
              <a:rPr lang="nl-NL" dirty="0" err="1" smtClean="0"/>
              <a:t>there</a:t>
            </a:r>
            <a:r>
              <a:rPr lang="nl-NL" dirty="0" smtClean="0"/>
              <a:t> </a:t>
            </a:r>
            <a:r>
              <a:rPr lang="nl-NL" dirty="0" err="1" smtClean="0"/>
              <a:t>areas</a:t>
            </a:r>
            <a:r>
              <a:rPr lang="nl-NL" dirty="0" smtClean="0"/>
              <a:t> </a:t>
            </a:r>
            <a:r>
              <a:rPr lang="nl-NL" dirty="0" err="1" smtClean="0"/>
              <a:t>where</a:t>
            </a:r>
            <a:r>
              <a:rPr lang="nl-NL" dirty="0" smtClean="0"/>
              <a:t> Moses users (</a:t>
            </a:r>
            <a:r>
              <a:rPr lang="nl-NL" dirty="0" err="1" smtClean="0"/>
              <a:t>from</a:t>
            </a:r>
            <a:r>
              <a:rPr lang="nl-NL" dirty="0" smtClean="0"/>
              <a:t> </a:t>
            </a:r>
            <a:r>
              <a:rPr lang="nl-NL" dirty="0" err="1" smtClean="0"/>
              <a:t>industry</a:t>
            </a:r>
            <a:r>
              <a:rPr lang="nl-NL" dirty="0" smtClean="0"/>
              <a:t>) </a:t>
            </a:r>
            <a:r>
              <a:rPr lang="nl-NL" dirty="0" err="1" smtClean="0"/>
              <a:t>can</a:t>
            </a:r>
            <a:r>
              <a:rPr lang="nl-NL" dirty="0" smtClean="0"/>
              <a:t> </a:t>
            </a:r>
            <a:r>
              <a:rPr lang="nl-NL" dirty="0" err="1" smtClean="0"/>
              <a:t>cooperate</a:t>
            </a:r>
            <a:r>
              <a:rPr lang="nl-NL" dirty="0" smtClean="0"/>
              <a:t>? (</a:t>
            </a:r>
            <a:r>
              <a:rPr lang="nl-NL" dirty="0" err="1" smtClean="0"/>
              <a:t>beyond</a:t>
            </a:r>
            <a:r>
              <a:rPr lang="nl-NL" dirty="0" smtClean="0"/>
              <a:t> </a:t>
            </a:r>
            <a:r>
              <a:rPr lang="nl-NL" dirty="0" err="1" smtClean="0"/>
              <a:t>what</a:t>
            </a:r>
            <a:r>
              <a:rPr lang="nl-NL" dirty="0" smtClean="0"/>
              <a:t> is </a:t>
            </a:r>
            <a:r>
              <a:rPr lang="nl-NL" dirty="0" err="1" smtClean="0"/>
              <a:t>already</a:t>
            </a:r>
            <a:r>
              <a:rPr lang="nl-NL" dirty="0" smtClean="0"/>
              <a:t> </a:t>
            </a:r>
            <a:r>
              <a:rPr lang="nl-NL" dirty="0" err="1" smtClean="0"/>
              <a:t>done</a:t>
            </a:r>
            <a:r>
              <a:rPr lang="nl-NL" dirty="0" smtClean="0"/>
              <a:t> as part of </a:t>
            </a:r>
            <a:r>
              <a:rPr lang="nl-NL" dirty="0" err="1" smtClean="0"/>
              <a:t>MosesCore</a:t>
            </a:r>
            <a:r>
              <a:rPr lang="nl-NL" dirty="0" smtClean="0"/>
              <a:t>)</a:t>
            </a:r>
          </a:p>
          <a:p>
            <a:pPr marL="0" indent="0">
              <a:buNone/>
            </a:pPr>
            <a:endParaRPr lang="nl-NL" dirty="0" smtClean="0"/>
          </a:p>
          <a:p>
            <a:endParaRPr lang="nl-NL" dirty="0"/>
          </a:p>
          <a:p>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130088700"/>
              </p:ext>
            </p:extLst>
          </p:nvPr>
        </p:nvGraphicFramePr>
        <p:xfrm>
          <a:off x="1058334" y="3513666"/>
          <a:ext cx="6625166" cy="1949028"/>
        </p:xfrm>
        <a:graphic>
          <a:graphicData uri="http://schemas.openxmlformats.org/drawingml/2006/table">
            <a:tbl>
              <a:tblPr firstRow="1" bandRow="1">
                <a:tableStyleId>{5C22544A-7EE6-4342-B048-85BDC9FD1C3A}</a:tableStyleId>
              </a:tblPr>
              <a:tblGrid>
                <a:gridCol w="3312583"/>
                <a:gridCol w="3312583"/>
              </a:tblGrid>
              <a:tr h="487257">
                <a:tc>
                  <a:txBody>
                    <a:bodyPr/>
                    <a:lstStyle/>
                    <a:p>
                      <a:r>
                        <a:rPr lang="nl-NL" dirty="0" smtClean="0"/>
                        <a:t>AREA</a:t>
                      </a:r>
                      <a:endParaRPr lang="nl-NL" dirty="0"/>
                    </a:p>
                  </a:txBody>
                  <a:tcPr/>
                </a:tc>
                <a:tc>
                  <a:txBody>
                    <a:bodyPr/>
                    <a:lstStyle/>
                    <a:p>
                      <a:r>
                        <a:rPr lang="nl-NL" dirty="0" smtClean="0"/>
                        <a:t>COOPERATION</a:t>
                      </a:r>
                      <a:endParaRPr lang="nl-NL" dirty="0"/>
                    </a:p>
                  </a:txBody>
                  <a:tcPr/>
                </a:tc>
              </a:tr>
              <a:tr h="487257">
                <a:tc>
                  <a:txBody>
                    <a:bodyPr/>
                    <a:lstStyle/>
                    <a:p>
                      <a:r>
                        <a:rPr lang="nl-NL" sz="2400" dirty="0" smtClean="0"/>
                        <a:t>Knowledge</a:t>
                      </a:r>
                      <a:r>
                        <a:rPr lang="nl-NL" sz="2400" baseline="0" dirty="0" smtClean="0"/>
                        <a:t> </a:t>
                      </a:r>
                      <a:r>
                        <a:rPr lang="nl-NL" sz="2400" baseline="0" dirty="0" err="1" smtClean="0"/>
                        <a:t>Sharing</a:t>
                      </a:r>
                      <a:endParaRPr lang="nl-NL" sz="2400" dirty="0"/>
                    </a:p>
                  </a:txBody>
                  <a:tcPr/>
                </a:tc>
                <a:tc>
                  <a:txBody>
                    <a:bodyPr/>
                    <a:lstStyle/>
                    <a:p>
                      <a:pPr algn="ctr"/>
                      <a:r>
                        <a:rPr lang="nl-NL" sz="2400" dirty="0" smtClean="0"/>
                        <a:t>Yes</a:t>
                      </a:r>
                      <a:endParaRPr lang="nl-NL" sz="2400" dirty="0"/>
                    </a:p>
                  </a:txBody>
                  <a:tcPr/>
                </a:tc>
              </a:tr>
              <a:tr h="487257">
                <a:tc>
                  <a:txBody>
                    <a:bodyPr/>
                    <a:lstStyle/>
                    <a:p>
                      <a:r>
                        <a:rPr lang="nl-NL" sz="2400" dirty="0" err="1" smtClean="0"/>
                        <a:t>Sharing</a:t>
                      </a:r>
                      <a:r>
                        <a:rPr lang="nl-NL" sz="2400" baseline="0" dirty="0" smtClean="0"/>
                        <a:t> Investment</a:t>
                      </a:r>
                      <a:endParaRPr lang="nl-NL" sz="2400" dirty="0"/>
                    </a:p>
                  </a:txBody>
                  <a:tcPr/>
                </a:tc>
                <a:tc>
                  <a:txBody>
                    <a:bodyPr/>
                    <a:lstStyle/>
                    <a:p>
                      <a:pPr algn="ctr"/>
                      <a:r>
                        <a:rPr lang="nl-NL" sz="2400" dirty="0" smtClean="0"/>
                        <a:t>?</a:t>
                      </a:r>
                      <a:endParaRPr lang="nl-NL" sz="2400" dirty="0"/>
                    </a:p>
                  </a:txBody>
                  <a:tcPr/>
                </a:tc>
              </a:tr>
              <a:tr h="487257">
                <a:tc>
                  <a:txBody>
                    <a:bodyPr/>
                    <a:lstStyle/>
                    <a:p>
                      <a:r>
                        <a:rPr lang="nl-NL" sz="2400" dirty="0" err="1" smtClean="0"/>
                        <a:t>Sharing</a:t>
                      </a:r>
                      <a:r>
                        <a:rPr lang="nl-NL" sz="2400" dirty="0" smtClean="0"/>
                        <a:t> Code</a:t>
                      </a:r>
                      <a:endParaRPr lang="nl-NL" sz="2400" dirty="0"/>
                    </a:p>
                  </a:txBody>
                  <a:tcPr/>
                </a:tc>
                <a:tc>
                  <a:txBody>
                    <a:bodyPr/>
                    <a:lstStyle/>
                    <a:p>
                      <a:pPr algn="ctr"/>
                      <a:r>
                        <a:rPr lang="nl-NL" sz="2400" dirty="0" smtClean="0"/>
                        <a:t>?</a:t>
                      </a:r>
                      <a:endParaRPr lang="nl-NL" sz="2400" dirty="0"/>
                    </a:p>
                  </a:txBody>
                  <a:tcPr/>
                </a:tc>
              </a:tr>
            </a:tbl>
          </a:graphicData>
        </a:graphic>
      </p:graphicFrame>
    </p:spTree>
    <p:extLst>
      <p:ext uri="{BB962C8B-B14F-4D97-AF65-F5344CB8AC3E}">
        <p14:creationId xmlns:p14="http://schemas.microsoft.com/office/powerpoint/2010/main" val="9356338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Other problems</a:t>
            </a:r>
            <a:endParaRPr lang="en-US" dirty="0"/>
          </a:p>
        </p:txBody>
      </p:sp>
      <p:sp>
        <p:nvSpPr>
          <p:cNvPr id="3" name="Symbol zastępczy zawartości 2"/>
          <p:cNvSpPr>
            <a:spLocks noGrp="1"/>
          </p:cNvSpPr>
          <p:nvPr>
            <p:ph sz="quarter" idx="1"/>
          </p:nvPr>
        </p:nvSpPr>
        <p:spPr/>
        <p:txBody>
          <a:bodyPr>
            <a:normAutofit/>
          </a:bodyPr>
          <a:lstStyle/>
          <a:p>
            <a:r>
              <a:rPr lang="en-US" sz="2600" dirty="0" smtClean="0"/>
              <a:t>Weird approach to MT rate – customers tend to decrease translation rate in the same percent as measured (or estimated) acceleration of translation work itself, while translation rates covers also project management and all other linguistic and technical tasks that are not accelerated by MT</a:t>
            </a:r>
          </a:p>
          <a:p>
            <a:r>
              <a:rPr lang="en-US" sz="2600" dirty="0" smtClean="0"/>
              <a:t>We are not allowed to use MT for some customers – it is restricted by work agreement . Although we treat </a:t>
            </a:r>
            <a:r>
              <a:rPr lang="en-US" sz="2600" dirty="0" err="1" smtClean="0"/>
              <a:t>MTranslated</a:t>
            </a:r>
            <a:r>
              <a:rPr lang="en-US" sz="2600" dirty="0" smtClean="0"/>
              <a:t>  content as fuzzy matches, they afraid that it would impact on final quality of translation</a:t>
            </a:r>
            <a:endParaRPr lang="en-US" sz="2600" dirty="0"/>
          </a:p>
        </p:txBody>
      </p:sp>
    </p:spTree>
    <p:extLst>
      <p:ext uri="{BB962C8B-B14F-4D97-AF65-F5344CB8AC3E}">
        <p14:creationId xmlns:p14="http://schemas.microsoft.com/office/powerpoint/2010/main" val="38990190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3170099"/>
          </a:xfrm>
          <a:prstGeom prst="rect">
            <a:avLst/>
          </a:prstGeom>
        </p:spPr>
        <p:txBody>
          <a:bodyPr>
            <a:spAutoFit/>
          </a:bodyPr>
          <a:lstStyle/>
          <a:p>
            <a:r>
              <a:rPr lang="en-US" sz="2800" dirty="0" smtClean="0">
                <a:latin typeface="Calibri" pitchFamily="34" charset="0"/>
                <a:cs typeface="Calibri" pitchFamily="34" charset="0"/>
              </a:rPr>
              <a:t>Samsung Electronics Cooperation and SMT</a:t>
            </a:r>
          </a:p>
          <a:p>
            <a:endParaRPr lang="en-US" sz="2400" dirty="0" smtClean="0">
              <a:latin typeface="Calibri" pitchFamily="34" charset="0"/>
              <a:cs typeface="Calibri" pitchFamily="34" charset="0"/>
            </a:endParaRPr>
          </a:p>
          <a:p>
            <a:r>
              <a:rPr lang="en-US" sz="2400" dirty="0" err="1" smtClean="0">
                <a:latin typeface="Calibri" pitchFamily="34" charset="0"/>
                <a:cs typeface="Calibri" pitchFamily="34" charset="0"/>
              </a:rPr>
              <a:t>Seung-Wook</a:t>
            </a:r>
            <a:r>
              <a:rPr lang="en-US" sz="2400" dirty="0" smtClean="0">
                <a:latin typeface="Calibri" pitchFamily="34" charset="0"/>
                <a:cs typeface="Calibri" pitchFamily="34" charset="0"/>
              </a:rPr>
              <a:t> Lee, </a:t>
            </a:r>
            <a:r>
              <a:rPr lang="en-US" sz="2400" dirty="0" err="1" smtClean="0">
                <a:latin typeface="Calibri" pitchFamily="34" charset="0"/>
                <a:cs typeface="Calibri" pitchFamily="34" charset="0"/>
              </a:rPr>
              <a:t>Wonyoung</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Seo</a:t>
            </a: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Samsung Electronics Corporation</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Samsung Electronics Cooperation and Machine Translation</a:t>
            </a:r>
            <a:endParaRPr lang="en-US" sz="2800" dirty="0">
              <a:solidFill>
                <a:srgbClr val="0070C0"/>
              </a:solidFill>
            </a:endParaRPr>
          </a:p>
        </p:txBody>
      </p:sp>
      <p:sp>
        <p:nvSpPr>
          <p:cNvPr id="3" name="Content Placeholder 2"/>
          <p:cNvSpPr>
            <a:spLocks noGrp="1"/>
          </p:cNvSpPr>
          <p:nvPr>
            <p:ph sz="quarter" idx="1"/>
          </p:nvPr>
        </p:nvSpPr>
        <p:spPr/>
        <p:txBody>
          <a:bodyPr>
            <a:normAutofit/>
          </a:bodyPr>
          <a:lstStyle/>
          <a:p>
            <a:r>
              <a:rPr lang="en-US" sz="2400" dirty="0" smtClean="0"/>
              <a:t>Our team provide translation services for various internal groupware applications  (e.g., instance messenger) for the department</a:t>
            </a:r>
          </a:p>
          <a:p>
            <a:r>
              <a:rPr lang="en-US" sz="2400" dirty="0" smtClean="0"/>
              <a:t>One of the main concerns of ours is to expand language pairs</a:t>
            </a:r>
          </a:p>
          <a:p>
            <a:pPr lvl="1"/>
            <a:r>
              <a:rPr lang="en-US" dirty="0" smtClean="0"/>
              <a:t>There are very little of bilingual corpus available for the most of languages, such as Asian languages</a:t>
            </a:r>
          </a:p>
          <a:p>
            <a:pPr lvl="1"/>
            <a:r>
              <a:rPr lang="en-US" altLang="ko-KR" dirty="0"/>
              <a:t>Is </a:t>
            </a:r>
            <a:r>
              <a:rPr lang="en-US" altLang="ko-KR" dirty="0" smtClean="0"/>
              <a:t>indirect </a:t>
            </a:r>
            <a:r>
              <a:rPr lang="en-US" altLang="ko-KR" dirty="0"/>
              <a:t>translation the </a:t>
            </a:r>
            <a:r>
              <a:rPr lang="en-US" altLang="ko-KR" dirty="0" smtClean="0"/>
              <a:t>solution? </a:t>
            </a:r>
            <a:r>
              <a:rPr lang="en-US" altLang="ko-KR" dirty="0"/>
              <a:t>how do we deal with the error propagation</a:t>
            </a:r>
            <a:r>
              <a:rPr lang="en-US" altLang="ko-KR" dirty="0" smtClean="0"/>
              <a:t>?</a:t>
            </a:r>
            <a:endParaRPr lang="en-US" dirty="0" smtClean="0"/>
          </a:p>
          <a:p>
            <a:pPr lvl="1"/>
            <a:r>
              <a:rPr lang="en-US" dirty="0" smtClean="0"/>
              <a:t>Working groups and developer meetings for those languages may necessary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3170099"/>
          </a:xfrm>
          <a:prstGeom prst="rect">
            <a:avLst/>
          </a:prstGeom>
        </p:spPr>
        <p:txBody>
          <a:bodyPr>
            <a:spAutoFit/>
          </a:bodyPr>
          <a:lstStyle/>
          <a:p>
            <a:r>
              <a:rPr lang="en-US" sz="2800" dirty="0" smtClean="0">
                <a:latin typeface="Calibri" pitchFamily="34" charset="0"/>
                <a:cs typeface="Calibri" pitchFamily="34" charset="0"/>
              </a:rPr>
              <a:t>Statistical Machine Translation at SAP</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Dr. Falko Schaefer</a:t>
            </a:r>
          </a:p>
          <a:p>
            <a:r>
              <a:rPr lang="en-US" sz="2400" dirty="0" smtClean="0">
                <a:latin typeface="Calibri" pitchFamily="34" charset="0"/>
                <a:cs typeface="Calibri" pitchFamily="34" charset="0"/>
              </a:rPr>
              <a:t>SAP Language Services</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SMT Project at SLS</a:t>
            </a:r>
            <a:br>
              <a:rPr lang="en-US" dirty="0" smtClean="0"/>
            </a:br>
            <a:endParaRPr lang="en-US" dirty="0">
              <a:solidFill>
                <a:srgbClr val="0070C0"/>
              </a:solidFill>
            </a:endParaRPr>
          </a:p>
        </p:txBody>
      </p:sp>
      <p:sp>
        <p:nvSpPr>
          <p:cNvPr id="3" name="Content Placeholder 2"/>
          <p:cNvSpPr>
            <a:spLocks noGrp="1"/>
          </p:cNvSpPr>
          <p:nvPr>
            <p:ph sz="quarter" idx="1"/>
          </p:nvPr>
        </p:nvSpPr>
        <p:spPr/>
        <p:txBody>
          <a:bodyPr/>
          <a:lstStyle/>
          <a:p>
            <a:r>
              <a:rPr lang="en-US" dirty="0" smtClean="0"/>
              <a:t>SAP Language Services (SLS) has successfully worked </a:t>
            </a:r>
            <a:r>
              <a:rPr lang="en-US" smtClean="0"/>
              <a:t>with rule-based </a:t>
            </a:r>
            <a:r>
              <a:rPr lang="en-US" dirty="0" smtClean="0"/>
              <a:t>MT for over 20 years</a:t>
            </a:r>
          </a:p>
          <a:p>
            <a:r>
              <a:rPr lang="en-US" dirty="0" smtClean="0"/>
              <a:t>However, the growing demand for a new breed of MT meant that SLS began to embark on Moses-based SMT in early 2013</a:t>
            </a:r>
          </a:p>
          <a:p>
            <a:r>
              <a:rPr lang="en-US" dirty="0" smtClean="0"/>
              <a:t>The SLS MT project aims to establish a new MT service to reduce translation throughput time and cost</a:t>
            </a:r>
          </a:p>
          <a:p>
            <a:r>
              <a:rPr lang="en-US" dirty="0" smtClean="0"/>
              <a:t>To that end SLS works with an external partner to support implementation and knowledge transfer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308324"/>
          </a:xfrm>
          <a:prstGeom prst="rect">
            <a:avLst/>
          </a:prstGeom>
        </p:spPr>
        <p:txBody>
          <a:bodyPr>
            <a:spAutoFit/>
          </a:bodyPr>
          <a:lstStyle/>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Alex Yanishevsky</a:t>
            </a:r>
          </a:p>
          <a:p>
            <a:r>
              <a:rPr lang="en-US" sz="2400" dirty="0" err="1" smtClean="0">
                <a:latin typeface="Calibri" pitchFamily="34" charset="0"/>
                <a:cs typeface="Calibri" pitchFamily="34" charset="0"/>
              </a:rPr>
              <a:t>Welocalize</a:t>
            </a:r>
            <a:endParaRPr lang="en-US" sz="2400" dirty="0" smtClean="0">
              <a:latin typeface="Calibri" pitchFamily="34" charset="0"/>
              <a:cs typeface="Calibri" pitchFamily="34" charset="0"/>
            </a:endParaRP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Company Intro</a:t>
            </a:r>
            <a:br>
              <a:rPr lang="en-US" dirty="0" smtClean="0"/>
            </a:br>
            <a:endParaRPr lang="en-US" dirty="0">
              <a:solidFill>
                <a:srgbClr val="0070C0"/>
              </a:solidFill>
            </a:endParaRPr>
          </a:p>
        </p:txBody>
      </p:sp>
      <p:sp>
        <p:nvSpPr>
          <p:cNvPr id="3" name="Content Placeholder 2"/>
          <p:cNvSpPr>
            <a:spLocks noGrp="1"/>
          </p:cNvSpPr>
          <p:nvPr>
            <p:ph sz="quarter" idx="1"/>
          </p:nvPr>
        </p:nvSpPr>
        <p:spPr/>
        <p:txBody>
          <a:bodyPr/>
          <a:lstStyle/>
          <a:p>
            <a:r>
              <a:rPr lang="en-US" dirty="0" smtClean="0"/>
              <a:t>One of top 10 LSPs (language service providers)</a:t>
            </a:r>
          </a:p>
          <a:p>
            <a:r>
              <a:rPr lang="en-US" dirty="0" smtClean="0"/>
              <a:t>Department dedicated to MT and Language Tools (evaluation of MT, productivity workbench, corpus preparation, </a:t>
            </a:r>
            <a:r>
              <a:rPr lang="en-US" dirty="0"/>
              <a:t>vendor selection, vendor training and </a:t>
            </a:r>
            <a:r>
              <a:rPr lang="en-US" dirty="0" smtClean="0"/>
              <a:t>certification)</a:t>
            </a:r>
          </a:p>
          <a:p>
            <a:r>
              <a:rPr lang="en-US" dirty="0" smtClean="0"/>
              <a:t>MT agnostic</a:t>
            </a:r>
          </a:p>
          <a:p>
            <a:r>
              <a:rPr lang="en-US" dirty="0" smtClean="0"/>
              <a:t>MT integrated into TMS/GMS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Interest</a:t>
            </a:r>
            <a:br>
              <a:rPr lang="en-US" dirty="0" smtClean="0"/>
            </a:br>
            <a:endParaRPr lang="en-US" dirty="0">
              <a:solidFill>
                <a:srgbClr val="0070C0"/>
              </a:solidFill>
            </a:endParaRPr>
          </a:p>
        </p:txBody>
      </p:sp>
      <p:sp>
        <p:nvSpPr>
          <p:cNvPr id="3" name="Content Placeholder 2"/>
          <p:cNvSpPr>
            <a:spLocks noGrp="1"/>
          </p:cNvSpPr>
          <p:nvPr>
            <p:ph sz="quarter" idx="1"/>
          </p:nvPr>
        </p:nvSpPr>
        <p:spPr/>
        <p:txBody>
          <a:bodyPr/>
          <a:lstStyle/>
          <a:p>
            <a:r>
              <a:rPr lang="en-US" dirty="0" err="1" smtClean="0"/>
              <a:t>Productization</a:t>
            </a:r>
            <a:r>
              <a:rPr lang="en-US" dirty="0" smtClean="0"/>
              <a:t> of Moses</a:t>
            </a:r>
            <a:br>
              <a:rPr lang="en-US" dirty="0" smtClean="0"/>
            </a:br>
            <a:r>
              <a:rPr lang="en-US" dirty="0" smtClean="0"/>
              <a:t>-lower barrier of entry</a:t>
            </a:r>
            <a:br>
              <a:rPr lang="en-US" dirty="0" smtClean="0"/>
            </a:br>
            <a:r>
              <a:rPr lang="en-US" dirty="0" smtClean="0"/>
              <a:t>-interoperability</a:t>
            </a:r>
          </a:p>
          <a:p>
            <a:r>
              <a:rPr lang="en-US" dirty="0" smtClean="0"/>
              <a:t>Integration into TMS/GMS</a:t>
            </a:r>
          </a:p>
          <a:p>
            <a:r>
              <a:rPr lang="en-US" dirty="0" smtClean="0"/>
              <a:t>Tag handling</a:t>
            </a:r>
            <a:endParaRPr lang="en-US" dirty="0"/>
          </a:p>
          <a:p>
            <a:r>
              <a:rPr lang="en-US" dirty="0" smtClean="0"/>
              <a:t>Predictive modeling</a:t>
            </a:r>
            <a:endParaRPr lang="en-US" dirty="0"/>
          </a:p>
        </p:txBody>
      </p:sp>
    </p:spTree>
    <p:extLst>
      <p:ext uri="{BB962C8B-B14F-4D97-AF65-F5344CB8AC3E}">
        <p14:creationId xmlns:p14="http://schemas.microsoft.com/office/powerpoint/2010/main" val="35314357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739211"/>
          </a:xfrm>
          <a:prstGeom prst="rect">
            <a:avLst/>
          </a:prstGeom>
        </p:spPr>
        <p:txBody>
          <a:bodyPr>
            <a:spAutoFit/>
          </a:bodyPr>
          <a:lstStyle/>
          <a:p>
            <a:r>
              <a:rPr lang="en-US" sz="2800" dirty="0" smtClean="0">
                <a:latin typeface="Calibri" pitchFamily="34" charset="0"/>
                <a:cs typeface="Calibri" pitchFamily="34" charset="0"/>
              </a:rPr>
              <a:t>Results: Moses Survey</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Achim Ruopp</a:t>
            </a:r>
          </a:p>
          <a:p>
            <a:r>
              <a:rPr lang="en-US" sz="2400" dirty="0" smtClean="0">
                <a:latin typeface="Calibri" pitchFamily="34" charset="0"/>
                <a:cs typeface="Calibri" pitchFamily="34" charset="0"/>
              </a:rPr>
              <a:t>TAUS</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Composition</a:t>
            </a:r>
            <a:endParaRPr lang="en-US" dirty="0"/>
          </a:p>
        </p:txBody>
      </p:sp>
      <p:graphicFrame>
        <p:nvGraphicFramePr>
          <p:cNvPr id="5" name="Chart 4"/>
          <p:cNvGraphicFramePr/>
          <p:nvPr/>
        </p:nvGraphicFramePr>
        <p:xfrm>
          <a:off x="522067" y="1230367"/>
          <a:ext cx="8133202" cy="49970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Open/Proprietary</a:t>
            </a:r>
            <a:endParaRPr lang="en-US" dirty="0"/>
          </a:p>
        </p:txBody>
      </p:sp>
      <p:pic>
        <p:nvPicPr>
          <p:cNvPr id="4" name="Content Placeholder 3" descr="open_proprietary.png"/>
          <p:cNvPicPr>
            <a:picLocks noGrp="1" noChangeAspect="1"/>
          </p:cNvPicPr>
          <p:nvPr>
            <p:ph sz="quarter" idx="1"/>
          </p:nvPr>
        </p:nvPicPr>
        <p:blipFill>
          <a:blip r:embed="rId2"/>
          <a:stretch>
            <a:fillRect/>
          </a:stretch>
        </p:blipFill>
        <p:spPr>
          <a:xfrm>
            <a:off x="926452" y="1219200"/>
            <a:ext cx="7287396" cy="5111441"/>
          </a:xfrm>
        </p:spPr>
      </p:pic>
    </p:spTree>
    <p:extLst>
      <p:ext uri="{BB962C8B-B14F-4D97-AF65-F5344CB8AC3E}">
        <p14:creationId xmlns:p14="http://schemas.microsoft.com/office/powerpoint/2010/main" val="26821980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4367" y="3563009"/>
            <a:ext cx="8229600" cy="1150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4367" y="2002221"/>
            <a:ext cx="8229600" cy="15450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Ranking of Requested Moses Improvements</a:t>
            </a:r>
            <a:endParaRPr lang="en-US" dirty="0"/>
          </a:p>
        </p:txBody>
      </p:sp>
      <p:graphicFrame>
        <p:nvGraphicFramePr>
          <p:cNvPr id="4" name="Table 3"/>
          <p:cNvGraphicFramePr>
            <a:graphicFrameLocks noGrp="1"/>
          </p:cNvGraphicFramePr>
          <p:nvPr/>
        </p:nvGraphicFramePr>
        <p:xfrm>
          <a:off x="454367" y="1308354"/>
          <a:ext cx="8229600" cy="4557026"/>
        </p:xfrm>
        <a:graphic>
          <a:graphicData uri="http://schemas.openxmlformats.org/drawingml/2006/table">
            <a:tbl>
              <a:tblPr/>
              <a:tblGrid>
                <a:gridCol w="914400"/>
                <a:gridCol w="998621"/>
                <a:gridCol w="1004637"/>
                <a:gridCol w="5311942"/>
              </a:tblGrid>
              <a:tr h="385555">
                <a:tc>
                  <a:txBody>
                    <a:bodyPr/>
                    <a:lstStyle/>
                    <a:p>
                      <a:pPr marL="0" marR="0" algn="ctr">
                        <a:lnSpc>
                          <a:spcPct val="115000"/>
                        </a:lnSpc>
                        <a:spcBef>
                          <a:spcPts val="0"/>
                        </a:spcBef>
                        <a:spcAft>
                          <a:spcPts val="1000"/>
                        </a:spcAft>
                      </a:pPr>
                      <a:r>
                        <a:rPr lang="en-US" sz="2000" b="1" dirty="0">
                          <a:latin typeface="Calibri"/>
                          <a:ea typeface="Times New Roman"/>
                          <a:cs typeface="Times New Roman"/>
                        </a:rPr>
                        <a:t>2013 Rank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a:latin typeface="Calibri"/>
                          <a:ea typeface="Times New Roman"/>
                          <a:cs typeface="Times New Roman"/>
                        </a:rPr>
                        <a:t>2012 Rank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latin typeface="Calibri"/>
                          <a:ea typeface="Times New Roman"/>
                          <a:cs typeface="Times New Roman"/>
                        </a:rPr>
                        <a:t>2011 Rank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dirty="0">
                          <a:latin typeface="Calibri"/>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Times New Roman"/>
                          <a:cs typeface="Times New Roman"/>
                        </a:rPr>
                        <a:t>Training and translation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111">
                <a:tc>
                  <a:txBody>
                    <a:bodyPr/>
                    <a:lstStyle/>
                    <a:p>
                      <a:pPr marL="0" marR="0" algn="ctr">
                        <a:lnSpc>
                          <a:spcPct val="115000"/>
                        </a:lnSpc>
                        <a:spcBef>
                          <a:spcPts val="0"/>
                        </a:spcBef>
                        <a:spcAft>
                          <a:spcPts val="1000"/>
                        </a:spcAft>
                      </a:pPr>
                      <a:r>
                        <a:rPr lang="en-US" sz="2000" dirty="0">
                          <a:latin typeface="Calibri"/>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Times New Roman"/>
                          <a:cs typeface="Times New Roman"/>
                        </a:rPr>
                        <a:t>Integrating Moses into existing workflow/system (e.g. TM integration)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990">
                <a:tc>
                  <a:txBody>
                    <a:bodyPr/>
                    <a:lstStyle/>
                    <a:p>
                      <a:pPr marL="0" marR="0" algn="ctr">
                        <a:lnSpc>
                          <a:spcPct val="115000"/>
                        </a:lnSpc>
                        <a:spcBef>
                          <a:spcPts val="0"/>
                        </a:spcBef>
                        <a:spcAft>
                          <a:spcPts val="1000"/>
                        </a:spcAft>
                      </a:pPr>
                      <a:r>
                        <a:rPr lang="en-US" sz="2000" dirty="0">
                          <a:latin typeface="Calibri"/>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Times New Roman"/>
                          <a:cs typeface="Times New Roman"/>
                        </a:rPr>
                        <a:t>Installing and using Moses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dirty="0">
                          <a:latin typeface="Calibri"/>
                          <a:ea typeface="Times New Roman"/>
                          <a:cs typeface="Times New Roman"/>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Terminology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dirty="0">
                          <a:latin typeface="Calibri"/>
                          <a:ea typeface="Times New Roman"/>
                          <a:cs typeface="Times New Roman"/>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Evaluation results (e.g. evaluating productivity)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a:latin typeface="Calibri"/>
                          <a:ea typeface="Times New Roman"/>
                          <a:cs typeface="Times New Roman"/>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Language-specific issues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a:latin typeface="Calibri"/>
                          <a:ea typeface="Times New Roman"/>
                          <a:cs typeface="Times New Roman"/>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Advanced features (e.g. tree-based translation)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r>
                        <a:rPr lang="en-US" sz="2000">
                          <a:latin typeface="Calibri"/>
                          <a:ea typeface="Times New Roman"/>
                          <a:cs typeface="Times New Roman"/>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Customer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55">
                <a:tc>
                  <a:txBody>
                    <a:bodyPr/>
                    <a:lstStyle/>
                    <a:p>
                      <a:pPr marL="0" marR="0" algn="ctr">
                        <a:lnSpc>
                          <a:spcPct val="115000"/>
                        </a:lnSpc>
                        <a:spcBef>
                          <a:spcPts val="0"/>
                        </a:spcBef>
                        <a:spcAft>
                          <a:spcPts val="1000"/>
                        </a:spcAft>
                      </a:pPr>
                      <a:endParaRPr lang="en-US" sz="20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Times New Roman"/>
                          <a:cs typeface="Times New Roman"/>
                        </a:rPr>
                        <a:t>Easier to get the right human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Requested Moses Improvement</a:t>
            </a:r>
            <a:br>
              <a:rPr lang="en-US" dirty="0" smtClean="0"/>
            </a:br>
            <a:r>
              <a:rPr lang="en-US" sz="3100" dirty="0" smtClean="0">
                <a:solidFill>
                  <a:srgbClr val="0070C0"/>
                </a:solidFill>
              </a:rPr>
              <a:t>Training and Translation Speed</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Users are aware that SMT requires a considerable amount of computing resources</a:t>
            </a:r>
          </a:p>
          <a:p>
            <a:r>
              <a:rPr lang="en-US" dirty="0" smtClean="0"/>
              <a:t>Request driven by management and user demands</a:t>
            </a:r>
          </a:p>
          <a:p>
            <a:pPr lvl="1"/>
            <a:r>
              <a:rPr lang="en-US" dirty="0" smtClean="0"/>
              <a:t>Fast-turn-around/online translation</a:t>
            </a:r>
          </a:p>
          <a:p>
            <a:pPr lvl="1"/>
            <a:r>
              <a:rPr lang="en-US" dirty="0" smtClean="0"/>
              <a:t>Frequent re-training of systems with new/updated data</a:t>
            </a:r>
          </a:p>
          <a:p>
            <a:r>
              <a:rPr lang="en-US" dirty="0" smtClean="0"/>
              <a:t>Recommendation</a:t>
            </a:r>
          </a:p>
          <a:p>
            <a:pPr lvl="1"/>
            <a:r>
              <a:rPr lang="en-US" dirty="0" smtClean="0"/>
              <a:t>Integrate recent training speed improvements into the training tool chain</a:t>
            </a:r>
          </a:p>
          <a:p>
            <a:pPr lvl="1"/>
            <a:r>
              <a:rPr lang="en-US" dirty="0" smtClean="0"/>
              <a:t>Document recommendations how to best use the training speed improvements</a:t>
            </a:r>
          </a:p>
          <a:p>
            <a:pPr lvl="1"/>
            <a:r>
              <a:rPr lang="en-US" dirty="0" smtClean="0"/>
              <a:t>Further optimize performance for multi-threaded decoding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Requested Moses Improvement </a:t>
            </a:r>
            <a:br>
              <a:rPr lang="en-US" dirty="0" smtClean="0"/>
            </a:br>
            <a:r>
              <a:rPr lang="en-US" sz="3100" dirty="0" smtClean="0">
                <a:solidFill>
                  <a:srgbClr val="0070C0"/>
                </a:solidFill>
              </a:rPr>
              <a:t>Integrating Moses into Existing Workflows/Systems</a:t>
            </a:r>
            <a:endParaRPr lang="en-US" sz="3100" dirty="0">
              <a:solidFill>
                <a:srgbClr val="0070C0"/>
              </a:solidFill>
            </a:endParaRPr>
          </a:p>
        </p:txBody>
      </p:sp>
      <p:sp>
        <p:nvSpPr>
          <p:cNvPr id="3" name="Content Placeholder 2"/>
          <p:cNvSpPr>
            <a:spLocks noGrp="1"/>
          </p:cNvSpPr>
          <p:nvPr>
            <p:ph sz="quarter" idx="1"/>
          </p:nvPr>
        </p:nvSpPr>
        <p:spPr/>
        <p:txBody>
          <a:bodyPr/>
          <a:lstStyle/>
          <a:p>
            <a:r>
              <a:rPr lang="en-US" dirty="0" smtClean="0"/>
              <a:t>Integration into growing number of diverse systems</a:t>
            </a:r>
          </a:p>
          <a:p>
            <a:pPr lvl="1"/>
            <a:r>
              <a:rPr lang="en-US" dirty="0" smtClean="0"/>
              <a:t>TMS/</a:t>
            </a:r>
            <a:r>
              <a:rPr lang="en-US" dirty="0" err="1" smtClean="0"/>
              <a:t>CaT</a:t>
            </a:r>
            <a:r>
              <a:rPr lang="en-US" dirty="0" smtClean="0"/>
              <a:t>/</a:t>
            </a:r>
            <a:r>
              <a:rPr lang="en-US" dirty="0" err="1" smtClean="0"/>
              <a:t>TenT</a:t>
            </a:r>
            <a:endParaRPr lang="en-US" dirty="0" smtClean="0"/>
          </a:p>
          <a:p>
            <a:pPr lvl="1"/>
            <a:r>
              <a:rPr lang="en-US" dirty="0" smtClean="0"/>
              <a:t>Content Management Systems</a:t>
            </a:r>
          </a:p>
          <a:p>
            <a:pPr lvl="1"/>
            <a:r>
              <a:rPr lang="en-US" dirty="0" smtClean="0"/>
              <a:t>Automated Speech Recognition</a:t>
            </a:r>
          </a:p>
          <a:p>
            <a:pPr lvl="1"/>
            <a:r>
              <a:rPr lang="en-US" dirty="0" smtClean="0"/>
              <a:t>Dialog Systems</a:t>
            </a:r>
          </a:p>
          <a:p>
            <a:pPr lvl="1"/>
            <a:r>
              <a:rPr lang="en-US" dirty="0" smtClean="0"/>
              <a:t>…</a:t>
            </a:r>
          </a:p>
          <a:p>
            <a:r>
              <a:rPr lang="en-US" dirty="0" smtClean="0"/>
              <a:t>Recommendation</a:t>
            </a:r>
          </a:p>
          <a:p>
            <a:pPr lvl="1"/>
            <a:r>
              <a:rPr lang="en-US" dirty="0" smtClean="0"/>
              <a:t>Comprehensive, stable and well documented APIs to the decoder and data produced by it</a:t>
            </a:r>
          </a:p>
          <a:p>
            <a:pPr lvl="1"/>
            <a:r>
              <a:rPr lang="en-US" dirty="0" err="1" smtClean="0"/>
              <a:t>RESTful</a:t>
            </a:r>
            <a:r>
              <a:rPr lang="en-US" dirty="0" smtClean="0"/>
              <a:t> HTTP API (Google/Bing compatible?)</a:t>
            </a:r>
          </a:p>
          <a:p>
            <a:pPr lvl="1"/>
            <a:r>
              <a:rPr lang="en-US" dirty="0" smtClean="0"/>
              <a:t>Finish Okapi/M4Loc file format support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Requested Moses Improvement</a:t>
            </a:r>
            <a:br>
              <a:rPr lang="en-US" dirty="0" smtClean="0"/>
            </a:br>
            <a:r>
              <a:rPr lang="en-US" sz="3100" dirty="0" smtClean="0">
                <a:solidFill>
                  <a:srgbClr val="0070C0"/>
                </a:solidFill>
              </a:rPr>
              <a:t>Installing and Using Moses</a:t>
            </a:r>
            <a:endParaRPr lang="en-US" sz="3100" dirty="0">
              <a:solidFill>
                <a:srgbClr val="0070C0"/>
              </a:solidFill>
            </a:endParaRPr>
          </a:p>
        </p:txBody>
      </p:sp>
      <p:sp>
        <p:nvSpPr>
          <p:cNvPr id="3" name="Content Placeholder 2"/>
          <p:cNvSpPr>
            <a:spLocks noGrp="1"/>
          </p:cNvSpPr>
          <p:nvPr>
            <p:ph sz="quarter" idx="1"/>
          </p:nvPr>
        </p:nvSpPr>
        <p:spPr/>
        <p:txBody>
          <a:bodyPr>
            <a:normAutofit lnSpcReduction="10000"/>
          </a:bodyPr>
          <a:lstStyle/>
          <a:p>
            <a:r>
              <a:rPr lang="en-US" dirty="0" smtClean="0"/>
              <a:t>Still a range of installation experiences from “No problem” to “very complex to understand and to implement”</a:t>
            </a:r>
          </a:p>
          <a:p>
            <a:r>
              <a:rPr lang="en-US" dirty="0" smtClean="0"/>
              <a:t>Should Moses team provide installable packages?</a:t>
            </a:r>
          </a:p>
          <a:p>
            <a:r>
              <a:rPr lang="en-US" dirty="0" smtClean="0"/>
              <a:t>Windows support? </a:t>
            </a:r>
          </a:p>
          <a:p>
            <a:r>
              <a:rPr lang="en-US" dirty="0" smtClean="0"/>
              <a:t>UI?</a:t>
            </a:r>
          </a:p>
          <a:p>
            <a:r>
              <a:rPr lang="en-US" dirty="0" smtClean="0"/>
              <a:t>Recommendation</a:t>
            </a:r>
          </a:p>
          <a:p>
            <a:pPr lvl="1"/>
            <a:r>
              <a:rPr lang="en-US" dirty="0" smtClean="0"/>
              <a:t>Occasional stable releases of Moses as installable packages across different platforms – consistency is key</a:t>
            </a:r>
          </a:p>
          <a:p>
            <a:pPr lvl="1"/>
            <a:r>
              <a:rPr lang="en-US" dirty="0" smtClean="0"/>
              <a:t>Take on the maintenance and release of required components abandoned by their original developers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Requested Moses Improvement</a:t>
            </a:r>
            <a:br>
              <a:rPr lang="en-US" dirty="0" smtClean="0"/>
            </a:br>
            <a:r>
              <a:rPr lang="en-US" sz="3100" dirty="0" smtClean="0">
                <a:solidFill>
                  <a:srgbClr val="0070C0"/>
                </a:solidFill>
              </a:rPr>
              <a:t>Terminology Management</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Terminology injection from terminological resources</a:t>
            </a:r>
          </a:p>
          <a:p>
            <a:pPr lvl="1"/>
            <a:r>
              <a:rPr lang="en-US" dirty="0" smtClean="0"/>
              <a:t>Term bases</a:t>
            </a:r>
          </a:p>
          <a:p>
            <a:pPr lvl="1"/>
            <a:r>
              <a:rPr lang="en-US" dirty="0" smtClean="0"/>
              <a:t>Named entity recognizers</a:t>
            </a:r>
          </a:p>
          <a:p>
            <a:r>
              <a:rPr lang="en-US" dirty="0" smtClean="0"/>
              <a:t>Recommendation:</a:t>
            </a:r>
          </a:p>
          <a:p>
            <a:pPr lvl="1"/>
            <a:r>
              <a:rPr lang="en-US" dirty="0" smtClean="0"/>
              <a:t>Better documentation of the XML input feature</a:t>
            </a:r>
          </a:p>
          <a:p>
            <a:pPr lvl="1"/>
            <a:r>
              <a:rPr lang="en-US" dirty="0" smtClean="0"/>
              <a:t>Ensuring that the XML input feature minimally impacts translation quality of the overall sentence</a:t>
            </a:r>
          </a:p>
          <a:p>
            <a:pPr lvl="1"/>
            <a:r>
              <a:rPr lang="en-US" dirty="0" smtClean="0"/>
              <a:t>Handling input with named entities marked up by named entity recognizers</a:t>
            </a:r>
          </a:p>
          <a:p>
            <a:pPr lvl="1"/>
            <a:r>
              <a:rPr lang="en-US" dirty="0" smtClean="0"/>
              <a:t>Ensure XML input can be handled in the complete tool chain (e.g. </a:t>
            </a:r>
            <a:r>
              <a:rPr lang="en-US" dirty="0" err="1" smtClean="0"/>
              <a:t>tokenizer</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Requested Moses Improvement</a:t>
            </a:r>
            <a:br>
              <a:rPr lang="en-US" dirty="0" smtClean="0"/>
            </a:br>
            <a:r>
              <a:rPr lang="en-US" sz="3100" dirty="0" smtClean="0">
                <a:solidFill>
                  <a:srgbClr val="0070C0"/>
                </a:solidFill>
              </a:rPr>
              <a:t>Evaluation</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Expansion of the metrics that can be used to tune Moses MT systems</a:t>
            </a:r>
          </a:p>
          <a:p>
            <a:pPr lvl="1"/>
            <a:r>
              <a:rPr lang="en-US" dirty="0" smtClean="0"/>
              <a:t>Specifically for </a:t>
            </a:r>
            <a:r>
              <a:rPr lang="en-US" dirty="0" err="1" smtClean="0"/>
              <a:t>MT+post</a:t>
            </a:r>
            <a:r>
              <a:rPr lang="en-US" dirty="0" smtClean="0"/>
              <a:t>-editing scenario</a:t>
            </a:r>
          </a:p>
          <a:p>
            <a:r>
              <a:rPr lang="en-US" dirty="0" smtClean="0"/>
              <a:t>Evaluation and productivity testing systems</a:t>
            </a:r>
          </a:p>
          <a:p>
            <a:pPr lvl="1"/>
            <a:r>
              <a:rPr lang="en-US" dirty="0" smtClean="0"/>
              <a:t>Can be external</a:t>
            </a:r>
          </a:p>
          <a:p>
            <a:r>
              <a:rPr lang="en-US" dirty="0" smtClean="0"/>
              <a:t>Recommendation</a:t>
            </a:r>
          </a:p>
          <a:p>
            <a:pPr lvl="1"/>
            <a:r>
              <a:rPr lang="en-US" dirty="0" smtClean="0"/>
              <a:t>Integrate tuning metrics into Moses that allow optimizing systems for the </a:t>
            </a:r>
            <a:r>
              <a:rPr lang="en-US" dirty="0" err="1" smtClean="0"/>
              <a:t>MT+post</a:t>
            </a:r>
            <a:r>
              <a:rPr lang="en-US" dirty="0" smtClean="0"/>
              <a:t>-editing usage scenario</a:t>
            </a:r>
          </a:p>
          <a:p>
            <a:pPr lvl="1"/>
            <a:r>
              <a:rPr lang="en-US" dirty="0" smtClean="0"/>
              <a:t>Ensure interoperability with external evaluation/productivity testing systems, e.g. TAUS DQF, QT </a:t>
            </a:r>
            <a:r>
              <a:rPr lang="en-US" dirty="0" err="1" smtClean="0"/>
              <a:t>Launchpad</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Requested Moses Improvement</a:t>
            </a:r>
            <a:br>
              <a:rPr lang="en-US" dirty="0" smtClean="0"/>
            </a:br>
            <a:r>
              <a:rPr lang="en-US" sz="3100" dirty="0" smtClean="0">
                <a:solidFill>
                  <a:srgbClr val="0070C0"/>
                </a:solidFill>
              </a:rPr>
              <a:t>Language-Specific Issues</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Moses is focused on a relatively small set of European languages</a:t>
            </a:r>
          </a:p>
          <a:p>
            <a:r>
              <a:rPr lang="en-US" dirty="0" smtClean="0"/>
              <a:t>Survey participants would like to see tools for more languages included</a:t>
            </a:r>
          </a:p>
          <a:p>
            <a:r>
              <a:rPr lang="en-US" dirty="0" smtClean="0"/>
              <a:t>Full Unicode support</a:t>
            </a:r>
          </a:p>
          <a:p>
            <a:r>
              <a:rPr lang="en-US" dirty="0" smtClean="0"/>
              <a:t>Recommendation</a:t>
            </a:r>
          </a:p>
          <a:p>
            <a:pPr lvl="1"/>
            <a:r>
              <a:rPr lang="en-US" dirty="0" smtClean="0"/>
              <a:t>Test and improve Unicode support in the language-independent core</a:t>
            </a:r>
          </a:p>
          <a:p>
            <a:pPr lvl="1"/>
            <a:r>
              <a:rPr lang="en-US" dirty="0" smtClean="0"/>
              <a:t>Recommend and document use of additional language tools</a:t>
            </a:r>
          </a:p>
          <a:p>
            <a:pPr lvl="1"/>
            <a:r>
              <a:rPr lang="en-US" dirty="0" smtClean="0"/>
              <a:t>Encourage users to report Unicode issues and provide language-specific data</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Requested Moses Improvement</a:t>
            </a:r>
            <a:br>
              <a:rPr lang="en-US" dirty="0" smtClean="0"/>
            </a:br>
            <a:r>
              <a:rPr lang="en-US" sz="3100" dirty="0" smtClean="0">
                <a:solidFill>
                  <a:srgbClr val="0070C0"/>
                </a:solidFill>
              </a:rPr>
              <a:t>Advanced Features for Moses Commercialization</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Received a broad cross-section of requests </a:t>
            </a:r>
          </a:p>
          <a:p>
            <a:r>
              <a:rPr lang="en-US" dirty="0" smtClean="0"/>
              <a:t>Researchers develop cutting-edge technologies that could benefit industry</a:t>
            </a:r>
          </a:p>
          <a:p>
            <a:r>
              <a:rPr lang="en-US" dirty="0" smtClean="0"/>
              <a:t>Too often conversations still happen in distinct academic and industry silos</a:t>
            </a:r>
          </a:p>
          <a:p>
            <a:r>
              <a:rPr lang="en-US" dirty="0" smtClean="0"/>
              <a:t>Recommendation</a:t>
            </a:r>
          </a:p>
          <a:p>
            <a:pPr lvl="1"/>
            <a:r>
              <a:rPr lang="en-US" dirty="0" smtClean="0"/>
              <a:t>Start a conversation explaining how newly developed methods and technologies can help the industry to address critical MT issues, e.g.</a:t>
            </a:r>
          </a:p>
          <a:p>
            <a:pPr lvl="2"/>
            <a:r>
              <a:rPr lang="en-US" dirty="0" smtClean="0"/>
              <a:t>Tree-based/syntax-based models</a:t>
            </a:r>
          </a:p>
          <a:p>
            <a:pPr lvl="2"/>
            <a:r>
              <a:rPr lang="en-US" dirty="0" smtClean="0"/>
              <a:t>Morphologically rich languages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Requested Moses Improvement</a:t>
            </a:r>
            <a:br>
              <a:rPr lang="en-US" dirty="0" smtClean="0"/>
            </a:br>
            <a:r>
              <a:rPr lang="en-US" sz="3100" dirty="0" smtClean="0">
                <a:solidFill>
                  <a:srgbClr val="0070C0"/>
                </a:solidFill>
              </a:rPr>
              <a:t>Customer Support</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Moses support mailing list considered excellent</a:t>
            </a:r>
          </a:p>
          <a:p>
            <a:r>
              <a:rPr lang="en-US" dirty="0" smtClean="0"/>
              <a:t>Few requests for professional support or faster support response times</a:t>
            </a:r>
          </a:p>
          <a:p>
            <a:r>
              <a:rPr lang="en-US" dirty="0" smtClean="0"/>
              <a:t>Recommendation</a:t>
            </a:r>
          </a:p>
          <a:p>
            <a:pPr lvl="1"/>
            <a:r>
              <a:rPr lang="en-US" dirty="0" smtClean="0"/>
              <a:t>Continue excellent support on mailing list</a:t>
            </a:r>
          </a:p>
          <a:p>
            <a:pPr lvl="1"/>
            <a:r>
              <a:rPr lang="en-US" dirty="0" smtClean="0"/>
              <a:t>Improve documentation for some industry-relevant features to allow easier adoption</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Moses Open Source Project</a:t>
            </a:r>
            <a:endParaRPr lang="en-US" dirty="0"/>
          </a:p>
        </p:txBody>
      </p:sp>
      <p:sp>
        <p:nvSpPr>
          <p:cNvPr id="4" name="Text Placeholder 3"/>
          <p:cNvSpPr>
            <a:spLocks noGrp="1"/>
          </p:cNvSpPr>
          <p:nvPr>
            <p:ph type="body" idx="1"/>
          </p:nvPr>
        </p:nvSpPr>
        <p:spPr/>
        <p:txBody>
          <a:bodyPr/>
          <a:lstStyle/>
          <a:p>
            <a:r>
              <a:rPr lang="en-US" dirty="0" smtClean="0"/>
              <a:t>Strengths</a:t>
            </a:r>
            <a:endParaRPr lang="en-US" dirty="0"/>
          </a:p>
        </p:txBody>
      </p:sp>
      <p:sp>
        <p:nvSpPr>
          <p:cNvPr id="6" name="Text Placeholder 5"/>
          <p:cNvSpPr>
            <a:spLocks noGrp="1"/>
          </p:cNvSpPr>
          <p:nvPr>
            <p:ph type="body" sz="half" idx="3"/>
          </p:nvPr>
        </p:nvSpPr>
        <p:spPr/>
        <p:txBody>
          <a:bodyPr/>
          <a:lstStyle/>
          <a:p>
            <a:r>
              <a:rPr lang="en-US" dirty="0" smtClean="0"/>
              <a:t>Weaknesses</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Additions/updates  to “core” Moses: decoder, training, LM</a:t>
            </a:r>
          </a:p>
          <a:p>
            <a:pPr lvl="1"/>
            <a:r>
              <a:rPr lang="en-US" dirty="0" smtClean="0"/>
              <a:t>Latest methods</a:t>
            </a:r>
          </a:p>
          <a:p>
            <a:pPr lvl="1"/>
            <a:r>
              <a:rPr lang="en-US" dirty="0" smtClean="0"/>
              <a:t>Benefiting all users</a:t>
            </a:r>
          </a:p>
          <a:p>
            <a:r>
              <a:rPr lang="en-US" dirty="0" smtClean="0"/>
              <a:t>Documentation and support</a:t>
            </a:r>
          </a:p>
          <a:p>
            <a:r>
              <a:rPr lang="en-US" dirty="0" err="1" smtClean="0"/>
              <a:t>MosesCore</a:t>
            </a:r>
            <a:r>
              <a:rPr lang="en-US" dirty="0" smtClean="0"/>
              <a:t> funded releases and tutorial</a:t>
            </a:r>
          </a:p>
        </p:txBody>
      </p:sp>
      <p:sp>
        <p:nvSpPr>
          <p:cNvPr id="7" name="Content Placeholder 6"/>
          <p:cNvSpPr>
            <a:spLocks noGrp="1"/>
          </p:cNvSpPr>
          <p:nvPr>
            <p:ph sz="quarter" idx="4"/>
          </p:nvPr>
        </p:nvSpPr>
        <p:spPr/>
        <p:txBody>
          <a:bodyPr/>
          <a:lstStyle/>
          <a:p>
            <a:r>
              <a:rPr lang="en-US" dirty="0" smtClean="0"/>
              <a:t>Few  contributions by long-time industry Moses users</a:t>
            </a:r>
          </a:p>
          <a:p>
            <a:pPr lvl="1"/>
            <a:r>
              <a:rPr lang="en-US" dirty="0" smtClean="0"/>
              <a:t>Adobe Moses Tools</a:t>
            </a:r>
          </a:p>
          <a:p>
            <a:pPr lvl="1"/>
            <a:r>
              <a:rPr lang="en-US" dirty="0" err="1" smtClean="0"/>
              <a:t>DoMY</a:t>
            </a:r>
            <a:r>
              <a:rPr lang="en-US" dirty="0" smtClean="0"/>
              <a:t> CE</a:t>
            </a:r>
          </a:p>
          <a:p>
            <a:r>
              <a:rPr lang="en-US" dirty="0" smtClean="0"/>
              <a:t>Complexity of installation/use for entry-level users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ijdelijke aanduiding voor inhoud 2"/>
          <p:cNvSpPr>
            <a:spLocks noGrp="1"/>
          </p:cNvSpPr>
          <p:nvPr>
            <p:ph sz="quarter" idx="1"/>
          </p:nvPr>
        </p:nvSpPr>
        <p:spPr/>
        <p:txBody>
          <a:bodyPr>
            <a:normAutofit/>
          </a:bodyPr>
          <a:lstStyle/>
          <a:p>
            <a:pPr marL="0" indent="0">
              <a:buNone/>
            </a:pPr>
            <a:endParaRPr lang="nl-NL" dirty="0" smtClean="0"/>
          </a:p>
          <a:p>
            <a:pPr marL="0" indent="0">
              <a:buNone/>
            </a:pPr>
            <a:r>
              <a:rPr lang="nl-NL" dirty="0" smtClean="0"/>
              <a:t>14</a:t>
            </a:r>
            <a:r>
              <a:rPr lang="nl-NL" dirty="0"/>
              <a:t>:00/ </a:t>
            </a:r>
            <a:r>
              <a:rPr lang="nl-NL" dirty="0" err="1" smtClean="0"/>
              <a:t>Welcome</a:t>
            </a:r>
            <a:endParaRPr lang="nl-NL" dirty="0"/>
          </a:p>
          <a:p>
            <a:pPr marL="0" indent="0">
              <a:buNone/>
            </a:pPr>
            <a:r>
              <a:rPr lang="nl-NL" dirty="0" smtClean="0"/>
              <a:t>14</a:t>
            </a:r>
            <a:r>
              <a:rPr lang="nl-NL" dirty="0"/>
              <a:t>:10/ </a:t>
            </a:r>
            <a:r>
              <a:rPr lang="nl-NL" dirty="0" err="1"/>
              <a:t>Introductions</a:t>
            </a:r>
            <a:endParaRPr lang="nl-NL" dirty="0"/>
          </a:p>
          <a:p>
            <a:pPr marL="0" indent="0">
              <a:buNone/>
            </a:pPr>
            <a:r>
              <a:rPr lang="nl-NL" dirty="0" smtClean="0"/>
              <a:t>14</a:t>
            </a:r>
            <a:r>
              <a:rPr lang="nl-NL" dirty="0"/>
              <a:t>:30/ </a:t>
            </a:r>
            <a:r>
              <a:rPr lang="nl-NL" dirty="0" err="1"/>
              <a:t>Results</a:t>
            </a:r>
            <a:r>
              <a:rPr lang="nl-NL" dirty="0"/>
              <a:t> </a:t>
            </a:r>
            <a:r>
              <a:rPr lang="nl-NL" dirty="0" smtClean="0"/>
              <a:t>Moses Survey</a:t>
            </a:r>
            <a:endParaRPr lang="nl-NL" dirty="0"/>
          </a:p>
          <a:p>
            <a:pPr marL="0" indent="0">
              <a:buNone/>
            </a:pPr>
            <a:r>
              <a:rPr lang="nl-NL" dirty="0" smtClean="0"/>
              <a:t>15</a:t>
            </a:r>
            <a:r>
              <a:rPr lang="nl-NL" dirty="0"/>
              <a:t>:00/ </a:t>
            </a:r>
            <a:r>
              <a:rPr lang="nl-NL" dirty="0" smtClean="0"/>
              <a:t>Moses </a:t>
            </a:r>
            <a:r>
              <a:rPr lang="nl-NL" dirty="0" err="1" smtClean="0"/>
              <a:t>Roadmap</a:t>
            </a:r>
            <a:endParaRPr lang="nl-NL" dirty="0"/>
          </a:p>
          <a:p>
            <a:pPr marL="0" indent="0">
              <a:buNone/>
            </a:pPr>
            <a:r>
              <a:rPr lang="nl-NL" dirty="0" smtClean="0"/>
              <a:t>15:30 / </a:t>
            </a:r>
            <a:r>
              <a:rPr lang="nl-NL" dirty="0"/>
              <a:t>Discussion on Areas for Cooperation</a:t>
            </a:r>
          </a:p>
          <a:p>
            <a:pPr marL="0" indent="0">
              <a:buNone/>
            </a:pPr>
            <a:r>
              <a:rPr lang="nl-NL" dirty="0" smtClean="0"/>
              <a:t>16:00 / BREAK</a:t>
            </a:r>
          </a:p>
          <a:p>
            <a:pPr marL="0" indent="0">
              <a:buNone/>
            </a:pPr>
            <a:r>
              <a:rPr lang="nl-NL" dirty="0" smtClean="0"/>
              <a:t>16:30</a:t>
            </a:r>
            <a:r>
              <a:rPr lang="nl-NL" smtClean="0"/>
              <a:t>/ Review/Prioritize</a:t>
            </a:r>
            <a:r>
              <a:rPr lang="nl-NL" dirty="0" smtClean="0"/>
              <a:t> </a:t>
            </a:r>
            <a:r>
              <a:rPr lang="nl-NL" dirty="0"/>
              <a:t>Areas for Cooperation</a:t>
            </a:r>
          </a:p>
          <a:p>
            <a:pPr marL="0" indent="0">
              <a:buNone/>
            </a:pPr>
            <a:r>
              <a:rPr lang="nl-NL" dirty="0" smtClean="0"/>
              <a:t>17</a:t>
            </a:r>
            <a:r>
              <a:rPr lang="nl-NL" dirty="0"/>
              <a:t>:15/ </a:t>
            </a:r>
            <a:r>
              <a:rPr lang="nl-NL" dirty="0" err="1"/>
              <a:t>Wrap</a:t>
            </a:r>
            <a:r>
              <a:rPr lang="nl-NL" dirty="0"/>
              <a:t> Up </a:t>
            </a:r>
            <a:r>
              <a:rPr lang="nl-NL" dirty="0" err="1"/>
              <a:t>and</a:t>
            </a:r>
            <a:r>
              <a:rPr lang="nl-NL" dirty="0"/>
              <a:t> </a:t>
            </a:r>
            <a:r>
              <a:rPr lang="nl-NL" dirty="0" err="1"/>
              <a:t>Adjourn</a:t>
            </a:r>
            <a:endParaRPr lang="nl-NL" dirty="0"/>
          </a:p>
          <a:p>
            <a:pPr marL="0" indent="0">
              <a:buNone/>
            </a:pPr>
            <a:endParaRPr lang="nl-NL" dirty="0" smtClean="0"/>
          </a:p>
        </p:txBody>
      </p:sp>
    </p:spTree>
    <p:extLst>
      <p:ext uri="{BB962C8B-B14F-4D97-AF65-F5344CB8AC3E}">
        <p14:creationId xmlns:p14="http://schemas.microsoft.com/office/powerpoint/2010/main" val="14943560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Moses Future</a:t>
            </a:r>
            <a:endParaRPr lang="en-US" sz="3600" dirty="0"/>
          </a:p>
        </p:txBody>
      </p:sp>
      <p:sp>
        <p:nvSpPr>
          <p:cNvPr id="4" name="Text Placeholder 3"/>
          <p:cNvSpPr>
            <a:spLocks noGrp="1"/>
          </p:cNvSpPr>
          <p:nvPr>
            <p:ph type="body" idx="1"/>
          </p:nvPr>
        </p:nvSpPr>
        <p:spPr/>
        <p:txBody>
          <a:bodyPr/>
          <a:lstStyle/>
          <a:p>
            <a:r>
              <a:rPr lang="en-US" dirty="0" smtClean="0"/>
              <a:t>Academic Project</a:t>
            </a:r>
            <a:endParaRPr lang="en-US" dirty="0"/>
          </a:p>
        </p:txBody>
      </p:sp>
      <p:sp>
        <p:nvSpPr>
          <p:cNvPr id="5" name="Text Placeholder 4"/>
          <p:cNvSpPr>
            <a:spLocks noGrp="1"/>
          </p:cNvSpPr>
          <p:nvPr>
            <p:ph type="body" sz="half" idx="3"/>
          </p:nvPr>
        </p:nvSpPr>
        <p:spPr/>
        <p:txBody>
          <a:bodyPr/>
          <a:lstStyle/>
          <a:p>
            <a:r>
              <a:rPr lang="en-US" dirty="0" smtClean="0"/>
              <a:t>Broad Adoption</a:t>
            </a:r>
            <a:endParaRPr lang="en-US" dirty="0"/>
          </a:p>
        </p:txBody>
      </p:sp>
      <p:sp>
        <p:nvSpPr>
          <p:cNvPr id="3" name="Content Placeholder 2"/>
          <p:cNvSpPr>
            <a:spLocks noGrp="1"/>
          </p:cNvSpPr>
          <p:nvPr>
            <p:ph sz="quarter" idx="2"/>
          </p:nvPr>
        </p:nvSpPr>
        <p:spPr/>
        <p:txBody>
          <a:bodyPr>
            <a:normAutofit fontScale="92500" lnSpcReduction="10000"/>
          </a:bodyPr>
          <a:lstStyle/>
          <a:p>
            <a:r>
              <a:rPr lang="en-US" dirty="0" smtClean="0"/>
              <a:t>Sharing platform for research progress</a:t>
            </a:r>
          </a:p>
          <a:p>
            <a:r>
              <a:rPr lang="en-US" dirty="0" smtClean="0"/>
              <a:t>Unstable code base</a:t>
            </a:r>
          </a:p>
          <a:p>
            <a:r>
              <a:rPr lang="en-US" dirty="0" smtClean="0"/>
              <a:t>Complex use</a:t>
            </a:r>
          </a:p>
          <a:p>
            <a:r>
              <a:rPr lang="en-US" dirty="0" smtClean="0"/>
              <a:t>Integration by few sophisticated technology providers</a:t>
            </a:r>
          </a:p>
          <a:p>
            <a:r>
              <a:rPr lang="en-US" dirty="0" smtClean="0"/>
              <a:t>Similar OSS project </a:t>
            </a:r>
          </a:p>
          <a:p>
            <a:pPr lvl="1"/>
            <a:r>
              <a:rPr lang="en-US" dirty="0" smtClean="0"/>
              <a:t>HTK speech recognition toolkit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Ease of installation</a:t>
            </a:r>
          </a:p>
          <a:p>
            <a:r>
              <a:rPr lang="en-US" dirty="0" smtClean="0"/>
              <a:t>Ease of use for diverse scenarios</a:t>
            </a:r>
          </a:p>
          <a:p>
            <a:r>
              <a:rPr lang="en-US" dirty="0" smtClean="0"/>
              <a:t>Pre-trained engines</a:t>
            </a:r>
          </a:p>
          <a:p>
            <a:r>
              <a:rPr lang="en-US" dirty="0" smtClean="0"/>
              <a:t>Similar OSS projects</a:t>
            </a:r>
          </a:p>
          <a:p>
            <a:pPr lvl="1"/>
            <a:r>
              <a:rPr lang="en-US" dirty="0" err="1" smtClean="0"/>
              <a:t>PostgreSQL</a:t>
            </a:r>
            <a:endParaRPr lang="en-US" dirty="0" smtClean="0"/>
          </a:p>
          <a:p>
            <a:pPr lvl="1"/>
            <a:r>
              <a:rPr lang="en-US" dirty="0" smtClean="0"/>
              <a:t>NLTK (Natural Language Toolkit)</a:t>
            </a:r>
          </a:p>
          <a:p>
            <a:pPr lvl="1"/>
            <a:r>
              <a:rPr lang="en-US" dirty="0" smtClean="0"/>
              <a:t>CMU Sphinx</a:t>
            </a:r>
          </a:p>
        </p:txBody>
      </p:sp>
      <p:sp>
        <p:nvSpPr>
          <p:cNvPr id="7" name="TextBox 6"/>
          <p:cNvSpPr txBox="1"/>
          <p:nvPr/>
        </p:nvSpPr>
        <p:spPr>
          <a:xfrm>
            <a:off x="2222938" y="1087821"/>
            <a:ext cx="3861955" cy="523220"/>
          </a:xfrm>
          <a:prstGeom prst="rect">
            <a:avLst/>
          </a:prstGeom>
          <a:noFill/>
        </p:spPr>
        <p:txBody>
          <a:bodyPr wrap="none" rtlCol="0">
            <a:spAutoFit/>
          </a:bodyPr>
          <a:lstStyle/>
          <a:p>
            <a:r>
              <a:rPr lang="en-US" sz="2800" dirty="0" smtClean="0">
                <a:solidFill>
                  <a:srgbClr val="FF0000"/>
                </a:solidFill>
              </a:rPr>
              <a:t>Not mutually exclusive!</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smtClean="0"/>
              <a:t>PostgreSQL</a:t>
            </a:r>
            <a:r>
              <a:rPr lang="en-US" dirty="0" smtClean="0"/>
              <a:t/>
            </a:r>
            <a:br>
              <a:rPr lang="en-US" dirty="0" smtClean="0"/>
            </a:br>
            <a:r>
              <a:rPr lang="en-US" sz="3100" dirty="0" smtClean="0">
                <a:solidFill>
                  <a:srgbClr val="0070C0"/>
                </a:solidFill>
              </a:rPr>
              <a:t>Object-relational database management system</a:t>
            </a:r>
            <a:endParaRPr lang="en-US" dirty="0">
              <a:solidFill>
                <a:srgbClr val="0070C0"/>
              </a:solidFill>
            </a:endParaRPr>
          </a:p>
        </p:txBody>
      </p:sp>
      <p:sp>
        <p:nvSpPr>
          <p:cNvPr id="8" name="Content Placeholder 7"/>
          <p:cNvSpPr>
            <a:spLocks noGrp="1"/>
          </p:cNvSpPr>
          <p:nvPr>
            <p:ph sz="quarter" idx="1"/>
          </p:nvPr>
        </p:nvSpPr>
        <p:spPr/>
        <p:txBody>
          <a:bodyPr>
            <a:normAutofit/>
          </a:bodyPr>
          <a:lstStyle/>
          <a:p>
            <a:r>
              <a:rPr lang="en-US" dirty="0" smtClean="0"/>
              <a:t>Started in 1986 by Michael </a:t>
            </a:r>
            <a:r>
              <a:rPr lang="en-US" dirty="0" err="1" smtClean="0"/>
              <a:t>Stonebraker</a:t>
            </a:r>
            <a:r>
              <a:rPr lang="en-US" dirty="0" smtClean="0"/>
              <a:t> at UC Berkeley</a:t>
            </a:r>
          </a:p>
          <a:p>
            <a:r>
              <a:rPr lang="en-US" dirty="0" smtClean="0"/>
              <a:t>Evolved from research project into universal RDBMS</a:t>
            </a:r>
          </a:p>
          <a:p>
            <a:r>
              <a:rPr lang="en-US" dirty="0" smtClean="0"/>
              <a:t>Used by Apple, BASF, Skype, </a:t>
            </a:r>
            <a:r>
              <a:rPr lang="en-US" dirty="0" err="1" smtClean="0"/>
              <a:t>Redhat</a:t>
            </a:r>
            <a:r>
              <a:rPr lang="en-US" dirty="0" smtClean="0"/>
              <a:t>, governments, universities …</a:t>
            </a:r>
          </a:p>
          <a:p>
            <a:r>
              <a:rPr lang="en-US" dirty="0" smtClean="0"/>
              <a:t>Broad contributor base</a:t>
            </a:r>
          </a:p>
          <a:p>
            <a:pPr lvl="1"/>
            <a:r>
              <a:rPr lang="en-US" dirty="0" smtClean="0"/>
              <a:t>Often industry funded</a:t>
            </a:r>
          </a:p>
          <a:p>
            <a:r>
              <a:rPr lang="en-US" dirty="0" err="1" smtClean="0"/>
              <a:t>PostgreSQL</a:t>
            </a:r>
            <a:r>
              <a:rPr lang="en-US" dirty="0" smtClean="0"/>
              <a:t> license (similar to MIT license)</a:t>
            </a:r>
          </a:p>
          <a:p>
            <a:r>
              <a:rPr lang="en-US" dirty="0" smtClean="0"/>
              <a:t>Commercial support through </a:t>
            </a:r>
            <a:r>
              <a:rPr lang="en-US" dirty="0" err="1" smtClean="0"/>
              <a:t>EnterpriseDB</a:t>
            </a:r>
            <a:endParaRPr lang="en-US" dirty="0" smtClean="0"/>
          </a:p>
          <a:p>
            <a:r>
              <a:rPr lang="en-US" dirty="0" smtClean="0"/>
              <a:t>Consulting/training available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 Follow</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Discuss industry needs</a:t>
            </a:r>
          </a:p>
          <a:p>
            <a:r>
              <a:rPr lang="en-US" dirty="0" smtClean="0"/>
              <a:t>Identify areas of industry cooperation</a:t>
            </a:r>
          </a:p>
          <a:p>
            <a:r>
              <a:rPr lang="en-US" dirty="0" smtClean="0"/>
              <a:t>Discuss line between open source project and proprietary add-ons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Open/Proprietary</a:t>
            </a:r>
            <a:endParaRPr lang="en-US" dirty="0"/>
          </a:p>
        </p:txBody>
      </p:sp>
      <p:pic>
        <p:nvPicPr>
          <p:cNvPr id="4" name="Content Placeholder 3" descr="open_proprietary.png"/>
          <p:cNvPicPr>
            <a:picLocks noGrp="1" noChangeAspect="1"/>
          </p:cNvPicPr>
          <p:nvPr>
            <p:ph sz="quarter" idx="1"/>
          </p:nvPr>
        </p:nvPicPr>
        <p:blipFill>
          <a:blip r:embed="rId2"/>
          <a:stretch>
            <a:fillRect/>
          </a:stretch>
        </p:blipFill>
        <p:spPr>
          <a:xfrm>
            <a:off x="926452" y="1219200"/>
            <a:ext cx="7287396" cy="5111441"/>
          </a:xfr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000548"/>
          </a:xfrm>
          <a:prstGeom prst="rect">
            <a:avLst/>
          </a:prstGeom>
        </p:spPr>
        <p:txBody>
          <a:bodyPr>
            <a:spAutoFit/>
          </a:bodyPr>
          <a:lstStyle/>
          <a:p>
            <a:r>
              <a:rPr lang="en-US" sz="2800" dirty="0" smtClean="0">
                <a:latin typeface="Calibri" pitchFamily="34" charset="0"/>
                <a:cs typeface="Calibri" pitchFamily="34" charset="0"/>
              </a:rPr>
              <a:t>Moses Roadmap</a:t>
            </a:r>
          </a:p>
          <a:p>
            <a:r>
              <a:rPr lang="en-US" sz="2400" dirty="0" smtClean="0">
                <a:latin typeface="Calibri" pitchFamily="34" charset="0"/>
                <a:cs typeface="Calibri" pitchFamily="34" charset="0"/>
              </a:rPr>
              <a:t>Philipp Koehn</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165661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3638592" y="3905690"/>
            <a:ext cx="1868173" cy="1993169"/>
          </a:xfrm>
          <a:prstGeom prst="rect">
            <a:avLst/>
          </a:prstGeom>
          <a:noFill/>
        </p:spPr>
      </p:pic>
      <p:sp>
        <p:nvSpPr>
          <p:cNvPr id="2" name="TextBox 1"/>
          <p:cNvSpPr txBox="1"/>
          <p:nvPr/>
        </p:nvSpPr>
        <p:spPr>
          <a:xfrm>
            <a:off x="3345332" y="1198207"/>
            <a:ext cx="2361812" cy="1580336"/>
          </a:xfrm>
          <a:prstGeom prst="rect">
            <a:avLst/>
          </a:prstGeom>
          <a:noFill/>
        </p:spPr>
        <p:txBody>
          <a:bodyPr wrap="none" lIns="0" tIns="0" rIns="0" bIns="40078" rtlCol="0">
            <a:spAutoFit/>
          </a:bodyPr>
          <a:lstStyle/>
          <a:p>
            <a:pPr defTabSz="801555">
              <a:lnSpc>
                <a:spcPts val="2455"/>
              </a:lnSpc>
              <a:tabLst>
                <a:tab pos="311717" algn="l"/>
                <a:tab pos="512105" algn="l"/>
              </a:tabLst>
            </a:pPr>
            <a:r>
              <a:rPr lang="en-US" altLang="zh-CN" sz="2600" b="1" dirty="0">
                <a:solidFill>
                  <a:srgbClr val="000000"/>
                </a:solidFill>
                <a:latin typeface="Times New Roman" pitchFamily="18" charset="0"/>
                <a:ea typeface="宋体"/>
                <a:cs typeface="Times New Roman" pitchFamily="18" charset="0"/>
              </a:rPr>
              <a:t>Moses</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00"/>
                </a:solidFill>
                <a:latin typeface="Times New Roman" pitchFamily="18" charset="0"/>
                <a:ea typeface="宋体"/>
                <a:cs typeface="Times New Roman" pitchFamily="18" charset="0"/>
              </a:rPr>
              <a:t>Roadmap</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104"/>
              </a:lnSpc>
              <a:tabLst>
                <a:tab pos="311717" algn="l"/>
                <a:tab pos="51210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Philipp</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Koehn</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192"/>
              </a:lnSpc>
              <a:tabLst>
                <a:tab pos="311717" algn="l"/>
                <a:tab pos="51210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11</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September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2013</a:t>
            </a:r>
          </a:p>
        </p:txBody>
      </p:sp>
      <p:sp>
        <p:nvSpPr>
          <p:cNvPr id="3"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5"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6"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3890183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a:t>
            </a:r>
          </a:p>
        </p:txBody>
      </p:sp>
      <p:sp>
        <p:nvSpPr>
          <p:cNvPr id="3" name="TextBox 1"/>
          <p:cNvSpPr txBox="1"/>
          <p:nvPr/>
        </p:nvSpPr>
        <p:spPr>
          <a:xfrm>
            <a:off x="2856567" y="472371"/>
            <a:ext cx="3204165"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Development</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in</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Moses</a:t>
            </a:r>
          </a:p>
        </p:txBody>
      </p:sp>
      <p:sp>
        <p:nvSpPr>
          <p:cNvPr id="5" name="TextBox 1"/>
          <p:cNvSpPr txBox="1"/>
          <p:nvPr/>
        </p:nvSpPr>
        <p:spPr>
          <a:xfrm>
            <a:off x="521351" y="1901000"/>
            <a:ext cx="5932946" cy="3383082"/>
          </a:xfrm>
          <a:prstGeom prst="rect">
            <a:avLst/>
          </a:prstGeom>
          <a:noFill/>
        </p:spPr>
        <p:txBody>
          <a:bodyPr wrap="none" lIns="0" tIns="0" rIns="0" bIns="40078" rtlCol="0">
            <a:spAutoFit/>
          </a:bodyPr>
          <a:lstStyle/>
          <a:p>
            <a:pPr defTabSz="801555">
              <a:lnSpc>
                <a:spcPts val="1841"/>
              </a:lnSpc>
              <a:tabLst>
                <a:tab pos="189257" algn="l"/>
                <a:tab pos="222655"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Moses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mainly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developed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academia</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89257" algn="l"/>
                <a:tab pos="222655"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Academic</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research</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progress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somewhat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un-predictable</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89257" algn="l"/>
                <a:tab pos="222655"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Biases</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189257" algn="l"/>
                <a:tab pos="22265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1.</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quality</a:t>
            </a:r>
          </a:p>
          <a:p>
            <a:pPr defTabSz="801555">
              <a:lnSpc>
                <a:spcPts val="2104"/>
              </a:lnSpc>
              <a:tabLst>
                <a:tab pos="189257" algn="l"/>
                <a:tab pos="22265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2.</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scalability</a:t>
            </a:r>
          </a:p>
          <a:p>
            <a:pPr defTabSz="801555">
              <a:lnSpc>
                <a:spcPts val="2104"/>
              </a:lnSpc>
              <a:tabLst>
                <a:tab pos="189257" algn="l"/>
                <a:tab pos="22265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3.</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usability</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89257" algn="l"/>
                <a:tab pos="222655"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Sometimes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research</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cases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do</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not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match</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industry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cases</a:t>
            </a:r>
          </a:p>
          <a:p>
            <a:pPr defTabSz="801555">
              <a:lnSpc>
                <a:spcPts val="2104"/>
              </a:lnSpc>
              <a:tabLst>
                <a:tab pos="189257" algn="l"/>
                <a:tab pos="222655"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(e.g.,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news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vs.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technical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documentation)</a:t>
            </a:r>
          </a:p>
        </p:txBody>
      </p:sp>
      <p:sp>
        <p:nvSpPr>
          <p:cNvPr id="6"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7"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8"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970368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1325099" y="956260"/>
            <a:ext cx="5430735" cy="504629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56" y="172818"/>
            <a:ext cx="792887" cy="841048"/>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2</a:t>
            </a:r>
          </a:p>
        </p:txBody>
      </p:sp>
      <p:sp>
        <p:nvSpPr>
          <p:cNvPr id="5" name="TextBox 1"/>
          <p:cNvSpPr txBox="1"/>
          <p:nvPr/>
        </p:nvSpPr>
        <p:spPr>
          <a:xfrm>
            <a:off x="3345333" y="460849"/>
            <a:ext cx="2306295"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Modular</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Design</a:t>
            </a:r>
          </a:p>
        </p:txBody>
      </p:sp>
      <p:sp>
        <p:nvSpPr>
          <p:cNvPr id="6" name="TextBox 1"/>
          <p:cNvSpPr txBox="1"/>
          <p:nvPr/>
        </p:nvSpPr>
        <p:spPr>
          <a:xfrm>
            <a:off x="2910875" y="3272024"/>
            <a:ext cx="461665" cy="324735"/>
          </a:xfrm>
          <a:prstGeom prst="rect">
            <a:avLst/>
          </a:prstGeom>
          <a:noFill/>
        </p:spPr>
        <p:txBody>
          <a:bodyPr wrap="none" lIns="0" tIns="0" rIns="0" bIns="40078" rtlCol="0">
            <a:spAutoFit/>
          </a:bodyPr>
          <a:lstStyle/>
          <a:p>
            <a:pPr defTabSz="801555">
              <a:lnSpc>
                <a:spcPts val="1140"/>
              </a:lnSpc>
              <a:tabLst>
                <a:tab pos="77929"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Cube</a:t>
            </a:r>
          </a:p>
          <a:p>
            <a:pPr defTabSz="801555">
              <a:lnSpc>
                <a:spcPts val="1052"/>
              </a:lnSpc>
              <a:tabLst>
                <a:tab pos="77929" algn="l"/>
              </a:tabLst>
            </a:pPr>
            <a:r>
              <a:rPr lang="en-US" altLang="zh-CN" sz="1000" dirty="0">
                <a:solidFill>
                  <a:srgbClr val="000000"/>
                </a:solidFill>
                <a:latin typeface="Georgia" pitchFamily="18" charset="0"/>
                <a:ea typeface="宋体"/>
                <a:cs typeface="Georgia" pitchFamily="18" charset="0"/>
              </a:rPr>
              <a:t>Pruning</a:t>
            </a:r>
          </a:p>
        </p:txBody>
      </p:sp>
      <p:sp>
        <p:nvSpPr>
          <p:cNvPr id="7" name="TextBox 1"/>
          <p:cNvSpPr txBox="1"/>
          <p:nvPr/>
        </p:nvSpPr>
        <p:spPr>
          <a:xfrm>
            <a:off x="3768931" y="3202897"/>
            <a:ext cx="538609" cy="459644"/>
          </a:xfrm>
          <a:prstGeom prst="rect">
            <a:avLst/>
          </a:prstGeom>
          <a:noFill/>
        </p:spPr>
        <p:txBody>
          <a:bodyPr wrap="none" lIns="0" tIns="0" rIns="0" bIns="40078" rtlCol="0">
            <a:spAutoFit/>
          </a:bodyPr>
          <a:lstStyle/>
          <a:p>
            <a:pPr defTabSz="801555">
              <a:lnSpc>
                <a:spcPts val="1140"/>
              </a:lnSpc>
              <a:tabLst>
                <a:tab pos="89062" algn="l"/>
                <a:tab pos="111327"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Chart</a:t>
            </a:r>
          </a:p>
          <a:p>
            <a:pPr defTabSz="801555">
              <a:lnSpc>
                <a:spcPts val="1052"/>
              </a:lnSpc>
              <a:tabLst>
                <a:tab pos="89062" algn="l"/>
                <a:tab pos="111327"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Parse-</a:t>
            </a:r>
          </a:p>
          <a:p>
            <a:pPr defTabSz="801555">
              <a:lnSpc>
                <a:spcPts val="1052"/>
              </a:lnSpc>
              <a:tabLst>
                <a:tab pos="89062" algn="l"/>
                <a:tab pos="111327" algn="l"/>
              </a:tabLst>
            </a:pPr>
            <a:r>
              <a:rPr lang="en-US" altLang="zh-CN" sz="1000" dirty="0">
                <a:solidFill>
                  <a:srgbClr val="000000"/>
                </a:solidFill>
                <a:latin typeface="Georgia" pitchFamily="18" charset="0"/>
                <a:ea typeface="宋体"/>
                <a:cs typeface="Georgia" pitchFamily="18" charset="0"/>
              </a:rPr>
              <a:t>Decoding</a:t>
            </a:r>
          </a:p>
        </p:txBody>
      </p:sp>
      <p:sp>
        <p:nvSpPr>
          <p:cNvPr id="8" name="TextBox 1"/>
          <p:cNvSpPr txBox="1"/>
          <p:nvPr/>
        </p:nvSpPr>
        <p:spPr>
          <a:xfrm>
            <a:off x="4670433" y="3133769"/>
            <a:ext cx="538609" cy="594553"/>
          </a:xfrm>
          <a:prstGeom prst="rect">
            <a:avLst/>
          </a:prstGeom>
          <a:noFill/>
        </p:spPr>
        <p:txBody>
          <a:bodyPr wrap="none" lIns="0" tIns="0" rIns="0" bIns="40078" rtlCol="0">
            <a:spAutoFit/>
          </a:bodyPr>
          <a:lstStyle/>
          <a:p>
            <a:pPr defTabSz="801555">
              <a:lnSpc>
                <a:spcPts val="1140"/>
              </a:lnSpc>
              <a:tabLst>
                <a:tab pos="66797" algn="l"/>
                <a:tab pos="111327" algn="l"/>
                <a:tab pos="166990"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LM</a:t>
            </a:r>
          </a:p>
          <a:p>
            <a:pPr defTabSz="801555">
              <a:lnSpc>
                <a:spcPts val="1052"/>
              </a:lnSpc>
              <a:tabLst>
                <a:tab pos="66797" algn="l"/>
                <a:tab pos="111327" algn="l"/>
                <a:tab pos="166990"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Driven</a:t>
            </a:r>
          </a:p>
          <a:p>
            <a:pPr defTabSz="801555">
              <a:lnSpc>
                <a:spcPts val="1052"/>
              </a:lnSpc>
              <a:tabLst>
                <a:tab pos="66797" algn="l"/>
                <a:tab pos="111327" algn="l"/>
                <a:tab pos="166990"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Chart</a:t>
            </a:r>
          </a:p>
          <a:p>
            <a:pPr defTabSz="801555">
              <a:lnSpc>
                <a:spcPts val="1052"/>
              </a:lnSpc>
              <a:tabLst>
                <a:tab pos="66797" algn="l"/>
                <a:tab pos="111327" algn="l"/>
                <a:tab pos="166990" algn="l"/>
              </a:tabLst>
            </a:pPr>
            <a:r>
              <a:rPr lang="en-US" altLang="zh-CN" sz="1000" dirty="0">
                <a:solidFill>
                  <a:srgbClr val="000000"/>
                </a:solidFill>
                <a:latin typeface="Georgia" pitchFamily="18" charset="0"/>
                <a:ea typeface="宋体"/>
                <a:cs typeface="Georgia" pitchFamily="18" charset="0"/>
              </a:rPr>
              <a:t>Decoding</a:t>
            </a:r>
          </a:p>
        </p:txBody>
      </p:sp>
      <p:sp>
        <p:nvSpPr>
          <p:cNvPr id="9" name="TextBox 1"/>
          <p:cNvSpPr txBox="1"/>
          <p:nvPr/>
        </p:nvSpPr>
        <p:spPr>
          <a:xfrm>
            <a:off x="1965927" y="3202897"/>
            <a:ext cx="538609" cy="459644"/>
          </a:xfrm>
          <a:prstGeom prst="rect">
            <a:avLst/>
          </a:prstGeom>
          <a:noFill/>
        </p:spPr>
        <p:txBody>
          <a:bodyPr wrap="none" lIns="0" tIns="0" rIns="0" bIns="40078" rtlCol="0">
            <a:spAutoFit/>
          </a:bodyPr>
          <a:lstStyle/>
          <a:p>
            <a:pPr defTabSz="801555">
              <a:lnSpc>
                <a:spcPts val="1140"/>
              </a:lnSpc>
              <a:tabLst>
                <a:tab pos="111327" algn="l"/>
                <a:tab pos="122460"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Stack</a:t>
            </a:r>
          </a:p>
          <a:p>
            <a:pPr defTabSz="801555">
              <a:lnSpc>
                <a:spcPts val="1052"/>
              </a:lnSpc>
              <a:tabLst>
                <a:tab pos="111327" algn="l"/>
                <a:tab pos="122460"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Beam</a:t>
            </a:r>
          </a:p>
          <a:p>
            <a:pPr defTabSz="801555">
              <a:lnSpc>
                <a:spcPts val="1052"/>
              </a:lnSpc>
              <a:tabLst>
                <a:tab pos="111327" algn="l"/>
                <a:tab pos="122460" algn="l"/>
              </a:tabLst>
            </a:pPr>
            <a:r>
              <a:rPr lang="en-US" altLang="zh-CN" sz="1000" dirty="0">
                <a:solidFill>
                  <a:srgbClr val="000000"/>
                </a:solidFill>
                <a:latin typeface="Georgia" pitchFamily="18" charset="0"/>
                <a:ea typeface="宋体"/>
                <a:cs typeface="Georgia" pitchFamily="18" charset="0"/>
              </a:rPr>
              <a:t>Decoding</a:t>
            </a:r>
          </a:p>
        </p:txBody>
      </p:sp>
      <p:sp>
        <p:nvSpPr>
          <p:cNvPr id="10" name="TextBox 1"/>
          <p:cNvSpPr txBox="1"/>
          <p:nvPr/>
        </p:nvSpPr>
        <p:spPr>
          <a:xfrm>
            <a:off x="3443086" y="4412624"/>
            <a:ext cx="386098"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irstLM</a:t>
            </a:r>
          </a:p>
        </p:txBody>
      </p:sp>
      <p:sp>
        <p:nvSpPr>
          <p:cNvPr id="11" name="TextBox 1"/>
          <p:cNvSpPr txBox="1"/>
          <p:nvPr/>
        </p:nvSpPr>
        <p:spPr>
          <a:xfrm>
            <a:off x="4257697" y="4412624"/>
            <a:ext cx="462867"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randLM</a:t>
            </a:r>
          </a:p>
        </p:txBody>
      </p:sp>
      <p:sp>
        <p:nvSpPr>
          <p:cNvPr id="12" name="TextBox 1"/>
          <p:cNvSpPr txBox="1"/>
          <p:nvPr/>
        </p:nvSpPr>
        <p:spPr>
          <a:xfrm>
            <a:off x="5973808" y="4412624"/>
            <a:ext cx="402754"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kenLM</a:t>
            </a:r>
          </a:p>
        </p:txBody>
      </p:sp>
      <p:sp>
        <p:nvSpPr>
          <p:cNvPr id="13" name="TextBox 1"/>
          <p:cNvSpPr txBox="1"/>
          <p:nvPr/>
        </p:nvSpPr>
        <p:spPr>
          <a:xfrm>
            <a:off x="2563307" y="4412624"/>
            <a:ext cx="408202"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SRILM</a:t>
            </a:r>
          </a:p>
        </p:txBody>
      </p:sp>
      <p:sp>
        <p:nvSpPr>
          <p:cNvPr id="14" name="TextBox 1"/>
          <p:cNvSpPr txBox="1"/>
          <p:nvPr/>
        </p:nvSpPr>
        <p:spPr>
          <a:xfrm>
            <a:off x="6907894" y="3237460"/>
            <a:ext cx="811598" cy="404073"/>
          </a:xfrm>
          <a:prstGeom prst="rect">
            <a:avLst/>
          </a:prstGeom>
          <a:noFill/>
        </p:spPr>
        <p:txBody>
          <a:bodyPr wrap="none" lIns="0" tIns="0" rIns="0" bIns="40078" rtlCol="0">
            <a:spAutoFit/>
          </a:bodyPr>
          <a:lstStyle/>
          <a:p>
            <a:pPr defTabSz="801555">
              <a:lnSpc>
                <a:spcPts val="1315"/>
              </a:lnSpc>
              <a:tabLst>
                <a:tab pos="33398" algn="l"/>
              </a:tabLst>
            </a:pPr>
            <a:r>
              <a:rPr lang="en-US" altLang="zh-CN" dirty="0" smtClean="0">
                <a:solidFill>
                  <a:prstClr val="black"/>
                </a:solidFill>
                <a:latin typeface="Calibri"/>
                <a:ea typeface="宋体"/>
              </a:rPr>
              <a:t>	</a:t>
            </a:r>
            <a:r>
              <a:rPr lang="en-US" altLang="zh-CN" sz="1200" b="1" dirty="0">
                <a:solidFill>
                  <a:srgbClr val="000000"/>
                </a:solidFill>
                <a:latin typeface="Georgia" pitchFamily="18" charset="0"/>
                <a:ea typeface="宋体"/>
                <a:cs typeface="Georgia" pitchFamily="18" charset="0"/>
              </a:rPr>
              <a:t>Decoding</a:t>
            </a:r>
          </a:p>
          <a:p>
            <a:pPr defTabSz="801555">
              <a:lnSpc>
                <a:spcPts val="1403"/>
              </a:lnSpc>
              <a:tabLst>
                <a:tab pos="33398" algn="l"/>
              </a:tabLst>
            </a:pPr>
            <a:r>
              <a:rPr lang="en-US" altLang="zh-CN" sz="1200" b="1" dirty="0">
                <a:solidFill>
                  <a:srgbClr val="000000"/>
                </a:solidFill>
                <a:latin typeface="Georgia" pitchFamily="18" charset="0"/>
                <a:ea typeface="宋体"/>
                <a:cs typeface="Georgia" pitchFamily="18" charset="0"/>
              </a:rPr>
              <a:t>Algorithm</a:t>
            </a:r>
          </a:p>
        </p:txBody>
      </p:sp>
      <p:sp>
        <p:nvSpPr>
          <p:cNvPr id="15" name="TextBox 1"/>
          <p:cNvSpPr txBox="1"/>
          <p:nvPr/>
        </p:nvSpPr>
        <p:spPr>
          <a:xfrm>
            <a:off x="6951340" y="4308934"/>
            <a:ext cx="762929" cy="413380"/>
          </a:xfrm>
          <a:prstGeom prst="rect">
            <a:avLst/>
          </a:prstGeom>
          <a:noFill/>
        </p:spPr>
        <p:txBody>
          <a:bodyPr wrap="none" lIns="0" tIns="0" rIns="0" bIns="40078" rtlCol="0">
            <a:spAutoFit/>
          </a:bodyPr>
          <a:lstStyle/>
          <a:p>
            <a:pPr defTabSz="801555">
              <a:lnSpc>
                <a:spcPts val="1315"/>
              </a:lnSpc>
              <a:tabLst>
                <a:tab pos="133592" algn="l"/>
              </a:tabLst>
            </a:pPr>
            <a:r>
              <a:rPr lang="en-US" altLang="zh-CN" sz="1200" b="1" dirty="0">
                <a:solidFill>
                  <a:srgbClr val="000000"/>
                </a:solidFill>
                <a:latin typeface="Georgia" pitchFamily="18" charset="0"/>
                <a:ea typeface="宋体"/>
                <a:cs typeface="Georgia" pitchFamily="18" charset="0"/>
              </a:rPr>
              <a:t>Language</a:t>
            </a:r>
          </a:p>
          <a:p>
            <a:pPr defTabSz="801555">
              <a:lnSpc>
                <a:spcPts val="1403"/>
              </a:lnSpc>
              <a:tabLst>
                <a:tab pos="133592" algn="l"/>
              </a:tabLst>
            </a:pPr>
            <a:r>
              <a:rPr lang="en-US" altLang="zh-CN" dirty="0" smtClean="0">
                <a:solidFill>
                  <a:prstClr val="black"/>
                </a:solidFill>
                <a:latin typeface="Calibri"/>
                <a:ea typeface="宋体"/>
              </a:rPr>
              <a:t>	</a:t>
            </a:r>
            <a:r>
              <a:rPr lang="en-US" altLang="zh-CN" sz="1200" b="1" dirty="0">
                <a:solidFill>
                  <a:srgbClr val="000000"/>
                </a:solidFill>
                <a:latin typeface="Georgia" pitchFamily="18" charset="0"/>
                <a:ea typeface="宋体"/>
                <a:cs typeface="Georgia" pitchFamily="18" charset="0"/>
              </a:rPr>
              <a:t>Model</a:t>
            </a:r>
          </a:p>
        </p:txBody>
      </p:sp>
      <p:sp>
        <p:nvSpPr>
          <p:cNvPr id="16" name="TextBox 1"/>
          <p:cNvSpPr txBox="1"/>
          <p:nvPr/>
        </p:nvSpPr>
        <p:spPr>
          <a:xfrm>
            <a:off x="5561073" y="3272024"/>
            <a:ext cx="538609" cy="324735"/>
          </a:xfrm>
          <a:prstGeom prst="rect">
            <a:avLst/>
          </a:prstGeom>
          <a:noFill/>
        </p:spPr>
        <p:txBody>
          <a:bodyPr wrap="none" lIns="0" tIns="0" rIns="0" bIns="40078" rtlCol="0">
            <a:spAutoFit/>
          </a:bodyPr>
          <a:lstStyle/>
          <a:p>
            <a:pPr defTabSz="801555">
              <a:lnSpc>
                <a:spcPts val="1140"/>
              </a:lnSpc>
              <a:tabLst>
                <a:tab pos="77929"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Forced</a:t>
            </a:r>
          </a:p>
          <a:p>
            <a:pPr defTabSz="801555">
              <a:lnSpc>
                <a:spcPts val="1052"/>
              </a:lnSpc>
              <a:tabLst>
                <a:tab pos="77929" algn="l"/>
              </a:tabLst>
            </a:pPr>
            <a:r>
              <a:rPr lang="en-US" altLang="zh-CN" sz="1000" dirty="0">
                <a:solidFill>
                  <a:srgbClr val="000000"/>
                </a:solidFill>
                <a:latin typeface="Georgia" pitchFamily="18" charset="0"/>
                <a:ea typeface="宋体"/>
                <a:cs typeface="Georgia" pitchFamily="18" charset="0"/>
              </a:rPr>
              <a:t>Decoding</a:t>
            </a:r>
          </a:p>
        </p:txBody>
      </p:sp>
      <p:sp>
        <p:nvSpPr>
          <p:cNvPr id="17" name="TextBox 1"/>
          <p:cNvSpPr txBox="1"/>
          <p:nvPr/>
        </p:nvSpPr>
        <p:spPr>
          <a:xfrm>
            <a:off x="5148338" y="4343496"/>
            <a:ext cx="364683" cy="324735"/>
          </a:xfrm>
          <a:prstGeom prst="rect">
            <a:avLst/>
          </a:prstGeom>
          <a:noFill/>
        </p:spPr>
        <p:txBody>
          <a:bodyPr wrap="none" lIns="0" tIns="0" rIns="0" bIns="40078" rtlCol="0">
            <a:spAutoFit/>
          </a:bodyPr>
          <a:lstStyle/>
          <a:p>
            <a:pPr defTabSz="801555">
              <a:lnSpc>
                <a:spcPts val="1140"/>
              </a:lnSpc>
              <a:tabLst>
                <a:tab pos="77929"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LM</a:t>
            </a:r>
          </a:p>
          <a:p>
            <a:pPr defTabSz="801555">
              <a:lnSpc>
                <a:spcPts val="1052"/>
              </a:lnSpc>
              <a:tabLst>
                <a:tab pos="77929" algn="l"/>
              </a:tabLst>
            </a:pPr>
            <a:r>
              <a:rPr lang="en-US" altLang="zh-CN" sz="1000" dirty="0">
                <a:solidFill>
                  <a:srgbClr val="000000"/>
                </a:solidFill>
                <a:latin typeface="Georgia" pitchFamily="18" charset="0"/>
                <a:ea typeface="宋体"/>
                <a:cs typeface="Georgia" pitchFamily="18" charset="0"/>
              </a:rPr>
              <a:t>Server</a:t>
            </a:r>
          </a:p>
        </p:txBody>
      </p:sp>
      <p:sp>
        <p:nvSpPr>
          <p:cNvPr id="18" name="TextBox 1"/>
          <p:cNvSpPr txBox="1"/>
          <p:nvPr/>
        </p:nvSpPr>
        <p:spPr>
          <a:xfrm>
            <a:off x="2389524" y="1290377"/>
            <a:ext cx="478647" cy="1291923"/>
          </a:xfrm>
          <a:prstGeom prst="rect">
            <a:avLst/>
          </a:prstGeom>
          <a:noFill/>
        </p:spPr>
        <p:txBody>
          <a:bodyPr wrap="none" lIns="0" tIns="0" rIns="0" bIns="40078" rtlCol="0">
            <a:spAutoFit/>
          </a:bodyPr>
          <a:lstStyle/>
          <a:p>
            <a:pPr defTabSz="801555">
              <a:lnSpc>
                <a:spcPts val="1140"/>
              </a:lnSpc>
              <a:tabLst>
                <a:tab pos="111327" algn="l"/>
                <a:tab pos="178123"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Text</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403"/>
              </a:lnSpc>
              <a:tabLst>
                <a:tab pos="111327" algn="l"/>
                <a:tab pos="178123"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In</a:t>
            </a:r>
          </a:p>
          <a:p>
            <a:pPr defTabSz="801555">
              <a:lnSpc>
                <a:spcPts val="1052"/>
              </a:lnSpc>
              <a:tabLst>
                <a:tab pos="111327" algn="l"/>
                <a:tab pos="178123" algn="l"/>
              </a:tabLst>
            </a:pPr>
            <a:r>
              <a:rPr lang="en-US" altLang="zh-CN" sz="1000" dirty="0">
                <a:solidFill>
                  <a:srgbClr val="000000"/>
                </a:solidFill>
                <a:latin typeface="Georgia" pitchFamily="18" charset="0"/>
                <a:ea typeface="宋体"/>
                <a:cs typeface="Georgia" pitchFamily="18" charset="0"/>
              </a:rPr>
              <a:t>Memory</a:t>
            </a:r>
          </a:p>
        </p:txBody>
      </p:sp>
      <p:sp>
        <p:nvSpPr>
          <p:cNvPr id="19" name="TextBox 1"/>
          <p:cNvSpPr txBox="1"/>
          <p:nvPr/>
        </p:nvSpPr>
        <p:spPr>
          <a:xfrm>
            <a:off x="3443087" y="1290376"/>
            <a:ext cx="287413" cy="1291923"/>
          </a:xfrm>
          <a:prstGeom prst="rect">
            <a:avLst/>
          </a:prstGeom>
          <a:noFill/>
        </p:spPr>
        <p:txBody>
          <a:bodyPr wrap="none" lIns="0" tIns="0" rIns="0" bIns="40078" rtlCol="0">
            <a:spAutoFit/>
          </a:bodyPr>
          <a:lstStyle/>
          <a:p>
            <a:pPr defTabSz="801555">
              <a:lnSpc>
                <a:spcPts val="1140"/>
              </a:lnSpc>
              <a:tabLst>
                <a:tab pos="55663" algn="l"/>
              </a:tabLst>
            </a:pPr>
            <a:r>
              <a:rPr lang="en-US" altLang="zh-CN" sz="1000" dirty="0">
                <a:solidFill>
                  <a:srgbClr val="000000"/>
                </a:solidFill>
                <a:latin typeface="Georgia" pitchFamily="18" charset="0"/>
                <a:ea typeface="宋体"/>
                <a:cs typeface="Georgia" pitchFamily="18" charset="0"/>
              </a:rPr>
              <a:t>XML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403"/>
              </a:lnSpc>
              <a:tabLst>
                <a:tab pos="55663"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On</a:t>
            </a:r>
          </a:p>
          <a:p>
            <a:pPr defTabSz="801555">
              <a:lnSpc>
                <a:spcPts val="1052"/>
              </a:lnSpc>
              <a:tabLst>
                <a:tab pos="55663" algn="l"/>
              </a:tabLst>
            </a:pPr>
            <a:r>
              <a:rPr lang="en-US" altLang="zh-CN" sz="1000" dirty="0">
                <a:solidFill>
                  <a:srgbClr val="000000"/>
                </a:solidFill>
                <a:latin typeface="Georgia" pitchFamily="18" charset="0"/>
                <a:ea typeface="宋体"/>
                <a:cs typeface="Georgia" pitchFamily="18" charset="0"/>
              </a:rPr>
              <a:t>Disk</a:t>
            </a:r>
          </a:p>
        </p:txBody>
      </p:sp>
      <p:sp>
        <p:nvSpPr>
          <p:cNvPr id="20" name="TextBox 1"/>
          <p:cNvSpPr txBox="1"/>
          <p:nvPr/>
        </p:nvSpPr>
        <p:spPr>
          <a:xfrm>
            <a:off x="4257696" y="1221249"/>
            <a:ext cx="580588" cy="1503391"/>
          </a:xfrm>
          <a:prstGeom prst="rect">
            <a:avLst/>
          </a:prstGeom>
          <a:noFill/>
        </p:spPr>
        <p:txBody>
          <a:bodyPr wrap="none" lIns="0" tIns="0" rIns="0" bIns="40078" rtlCol="0">
            <a:spAutoFit/>
          </a:bodyPr>
          <a:lstStyle/>
          <a:p>
            <a:pPr defTabSz="801555">
              <a:lnSpc>
                <a:spcPts val="1140"/>
              </a:lnSpc>
              <a:tabLst>
                <a:tab pos="44530" algn="l"/>
                <a:tab pos="77929" algn="l"/>
                <a:tab pos="122460" algn="l"/>
                <a:tab pos="155858" algn="l"/>
              </a:tabLst>
            </a:pPr>
            <a:r>
              <a:rPr lang="en-US" altLang="zh-CN" sz="1000" dirty="0">
                <a:solidFill>
                  <a:srgbClr val="000000"/>
                </a:solidFill>
                <a:latin typeface="Georgia" pitchFamily="18" charset="0"/>
                <a:ea typeface="宋体"/>
                <a:cs typeface="Georgia" pitchFamily="18" charset="0"/>
              </a:rPr>
              <a:t>Confusion</a:t>
            </a:r>
          </a:p>
          <a:p>
            <a:pPr defTabSz="801555">
              <a:lnSpc>
                <a:spcPts val="1052"/>
              </a:lnSpc>
              <a:tabLst>
                <a:tab pos="44530" algn="l"/>
                <a:tab pos="77929" algn="l"/>
                <a:tab pos="122460" algn="l"/>
                <a:tab pos="155858"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Network</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490"/>
              </a:lnSpc>
              <a:tabLst>
                <a:tab pos="44530" algn="l"/>
                <a:tab pos="77929" algn="l"/>
                <a:tab pos="122460" algn="l"/>
                <a:tab pos="155858"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Suffix</a:t>
            </a:r>
          </a:p>
          <a:p>
            <a:pPr defTabSz="801555">
              <a:lnSpc>
                <a:spcPts val="1052"/>
              </a:lnSpc>
              <a:tabLst>
                <a:tab pos="44530" algn="l"/>
                <a:tab pos="77929" algn="l"/>
                <a:tab pos="122460" algn="l"/>
                <a:tab pos="155858"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Array</a:t>
            </a:r>
          </a:p>
          <a:p>
            <a:pPr defTabSz="801555">
              <a:lnSpc>
                <a:spcPts val="1052"/>
              </a:lnSpc>
              <a:tabLst>
                <a:tab pos="44530" algn="l"/>
                <a:tab pos="77929" algn="l"/>
                <a:tab pos="122460" algn="l"/>
                <a:tab pos="155858"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over</a:t>
            </a:r>
          </a:p>
          <a:p>
            <a:pPr defTabSz="801555">
              <a:lnSpc>
                <a:spcPts val="1052"/>
              </a:lnSpc>
              <a:tabLst>
                <a:tab pos="44530" algn="l"/>
                <a:tab pos="77929" algn="l"/>
                <a:tab pos="122460" algn="l"/>
                <a:tab pos="155858"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Corpus</a:t>
            </a:r>
          </a:p>
        </p:txBody>
      </p:sp>
      <p:sp>
        <p:nvSpPr>
          <p:cNvPr id="21" name="TextBox 1"/>
          <p:cNvSpPr txBox="1"/>
          <p:nvPr/>
        </p:nvSpPr>
        <p:spPr>
          <a:xfrm>
            <a:off x="5246091" y="1290377"/>
            <a:ext cx="504821" cy="1233873"/>
          </a:xfrm>
          <a:prstGeom prst="rect">
            <a:avLst/>
          </a:prstGeom>
          <a:noFill/>
        </p:spPr>
        <p:txBody>
          <a:bodyPr wrap="none" lIns="0" tIns="0" rIns="0" bIns="40078" rtlCol="0">
            <a:spAutoFit/>
          </a:bodyPr>
          <a:lstStyle/>
          <a:p>
            <a:pPr defTabSz="801555">
              <a:lnSpc>
                <a:spcPts val="1140"/>
              </a:lnSpc>
              <a:tabLst>
                <a:tab pos="55663" algn="l"/>
              </a:tabLst>
            </a:pPr>
            <a:r>
              <a:rPr lang="en-US" altLang="zh-CN" dirty="0" smtClean="0">
                <a:solidFill>
                  <a:prstClr val="black"/>
                </a:solidFill>
                <a:latin typeface="Calibri"/>
                <a:ea typeface="宋体"/>
              </a:rPr>
              <a:t>	</a:t>
            </a:r>
            <a:r>
              <a:rPr lang="en-US" altLang="zh-CN" sz="1000" dirty="0">
                <a:solidFill>
                  <a:srgbClr val="000000"/>
                </a:solidFill>
                <a:latin typeface="Georgia" pitchFamily="18" charset="0"/>
                <a:ea typeface="宋体"/>
                <a:cs typeface="Georgia" pitchFamily="18" charset="0"/>
              </a:rPr>
              <a:t>Lattice</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140"/>
              </a:lnSpc>
              <a:tabLst>
                <a:tab pos="55663" algn="l"/>
              </a:tabLst>
            </a:pPr>
            <a:r>
              <a:rPr lang="en-US" altLang="zh-CN" sz="1000" dirty="0">
                <a:solidFill>
                  <a:srgbClr val="000000"/>
                </a:solidFill>
                <a:latin typeface="Georgia" pitchFamily="18" charset="0"/>
                <a:ea typeface="宋体"/>
                <a:cs typeface="Georgia" pitchFamily="18" charset="0"/>
              </a:rPr>
              <a:t>Compact</a:t>
            </a:r>
          </a:p>
        </p:txBody>
      </p:sp>
      <p:sp>
        <p:nvSpPr>
          <p:cNvPr id="22" name="TextBox 1"/>
          <p:cNvSpPr txBox="1"/>
          <p:nvPr/>
        </p:nvSpPr>
        <p:spPr>
          <a:xfrm>
            <a:off x="2900014" y="5541703"/>
            <a:ext cx="263168"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Text</a:t>
            </a:r>
          </a:p>
        </p:txBody>
      </p:sp>
      <p:sp>
        <p:nvSpPr>
          <p:cNvPr id="23" name="TextBox 1"/>
          <p:cNvSpPr txBox="1"/>
          <p:nvPr/>
        </p:nvSpPr>
        <p:spPr>
          <a:xfrm>
            <a:off x="3834100" y="5541703"/>
            <a:ext cx="391859"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N-Best</a:t>
            </a:r>
          </a:p>
        </p:txBody>
      </p:sp>
      <p:sp>
        <p:nvSpPr>
          <p:cNvPr id="24" name="TextBox 1"/>
          <p:cNvSpPr txBox="1"/>
          <p:nvPr/>
        </p:nvSpPr>
        <p:spPr>
          <a:xfrm>
            <a:off x="4855078" y="5472574"/>
            <a:ext cx="384721" cy="324735"/>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Search</a:t>
            </a:r>
          </a:p>
          <a:p>
            <a:pPr defTabSz="801555">
              <a:lnSpc>
                <a:spcPts val="1052"/>
              </a:lnSpc>
            </a:pPr>
            <a:r>
              <a:rPr lang="en-US" altLang="zh-CN" sz="1000" dirty="0">
                <a:solidFill>
                  <a:srgbClr val="000000"/>
                </a:solidFill>
                <a:latin typeface="Georgia" pitchFamily="18" charset="0"/>
                <a:ea typeface="宋体"/>
                <a:cs typeface="Georgia" pitchFamily="18" charset="0"/>
              </a:rPr>
              <a:t>Graph</a:t>
            </a:r>
          </a:p>
        </p:txBody>
      </p:sp>
      <p:sp>
        <p:nvSpPr>
          <p:cNvPr id="25" name="TextBox 1"/>
          <p:cNvSpPr txBox="1"/>
          <p:nvPr/>
        </p:nvSpPr>
        <p:spPr>
          <a:xfrm>
            <a:off x="6853588" y="1244292"/>
            <a:ext cx="924197" cy="1425398"/>
          </a:xfrm>
          <a:prstGeom prst="rect">
            <a:avLst/>
          </a:prstGeom>
          <a:noFill/>
        </p:spPr>
        <p:txBody>
          <a:bodyPr wrap="none" lIns="0" tIns="0" rIns="0" bIns="40078" rtlCol="0">
            <a:spAutoFit/>
          </a:bodyPr>
          <a:lstStyle/>
          <a:p>
            <a:pPr defTabSz="801555">
              <a:lnSpc>
                <a:spcPts val="1315"/>
              </a:lnSpc>
              <a:tabLst>
                <a:tab pos="211521" algn="l"/>
                <a:tab pos="244919" algn="l"/>
              </a:tabLst>
            </a:pPr>
            <a:r>
              <a:rPr lang="en-US" altLang="zh-CN" dirty="0" smtClean="0">
                <a:solidFill>
                  <a:prstClr val="black"/>
                </a:solidFill>
                <a:latin typeface="Calibri"/>
                <a:ea typeface="宋体"/>
              </a:rPr>
              <a:t>		</a:t>
            </a:r>
            <a:r>
              <a:rPr lang="en-US" altLang="zh-CN" sz="1200" b="1" dirty="0">
                <a:solidFill>
                  <a:srgbClr val="000000"/>
                </a:solidFill>
                <a:latin typeface="Georgia" pitchFamily="18" charset="0"/>
                <a:ea typeface="宋体"/>
                <a:cs typeface="Georgia" pitchFamily="18" charset="0"/>
              </a:rPr>
              <a:t>Input</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490"/>
              </a:lnSpc>
              <a:tabLst>
                <a:tab pos="211521" algn="l"/>
                <a:tab pos="244919" algn="l"/>
              </a:tabLst>
            </a:pPr>
            <a:r>
              <a:rPr lang="en-US" altLang="zh-CN" sz="1200" b="1" dirty="0">
                <a:solidFill>
                  <a:srgbClr val="000000"/>
                </a:solidFill>
                <a:latin typeface="Georgia" pitchFamily="18" charset="0"/>
                <a:ea typeface="宋体"/>
                <a:cs typeface="Georgia" pitchFamily="18" charset="0"/>
              </a:rPr>
              <a:t>Translation</a:t>
            </a:r>
          </a:p>
          <a:p>
            <a:pPr defTabSz="801555">
              <a:lnSpc>
                <a:spcPts val="1403"/>
              </a:lnSpc>
              <a:tabLst>
                <a:tab pos="211521" algn="l"/>
                <a:tab pos="244919" algn="l"/>
              </a:tabLst>
            </a:pPr>
            <a:r>
              <a:rPr lang="en-US" altLang="zh-CN" dirty="0" smtClean="0">
                <a:solidFill>
                  <a:prstClr val="black"/>
                </a:solidFill>
                <a:latin typeface="Calibri"/>
                <a:ea typeface="宋体"/>
              </a:rPr>
              <a:t>	</a:t>
            </a:r>
            <a:r>
              <a:rPr lang="en-US" altLang="zh-CN" sz="1200" b="1" dirty="0">
                <a:solidFill>
                  <a:srgbClr val="000000"/>
                </a:solidFill>
                <a:latin typeface="Georgia" pitchFamily="18" charset="0"/>
                <a:ea typeface="宋体"/>
                <a:cs typeface="Georgia" pitchFamily="18" charset="0"/>
              </a:rPr>
              <a:t>Model</a:t>
            </a:r>
          </a:p>
        </p:txBody>
      </p:sp>
      <p:sp>
        <p:nvSpPr>
          <p:cNvPr id="26" name="TextBox 1"/>
          <p:cNvSpPr txBox="1"/>
          <p:nvPr/>
        </p:nvSpPr>
        <p:spPr>
          <a:xfrm>
            <a:off x="7059956" y="5495617"/>
            <a:ext cx="564257" cy="211777"/>
          </a:xfrm>
          <a:prstGeom prst="rect">
            <a:avLst/>
          </a:prstGeom>
          <a:noFill/>
        </p:spPr>
        <p:txBody>
          <a:bodyPr wrap="none" lIns="0" tIns="0" rIns="0" bIns="40078" rtlCol="0">
            <a:spAutoFit/>
          </a:bodyPr>
          <a:lstStyle/>
          <a:p>
            <a:pPr defTabSz="801555">
              <a:lnSpc>
                <a:spcPts val="1315"/>
              </a:lnSpc>
            </a:pPr>
            <a:r>
              <a:rPr lang="en-US" altLang="zh-CN" sz="1200" b="1" dirty="0">
                <a:solidFill>
                  <a:srgbClr val="000000"/>
                </a:solidFill>
                <a:latin typeface="Georgia" pitchFamily="18" charset="0"/>
                <a:ea typeface="宋体"/>
                <a:cs typeface="Georgia" pitchFamily="18" charset="0"/>
              </a:rPr>
              <a:t>Output</a:t>
            </a:r>
          </a:p>
        </p:txBody>
      </p:sp>
      <p:sp>
        <p:nvSpPr>
          <p:cNvPr id="27" name="TextBox 1"/>
          <p:cNvSpPr txBox="1"/>
          <p:nvPr/>
        </p:nvSpPr>
        <p:spPr>
          <a:xfrm>
            <a:off x="1726973" y="4412624"/>
            <a:ext cx="350594" cy="187946"/>
          </a:xfrm>
          <a:prstGeom prst="rect">
            <a:avLst/>
          </a:prstGeom>
          <a:noFill/>
        </p:spPr>
        <p:txBody>
          <a:bodyPr wrap="none" lIns="0" tIns="0" rIns="0" bIns="40078" rtlCol="0">
            <a:spAutoFit/>
          </a:bodyPr>
          <a:lstStyle/>
          <a:p>
            <a:pPr defTabSz="801555">
              <a:lnSpc>
                <a:spcPts val="1140"/>
              </a:lnSpc>
            </a:pPr>
            <a:r>
              <a:rPr lang="en-US" altLang="zh-CN" sz="1000" dirty="0">
                <a:solidFill>
                  <a:srgbClr val="000000"/>
                </a:solidFill>
                <a:latin typeface="Georgia" pitchFamily="18" charset="0"/>
                <a:ea typeface="宋体"/>
                <a:cs typeface="Georgia" pitchFamily="18" charset="0"/>
              </a:rPr>
              <a:t>CSLM</a:t>
            </a:r>
          </a:p>
        </p:txBody>
      </p:sp>
      <p:sp>
        <p:nvSpPr>
          <p:cNvPr id="28"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29"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30"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936936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32626" y="1296160"/>
            <a:ext cx="7878910" cy="4216763"/>
          </a:xfrm>
          <a:custGeom>
            <a:avLst/>
            <a:gdLst>
              <a:gd name="connsiteX0" fmla="*/ 0 w 9212580"/>
              <a:gd name="connsiteY0" fmla="*/ 0 h 4648200"/>
              <a:gd name="connsiteX1" fmla="*/ 9212580 w 9212580"/>
              <a:gd name="connsiteY1" fmla="*/ 0 h 4648200"/>
              <a:gd name="connsiteX2" fmla="*/ 9212580 w 9212580"/>
              <a:gd name="connsiteY2" fmla="*/ 4648200 h 4648200"/>
              <a:gd name="connsiteX3" fmla="*/ 0 w 9212580"/>
              <a:gd name="connsiteY3" fmla="*/ 4648200 h 4648200"/>
              <a:gd name="connsiteX4" fmla="*/ 0 w 9212580"/>
              <a:gd name="connsiteY4" fmla="*/ 0 h 464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12580" h="4648200">
                <a:moveTo>
                  <a:pt x="0" y="0"/>
                </a:moveTo>
                <a:lnTo>
                  <a:pt x="9212580" y="0"/>
                </a:lnTo>
                <a:lnTo>
                  <a:pt x="9212580" y="4648200"/>
                </a:lnTo>
                <a:lnTo>
                  <a:pt x="0" y="464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defTabSz="801555"/>
            <a:endParaRPr lang="zh-CN" altLang="en-US">
              <a:solidFill>
                <a:prstClr val="white"/>
              </a:solidFill>
              <a:latin typeface="Calibri"/>
              <a:ea typeface="宋体"/>
            </a:endParaRPr>
          </a:p>
        </p:txBody>
      </p:sp>
      <p:sp>
        <p:nvSpPr>
          <p:cNvPr id="3"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619105" y="1762745"/>
            <a:ext cx="5050583" cy="622145"/>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3106380" y="2546187"/>
            <a:ext cx="5419873" cy="622145"/>
          </a:xfrm>
          <a:prstGeom prst="rect">
            <a:avLst/>
          </a:prstGeom>
          <a:noFill/>
        </p:spPr>
      </p:pic>
      <p:pic>
        <p:nvPicPr>
          <p:cNvPr id="7" name="Picture 3"/>
          <p:cNvPicPr>
            <a:picLocks noChangeAspect="1" noChangeArrowheads="1"/>
          </p:cNvPicPr>
          <p:nvPr/>
        </p:nvPicPr>
        <p:blipFill>
          <a:blip r:embed="rId5"/>
          <a:srcRect/>
          <a:stretch>
            <a:fillRect/>
          </a:stretch>
        </p:blipFill>
        <p:spPr bwMode="auto">
          <a:xfrm>
            <a:off x="2259186" y="3329630"/>
            <a:ext cx="6267068" cy="633667"/>
          </a:xfrm>
          <a:prstGeom prst="rect">
            <a:avLst/>
          </a:prstGeom>
          <a:noFill/>
        </p:spPr>
      </p:pic>
      <p:pic>
        <p:nvPicPr>
          <p:cNvPr id="8" name="Picture 3"/>
          <p:cNvPicPr>
            <a:picLocks noChangeAspect="1" noChangeArrowheads="1"/>
          </p:cNvPicPr>
          <p:nvPr/>
        </p:nvPicPr>
        <p:blipFill>
          <a:blip r:embed="rId6"/>
          <a:srcRect/>
          <a:stretch>
            <a:fillRect/>
          </a:stretch>
        </p:blipFill>
        <p:spPr bwMode="auto">
          <a:xfrm>
            <a:off x="4203389" y="4124593"/>
            <a:ext cx="4322865" cy="622145"/>
          </a:xfrm>
          <a:prstGeom prst="rect">
            <a:avLst/>
          </a:prstGeom>
          <a:noFill/>
        </p:spPr>
      </p:pic>
      <p:pic>
        <p:nvPicPr>
          <p:cNvPr id="9" name="Picture 3"/>
          <p:cNvPicPr>
            <a:picLocks noChangeAspect="1" noChangeArrowheads="1"/>
          </p:cNvPicPr>
          <p:nvPr/>
        </p:nvPicPr>
        <p:blipFill>
          <a:blip r:embed="rId7"/>
          <a:srcRect/>
          <a:stretch>
            <a:fillRect/>
          </a:stretch>
        </p:blipFill>
        <p:spPr bwMode="auto">
          <a:xfrm>
            <a:off x="6158453" y="4908035"/>
            <a:ext cx="2367800" cy="622145"/>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3</a:t>
            </a:r>
          </a:p>
        </p:txBody>
      </p:sp>
      <p:sp>
        <p:nvSpPr>
          <p:cNvPr id="10" name="TextBox 1"/>
          <p:cNvSpPr txBox="1"/>
          <p:nvPr/>
        </p:nvSpPr>
        <p:spPr>
          <a:xfrm>
            <a:off x="3149826" y="472371"/>
            <a:ext cx="2710540"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Progress</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in</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Models</a:t>
            </a:r>
          </a:p>
        </p:txBody>
      </p:sp>
      <p:sp>
        <p:nvSpPr>
          <p:cNvPr id="11" name="TextBox 1"/>
          <p:cNvSpPr txBox="1"/>
          <p:nvPr/>
        </p:nvSpPr>
        <p:spPr>
          <a:xfrm>
            <a:off x="1107871" y="1336461"/>
            <a:ext cx="487313" cy="285943"/>
          </a:xfrm>
          <a:prstGeom prst="rect">
            <a:avLst/>
          </a:prstGeom>
          <a:noFill/>
        </p:spPr>
        <p:txBody>
          <a:bodyPr wrap="none" lIns="0" tIns="0" rIns="0" bIns="40078" rtlCol="0">
            <a:spAutoFit/>
          </a:bodyPr>
          <a:lstStyle/>
          <a:p>
            <a:pPr defTabSz="801555">
              <a:lnSpc>
                <a:spcPts val="1841"/>
              </a:lnSpc>
            </a:pPr>
            <a:r>
              <a:rPr lang="en-US" altLang="zh-CN" sz="1900" dirty="0">
                <a:solidFill>
                  <a:srgbClr val="000000"/>
                </a:solidFill>
                <a:latin typeface="Times New Roman" pitchFamily="18" charset="0"/>
                <a:ea typeface="宋体"/>
                <a:cs typeface="Times New Roman" pitchFamily="18" charset="0"/>
              </a:rPr>
              <a:t>1990</a:t>
            </a:r>
          </a:p>
        </p:txBody>
      </p:sp>
      <p:sp>
        <p:nvSpPr>
          <p:cNvPr id="12" name="TextBox 1"/>
          <p:cNvSpPr txBox="1"/>
          <p:nvPr/>
        </p:nvSpPr>
        <p:spPr>
          <a:xfrm>
            <a:off x="1976788" y="1359504"/>
            <a:ext cx="2510770" cy="906348"/>
          </a:xfrm>
          <a:prstGeom prst="rect">
            <a:avLst/>
          </a:prstGeom>
          <a:noFill/>
        </p:spPr>
        <p:txBody>
          <a:bodyPr wrap="none" lIns="0" tIns="0" rIns="0" bIns="40078" rtlCol="0">
            <a:spAutoFit/>
          </a:bodyPr>
          <a:lstStyle/>
          <a:p>
            <a:pPr defTabSz="801555">
              <a:lnSpc>
                <a:spcPts val="1841"/>
              </a:lnSpc>
              <a:tabLst>
                <a:tab pos="2003888" algn="l"/>
              </a:tabLst>
            </a:pPr>
            <a:r>
              <a:rPr lang="en-US" altLang="zh-CN" dirty="0" smtClean="0">
                <a:solidFill>
                  <a:prstClr val="black"/>
                </a:solidFill>
                <a:latin typeface="Calibri"/>
                <a:ea typeface="宋体"/>
              </a:rPr>
              <a:t>	</a:t>
            </a:r>
            <a:r>
              <a:rPr lang="en-US" altLang="zh-CN" sz="1900" dirty="0">
                <a:solidFill>
                  <a:srgbClr val="000000"/>
                </a:solidFill>
                <a:latin typeface="Times New Roman" pitchFamily="18" charset="0"/>
                <a:ea typeface="宋体"/>
                <a:cs typeface="Times New Roman" pitchFamily="18" charset="0"/>
              </a:rPr>
              <a:t>2000</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279"/>
              </a:lnSpc>
              <a:tabLst>
                <a:tab pos="2003888" algn="l"/>
              </a:tabLst>
            </a:pPr>
            <a:r>
              <a:rPr lang="en-US" altLang="zh-CN" sz="1900" b="1" dirty="0">
                <a:solidFill>
                  <a:srgbClr val="000000"/>
                </a:solidFill>
                <a:latin typeface="Tahoma" pitchFamily="18" charset="0"/>
                <a:ea typeface="宋体"/>
                <a:cs typeface="Tahoma" pitchFamily="18" charset="0"/>
              </a:rPr>
              <a:t>word-based</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models</a:t>
            </a:r>
          </a:p>
        </p:txBody>
      </p:sp>
      <p:sp>
        <p:nvSpPr>
          <p:cNvPr id="13" name="TextBox 1"/>
          <p:cNvSpPr txBox="1"/>
          <p:nvPr/>
        </p:nvSpPr>
        <p:spPr>
          <a:xfrm>
            <a:off x="6755835" y="1336461"/>
            <a:ext cx="487313" cy="285943"/>
          </a:xfrm>
          <a:prstGeom prst="rect">
            <a:avLst/>
          </a:prstGeom>
          <a:noFill/>
        </p:spPr>
        <p:txBody>
          <a:bodyPr wrap="none" lIns="0" tIns="0" rIns="0" bIns="40078" rtlCol="0">
            <a:spAutoFit/>
          </a:bodyPr>
          <a:lstStyle/>
          <a:p>
            <a:pPr defTabSz="801555">
              <a:lnSpc>
                <a:spcPts val="1841"/>
              </a:lnSpc>
            </a:pPr>
            <a:r>
              <a:rPr lang="en-US" altLang="zh-CN" sz="1900" dirty="0">
                <a:solidFill>
                  <a:srgbClr val="000000"/>
                </a:solidFill>
                <a:latin typeface="Times New Roman" pitchFamily="18" charset="0"/>
                <a:ea typeface="宋体"/>
                <a:cs typeface="Times New Roman" pitchFamily="18" charset="0"/>
              </a:rPr>
              <a:t>2010</a:t>
            </a:r>
          </a:p>
        </p:txBody>
      </p:sp>
      <p:sp>
        <p:nvSpPr>
          <p:cNvPr id="14" name="TextBox 1"/>
          <p:cNvSpPr txBox="1"/>
          <p:nvPr/>
        </p:nvSpPr>
        <p:spPr>
          <a:xfrm>
            <a:off x="3573425" y="2799654"/>
            <a:ext cx="4908530" cy="2623207"/>
          </a:xfrm>
          <a:prstGeom prst="rect">
            <a:avLst/>
          </a:prstGeom>
          <a:noFill/>
        </p:spPr>
        <p:txBody>
          <a:bodyPr wrap="none" lIns="0" tIns="0" rIns="0" bIns="40078" rtlCol="0">
            <a:spAutoFit/>
          </a:bodyPr>
          <a:lstStyle/>
          <a:p>
            <a:pPr defTabSz="801555">
              <a:lnSpc>
                <a:spcPts val="2279"/>
              </a:lnSpc>
              <a:tabLst>
                <a:tab pos="834954" algn="l"/>
                <a:tab pos="1001944" algn="l"/>
                <a:tab pos="3239620"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phrase-based</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834954" algn="l"/>
                <a:tab pos="1001944" algn="l"/>
                <a:tab pos="3239620" algn="l"/>
              </a:tabLst>
            </a:pPr>
            <a:r>
              <a:rPr lang="en-US" altLang="zh-CN" sz="1900" b="1" dirty="0">
                <a:solidFill>
                  <a:srgbClr val="000000"/>
                </a:solidFill>
                <a:latin typeface="Tahoma" pitchFamily="18" charset="0"/>
                <a:ea typeface="宋体"/>
                <a:cs typeface="Tahoma" pitchFamily="18" charset="0"/>
              </a:rPr>
              <a:t>formal</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grammar-based</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834954" algn="l"/>
                <a:tab pos="1001944" algn="l"/>
                <a:tab pos="3239620"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linguistic</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grammar-based</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834954" algn="l"/>
                <a:tab pos="1001944" algn="l"/>
                <a:tab pos="3239620"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semantics</a:t>
            </a:r>
          </a:p>
        </p:txBody>
      </p:sp>
      <p:sp>
        <p:nvSpPr>
          <p:cNvPr id="15"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16"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17"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3761278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42401" y="1949331"/>
            <a:ext cx="7859359" cy="2649878"/>
          </a:xfrm>
          <a:custGeom>
            <a:avLst/>
            <a:gdLst>
              <a:gd name="connsiteX0" fmla="*/ 0 w 9189720"/>
              <a:gd name="connsiteY0" fmla="*/ 0 h 2921000"/>
              <a:gd name="connsiteX1" fmla="*/ 9189720 w 9189720"/>
              <a:gd name="connsiteY1" fmla="*/ 0 h 2921000"/>
              <a:gd name="connsiteX2" fmla="*/ 9189720 w 9189720"/>
              <a:gd name="connsiteY2" fmla="*/ 2921000 h 2921000"/>
              <a:gd name="connsiteX3" fmla="*/ 0 w 9189720"/>
              <a:gd name="connsiteY3" fmla="*/ 2921000 h 2921000"/>
              <a:gd name="connsiteX4" fmla="*/ 0 w 9189720"/>
              <a:gd name="connsiteY4" fmla="*/ 0 h 2921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89720" h="2921000">
                <a:moveTo>
                  <a:pt x="0" y="0"/>
                </a:moveTo>
                <a:lnTo>
                  <a:pt x="9189720" y="0"/>
                </a:lnTo>
                <a:lnTo>
                  <a:pt x="9189720" y="2921000"/>
                </a:lnTo>
                <a:lnTo>
                  <a:pt x="0" y="29210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defTabSz="801555"/>
            <a:endParaRPr lang="zh-CN" altLang="en-US">
              <a:solidFill>
                <a:prstClr val="white"/>
              </a:solidFill>
              <a:latin typeface="Calibri"/>
              <a:ea typeface="宋体"/>
            </a:endParaRPr>
          </a:p>
        </p:txBody>
      </p:sp>
      <p:sp>
        <p:nvSpPr>
          <p:cNvPr id="3"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629965" y="2407934"/>
            <a:ext cx="7885427" cy="622145"/>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4464064" y="3202896"/>
            <a:ext cx="4051328" cy="622145"/>
          </a:xfrm>
          <a:prstGeom prst="rect">
            <a:avLst/>
          </a:prstGeom>
          <a:noFill/>
        </p:spPr>
      </p:pic>
      <p:pic>
        <p:nvPicPr>
          <p:cNvPr id="7" name="Picture 3"/>
          <p:cNvPicPr>
            <a:picLocks noChangeAspect="1" noChangeArrowheads="1"/>
          </p:cNvPicPr>
          <p:nvPr/>
        </p:nvPicPr>
        <p:blipFill>
          <a:blip r:embed="rId5"/>
          <a:srcRect/>
          <a:stretch>
            <a:fillRect/>
          </a:stretch>
        </p:blipFill>
        <p:spPr bwMode="auto">
          <a:xfrm>
            <a:off x="5441596" y="3986340"/>
            <a:ext cx="3073796" cy="622145"/>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4</a:t>
            </a:r>
          </a:p>
        </p:txBody>
      </p:sp>
      <p:sp>
        <p:nvSpPr>
          <p:cNvPr id="8" name="TextBox 1"/>
          <p:cNvSpPr txBox="1"/>
          <p:nvPr/>
        </p:nvSpPr>
        <p:spPr>
          <a:xfrm>
            <a:off x="3052074" y="472371"/>
            <a:ext cx="2914372"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Progress</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in</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Methods</a:t>
            </a:r>
          </a:p>
        </p:txBody>
      </p:sp>
      <p:sp>
        <p:nvSpPr>
          <p:cNvPr id="9" name="TextBox 1"/>
          <p:cNvSpPr txBox="1"/>
          <p:nvPr/>
        </p:nvSpPr>
        <p:spPr>
          <a:xfrm>
            <a:off x="1118732" y="1981648"/>
            <a:ext cx="487313" cy="285943"/>
          </a:xfrm>
          <a:prstGeom prst="rect">
            <a:avLst/>
          </a:prstGeom>
          <a:noFill/>
        </p:spPr>
        <p:txBody>
          <a:bodyPr wrap="none" lIns="0" tIns="0" rIns="0" bIns="40078" rtlCol="0">
            <a:spAutoFit/>
          </a:bodyPr>
          <a:lstStyle/>
          <a:p>
            <a:pPr defTabSz="801555">
              <a:lnSpc>
                <a:spcPts val="1841"/>
              </a:lnSpc>
            </a:pPr>
            <a:r>
              <a:rPr lang="en-US" altLang="zh-CN" sz="1900" dirty="0">
                <a:solidFill>
                  <a:srgbClr val="000000"/>
                </a:solidFill>
                <a:latin typeface="Times New Roman" pitchFamily="18" charset="0"/>
                <a:ea typeface="宋体"/>
                <a:cs typeface="Times New Roman" pitchFamily="18" charset="0"/>
              </a:rPr>
              <a:t>1990</a:t>
            </a:r>
          </a:p>
        </p:txBody>
      </p:sp>
      <p:sp>
        <p:nvSpPr>
          <p:cNvPr id="10" name="TextBox 1"/>
          <p:cNvSpPr txBox="1"/>
          <p:nvPr/>
        </p:nvSpPr>
        <p:spPr>
          <a:xfrm>
            <a:off x="3942714" y="1981648"/>
            <a:ext cx="487313" cy="285943"/>
          </a:xfrm>
          <a:prstGeom prst="rect">
            <a:avLst/>
          </a:prstGeom>
          <a:noFill/>
        </p:spPr>
        <p:txBody>
          <a:bodyPr wrap="none" lIns="0" tIns="0" rIns="0" bIns="40078" rtlCol="0">
            <a:spAutoFit/>
          </a:bodyPr>
          <a:lstStyle/>
          <a:p>
            <a:pPr defTabSz="801555">
              <a:lnSpc>
                <a:spcPts val="1841"/>
              </a:lnSpc>
            </a:pPr>
            <a:r>
              <a:rPr lang="en-US" altLang="zh-CN" sz="1900" dirty="0">
                <a:solidFill>
                  <a:srgbClr val="000000"/>
                </a:solidFill>
                <a:latin typeface="Times New Roman" pitchFamily="18" charset="0"/>
                <a:ea typeface="宋体"/>
                <a:cs typeface="Times New Roman" pitchFamily="18" charset="0"/>
              </a:rPr>
              <a:t>2000</a:t>
            </a:r>
          </a:p>
        </p:txBody>
      </p:sp>
      <p:sp>
        <p:nvSpPr>
          <p:cNvPr id="11" name="TextBox 1"/>
          <p:cNvSpPr txBox="1"/>
          <p:nvPr/>
        </p:nvSpPr>
        <p:spPr>
          <a:xfrm>
            <a:off x="6766696" y="1981648"/>
            <a:ext cx="487313" cy="285943"/>
          </a:xfrm>
          <a:prstGeom prst="rect">
            <a:avLst/>
          </a:prstGeom>
          <a:noFill/>
        </p:spPr>
        <p:txBody>
          <a:bodyPr wrap="none" lIns="0" tIns="0" rIns="0" bIns="40078" rtlCol="0">
            <a:spAutoFit/>
          </a:bodyPr>
          <a:lstStyle/>
          <a:p>
            <a:pPr defTabSz="801555">
              <a:lnSpc>
                <a:spcPts val="1841"/>
              </a:lnSpc>
            </a:pPr>
            <a:r>
              <a:rPr lang="en-US" altLang="zh-CN" sz="1900" dirty="0">
                <a:solidFill>
                  <a:srgbClr val="000000"/>
                </a:solidFill>
                <a:latin typeface="Times New Roman" pitchFamily="18" charset="0"/>
                <a:ea typeface="宋体"/>
                <a:cs typeface="Times New Roman" pitchFamily="18" charset="0"/>
              </a:rPr>
              <a:t>2010</a:t>
            </a:r>
          </a:p>
        </p:txBody>
      </p:sp>
      <p:sp>
        <p:nvSpPr>
          <p:cNvPr id="12" name="TextBox 1"/>
          <p:cNvSpPr txBox="1"/>
          <p:nvPr/>
        </p:nvSpPr>
        <p:spPr>
          <a:xfrm>
            <a:off x="3377917" y="2638357"/>
            <a:ext cx="5092322" cy="1998912"/>
          </a:xfrm>
          <a:prstGeom prst="rect">
            <a:avLst/>
          </a:prstGeom>
          <a:noFill/>
        </p:spPr>
        <p:txBody>
          <a:bodyPr wrap="none" lIns="0" tIns="0" rIns="0" bIns="40078" rtlCol="0">
            <a:spAutoFit/>
          </a:bodyPr>
          <a:lstStyle/>
          <a:p>
            <a:pPr defTabSz="801555">
              <a:lnSpc>
                <a:spcPts val="2279"/>
              </a:lnSpc>
              <a:tabLst>
                <a:tab pos="2126348" algn="l"/>
                <a:tab pos="2315605" algn="l"/>
                <a:tab pos="3016965" algn="l"/>
              </a:tabLst>
            </a:pPr>
            <a:r>
              <a:rPr lang="en-US" altLang="zh-CN" sz="1900" b="1" dirty="0">
                <a:solidFill>
                  <a:srgbClr val="000000"/>
                </a:solidFill>
                <a:latin typeface="Tahoma" pitchFamily="18" charset="0"/>
                <a:ea typeface="宋体"/>
                <a:cs typeface="Tahoma" pitchFamily="18" charset="0"/>
              </a:rPr>
              <a:t>probabilistic</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2126348" algn="l"/>
                <a:tab pos="2315605" algn="l"/>
                <a:tab pos="3016965"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parameter</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tuning</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3068"/>
              </a:lnSpc>
              <a:tabLst>
                <a:tab pos="2126348" algn="l"/>
                <a:tab pos="2315605" algn="l"/>
                <a:tab pos="3016965"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large-scale</a:t>
            </a:r>
          </a:p>
          <a:p>
            <a:pPr defTabSz="801555">
              <a:lnSpc>
                <a:spcPts val="2192"/>
              </a:lnSpc>
              <a:tabLst>
                <a:tab pos="2126348" algn="l"/>
                <a:tab pos="2315605" algn="l"/>
                <a:tab pos="3016965" algn="l"/>
              </a:tabLst>
            </a:pPr>
            <a:r>
              <a:rPr lang="en-US" altLang="zh-CN" dirty="0" smtClean="0">
                <a:solidFill>
                  <a:prstClr val="black"/>
                </a:solidFill>
                <a:latin typeface="Calibri"/>
                <a:ea typeface="宋体"/>
              </a:rPr>
              <a:t>		</a:t>
            </a:r>
            <a:r>
              <a:rPr lang="en-US" altLang="zh-CN" sz="1900" b="1" dirty="0">
                <a:solidFill>
                  <a:srgbClr val="000000"/>
                </a:solidFill>
                <a:latin typeface="Tahoma" pitchFamily="18" charset="0"/>
                <a:ea typeface="宋体"/>
                <a:cs typeface="Tahoma" pitchFamily="18" charset="0"/>
              </a:rPr>
              <a:t>discriminative</a:t>
            </a:r>
            <a:r>
              <a:rPr lang="en-US" altLang="zh-CN" sz="1900" dirty="0">
                <a:solidFill>
                  <a:prstClr val="black"/>
                </a:solidFill>
                <a:latin typeface="Times New Roman" pitchFamily="18" charset="0"/>
                <a:ea typeface="宋体"/>
                <a:cs typeface="Times New Roman" pitchFamily="18" charset="0"/>
              </a:rPr>
              <a:t> </a:t>
            </a:r>
            <a:r>
              <a:rPr lang="en-US" altLang="zh-CN" sz="1900" b="1" dirty="0">
                <a:solidFill>
                  <a:srgbClr val="000000"/>
                </a:solidFill>
                <a:latin typeface="Tahoma" pitchFamily="18" charset="0"/>
                <a:ea typeface="宋体"/>
                <a:cs typeface="Tahoma" pitchFamily="18" charset="0"/>
              </a:rPr>
              <a:t>training</a:t>
            </a:r>
          </a:p>
        </p:txBody>
      </p:sp>
      <p:sp>
        <p:nvSpPr>
          <p:cNvPr id="13"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14"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15"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55761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000548"/>
          </a:xfrm>
          <a:prstGeom prst="rect">
            <a:avLst/>
          </a:prstGeom>
        </p:spPr>
        <p:txBody>
          <a:bodyPr>
            <a:spAutoFit/>
          </a:bodyPr>
          <a:lstStyle/>
          <a:p>
            <a:r>
              <a:rPr lang="en-US" sz="2800" dirty="0" smtClean="0">
                <a:latin typeface="Calibri" pitchFamily="34" charset="0"/>
                <a:cs typeface="Calibri" pitchFamily="34" charset="0"/>
              </a:rPr>
              <a:t>Introductions</a:t>
            </a:r>
          </a:p>
          <a:p>
            <a:endParaRPr lang="en-US" sz="2400" dirty="0" smtClean="0">
              <a:latin typeface="Calibri" pitchFamily="34" charset="0"/>
              <a:cs typeface="Calibri" pitchFamily="34" charset="0"/>
            </a:endParaRP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30196673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5</a:t>
            </a:r>
          </a:p>
        </p:txBody>
      </p:sp>
      <p:sp>
        <p:nvSpPr>
          <p:cNvPr id="3" name="TextBox 1"/>
          <p:cNvSpPr txBox="1"/>
          <p:nvPr/>
        </p:nvSpPr>
        <p:spPr>
          <a:xfrm>
            <a:off x="521351" y="599104"/>
            <a:ext cx="6387634" cy="3830980"/>
          </a:xfrm>
          <a:prstGeom prst="rect">
            <a:avLst/>
          </a:prstGeom>
          <a:noFill/>
        </p:spPr>
        <p:txBody>
          <a:bodyPr wrap="none" lIns="0" tIns="0" rIns="0" bIns="40078" rtlCol="0">
            <a:spAutoFit/>
          </a:bodyPr>
          <a:lstStyle/>
          <a:p>
            <a:pPr defTabSz="801555">
              <a:lnSpc>
                <a:spcPts val="2455"/>
              </a:lnSpc>
              <a:tabLst>
                <a:tab pos="1525181" algn="l"/>
                <a:tab pos="3562469"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Quality</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104"/>
              </a:lnSpc>
              <a:tabLst>
                <a:tab pos="1525181" algn="l"/>
                <a:tab pos="3562469" algn="l"/>
              </a:tabLst>
            </a:pPr>
            <a:r>
              <a:rPr lang="en-US" altLang="zh-CN" dirty="0" smtClean="0">
                <a:solidFill>
                  <a:prstClr val="black"/>
                </a:solidFill>
                <a:latin typeface="Calibri"/>
                <a:ea typeface="宋体"/>
              </a:rPr>
              <a:t>	</a:t>
            </a:r>
            <a:r>
              <a:rPr lang="en-US" altLang="zh-CN" dirty="0">
                <a:solidFill>
                  <a:srgbClr val="FFFFFF"/>
                </a:solidFill>
                <a:latin typeface="Times New Roman" pitchFamily="18" charset="0"/>
                <a:ea typeface="宋体"/>
                <a:cs typeface="Times New Roman" pitchFamily="18" charset="0"/>
              </a:rPr>
              <a:t>Some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examples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from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UEDIN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systems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WMT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FFFFFF"/>
                </a:solidFill>
                <a:latin typeface="Times New Roman" pitchFamily="18" charset="0"/>
                <a:ea typeface="宋体"/>
                <a:cs typeface="Times New Roman" pitchFamily="18" charset="0"/>
              </a:rPr>
              <a:t>2013</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630"/>
              </a:lnSpc>
              <a:tabLst>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Better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learning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methods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367"/>
              </a:lnSpc>
              <a:tabLst>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Linguistically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motivated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367"/>
              </a:lnSpc>
              <a:tabLst>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More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data</a:t>
            </a:r>
          </a:p>
        </p:txBody>
      </p:sp>
      <p:sp>
        <p:nvSpPr>
          <p:cNvPr id="5"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6"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7"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811742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6</a:t>
            </a:r>
          </a:p>
        </p:txBody>
      </p:sp>
      <p:sp>
        <p:nvSpPr>
          <p:cNvPr id="3" name="TextBox 1"/>
          <p:cNvSpPr txBox="1"/>
          <p:nvPr/>
        </p:nvSpPr>
        <p:spPr>
          <a:xfrm>
            <a:off x="521351" y="610624"/>
            <a:ext cx="6592912" cy="4066987"/>
          </a:xfrm>
          <a:prstGeom prst="rect">
            <a:avLst/>
          </a:prstGeom>
          <a:noFill/>
        </p:spPr>
        <p:txBody>
          <a:bodyPr wrap="none" lIns="0" tIns="0" rIns="0" bIns="40078" rtlCol="0">
            <a:spAutoFit/>
          </a:bodyPr>
          <a:lstStyle/>
          <a:p>
            <a:pPr defTabSz="801555">
              <a:lnSpc>
                <a:spcPts val="2455"/>
              </a:lnSpc>
              <a:tabLst>
                <a:tab pos="222655" algn="l"/>
                <a:tab pos="1525181" algn="l"/>
                <a:tab pos="3562469"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Quality</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104"/>
              </a:lnSpc>
              <a:tabLst>
                <a:tab pos="222655" algn="l"/>
                <a:tab pos="1525181" algn="l"/>
                <a:tab pos="3562469"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Some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examples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from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UEDIN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systems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WMT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2013</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630"/>
              </a:lnSpc>
              <a:tabLst>
                <a:tab pos="222655" algn="l"/>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Better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learning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methods</a:t>
            </a:r>
          </a:p>
          <a:p>
            <a:pPr defTabSz="801555">
              <a:lnSpc>
                <a:spcPts val="2104"/>
              </a:lnSpc>
              <a:tabLst>
                <a:tab pos="222655" algn="l"/>
                <a:tab pos="1525181" algn="l"/>
                <a:tab pos="3562469" algn="l"/>
              </a:tabLst>
            </a:pPr>
            <a:r>
              <a:rPr lang="en-US" altLang="zh-CN" dirty="0" smtClean="0">
                <a:solidFill>
                  <a:prstClr val="black"/>
                </a:solidFill>
                <a:latin typeface="Calibri"/>
                <a:ea typeface="宋体"/>
              </a:rPr>
              <a:t>	</a:t>
            </a:r>
            <a:r>
              <a:rPr lang="en-US" altLang="zh-CN" dirty="0">
                <a:solidFill>
                  <a:srgbClr val="0000FF"/>
                </a:solidFill>
                <a:latin typeface="Times New Roman" pitchFamily="18" charset="0"/>
                <a:ea typeface="宋体"/>
                <a:cs typeface="Times New Roman" pitchFamily="18" charset="0"/>
              </a:rPr>
              <a:t>operation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sequence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model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22655" algn="l"/>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Linguistically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motivated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models</a:t>
            </a:r>
          </a:p>
          <a:p>
            <a:pPr defTabSz="801555">
              <a:lnSpc>
                <a:spcPts val="2104"/>
              </a:lnSpc>
              <a:tabLst>
                <a:tab pos="222655" algn="l"/>
                <a:tab pos="1525181" algn="l"/>
                <a:tab pos="3562469" algn="l"/>
              </a:tabLst>
            </a:pPr>
            <a:r>
              <a:rPr lang="en-US" altLang="zh-CN" dirty="0" smtClean="0">
                <a:solidFill>
                  <a:prstClr val="black"/>
                </a:solidFill>
                <a:latin typeface="Calibri"/>
                <a:ea typeface="宋体"/>
              </a:rPr>
              <a:t>	</a:t>
            </a:r>
            <a:r>
              <a:rPr lang="en-US" altLang="zh-CN" dirty="0">
                <a:solidFill>
                  <a:srgbClr val="0000FF"/>
                </a:solidFill>
                <a:latin typeface="Times New Roman" pitchFamily="18" charset="0"/>
                <a:ea typeface="宋体"/>
                <a:cs typeface="Times New Roman" pitchFamily="18" charset="0"/>
              </a:rPr>
              <a:t>syntax-based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model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22655" algn="l"/>
                <a:tab pos="1525181" algn="l"/>
                <a:tab pos="3562469"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More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data</a:t>
            </a:r>
          </a:p>
          <a:p>
            <a:pPr defTabSz="801555">
              <a:lnSpc>
                <a:spcPts val="2104"/>
              </a:lnSpc>
              <a:tabLst>
                <a:tab pos="222655" algn="l"/>
                <a:tab pos="1525181" algn="l"/>
                <a:tab pos="3562469" algn="l"/>
              </a:tabLst>
            </a:pPr>
            <a:r>
              <a:rPr lang="en-US" altLang="zh-CN" dirty="0" smtClean="0">
                <a:solidFill>
                  <a:prstClr val="black"/>
                </a:solidFill>
                <a:latin typeface="Calibri"/>
                <a:ea typeface="宋体"/>
              </a:rPr>
              <a:t>	</a:t>
            </a:r>
            <a:r>
              <a:rPr lang="en-US" altLang="zh-CN" dirty="0">
                <a:solidFill>
                  <a:srgbClr val="0000FF"/>
                </a:solidFill>
                <a:latin typeface="Times New Roman" pitchFamily="18" charset="0"/>
                <a:ea typeface="宋体"/>
                <a:cs typeface="Times New Roman" pitchFamily="18" charset="0"/>
              </a:rPr>
              <a:t>training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a</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language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model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130</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billion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FF"/>
                </a:solidFill>
                <a:latin typeface="Times New Roman" pitchFamily="18" charset="0"/>
                <a:ea typeface="宋体"/>
                <a:cs typeface="Times New Roman" pitchFamily="18" charset="0"/>
              </a:rPr>
              <a:t>words</a:t>
            </a:r>
          </a:p>
        </p:txBody>
      </p:sp>
      <p:sp>
        <p:nvSpPr>
          <p:cNvPr id="5"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6"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7"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3045695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442732" y="248673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3" name="Freeform 3"/>
          <p:cNvSpPr/>
          <p:nvPr/>
        </p:nvSpPr>
        <p:spPr>
          <a:xfrm>
            <a:off x="7162109" y="248673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5" name="Freeform 3"/>
          <p:cNvSpPr/>
          <p:nvPr/>
        </p:nvSpPr>
        <p:spPr>
          <a:xfrm>
            <a:off x="5620148" y="2778053"/>
            <a:ext cx="2266778" cy="22996"/>
          </a:xfrm>
          <a:custGeom>
            <a:avLst/>
            <a:gdLst>
              <a:gd name="connsiteX0" fmla="*/ 6350 w 2650477"/>
              <a:gd name="connsiteY0" fmla="*/ 6350 h 25349"/>
              <a:gd name="connsiteX1" fmla="*/ 2644127 w 2650477"/>
              <a:gd name="connsiteY1" fmla="*/ 6350 h 25349"/>
            </a:gdLst>
            <a:ahLst/>
            <a:cxnLst>
              <a:cxn ang="0">
                <a:pos x="connsiteX0" y="connsiteY0"/>
              </a:cxn>
              <a:cxn ang="1">
                <a:pos x="connsiteX1" y="connsiteY1"/>
              </a:cxn>
            </a:cxnLst>
            <a:rect l="l" t="t" r="r" b="b"/>
            <a:pathLst>
              <a:path w="2650477" h="25349">
                <a:moveTo>
                  <a:pt x="6350" y="6350"/>
                </a:moveTo>
                <a:lnTo>
                  <a:pt x="264412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6" name="Freeform 3"/>
          <p:cNvSpPr/>
          <p:nvPr/>
        </p:nvSpPr>
        <p:spPr>
          <a:xfrm>
            <a:off x="6442732" y="2783790"/>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7" name="Freeform 3"/>
          <p:cNvSpPr/>
          <p:nvPr/>
        </p:nvSpPr>
        <p:spPr>
          <a:xfrm>
            <a:off x="7162109" y="2783790"/>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8" name="Freeform 3"/>
          <p:cNvSpPr/>
          <p:nvPr/>
        </p:nvSpPr>
        <p:spPr>
          <a:xfrm>
            <a:off x="6442732" y="3069365"/>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9" name="Freeform 3"/>
          <p:cNvSpPr/>
          <p:nvPr/>
        </p:nvSpPr>
        <p:spPr>
          <a:xfrm>
            <a:off x="7162109" y="3069365"/>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0" name="Freeform 3"/>
          <p:cNvSpPr/>
          <p:nvPr/>
        </p:nvSpPr>
        <p:spPr>
          <a:xfrm>
            <a:off x="6442732" y="3354942"/>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1" name="Freeform 3"/>
          <p:cNvSpPr/>
          <p:nvPr/>
        </p:nvSpPr>
        <p:spPr>
          <a:xfrm>
            <a:off x="7162109" y="3354942"/>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2" name="Freeform 3"/>
          <p:cNvSpPr/>
          <p:nvPr/>
        </p:nvSpPr>
        <p:spPr>
          <a:xfrm>
            <a:off x="6442732" y="364051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3" name="Freeform 3"/>
          <p:cNvSpPr/>
          <p:nvPr/>
        </p:nvSpPr>
        <p:spPr>
          <a:xfrm>
            <a:off x="7162109" y="364051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4" name="Freeform 3"/>
          <p:cNvSpPr/>
          <p:nvPr/>
        </p:nvSpPr>
        <p:spPr>
          <a:xfrm>
            <a:off x="6442732" y="3926093"/>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5" name="Freeform 3"/>
          <p:cNvSpPr/>
          <p:nvPr/>
        </p:nvSpPr>
        <p:spPr>
          <a:xfrm>
            <a:off x="7162109" y="3926093"/>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6" name="Freeform 3"/>
          <p:cNvSpPr/>
          <p:nvPr/>
        </p:nvSpPr>
        <p:spPr>
          <a:xfrm>
            <a:off x="6442732" y="4211681"/>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7" name="Freeform 3"/>
          <p:cNvSpPr/>
          <p:nvPr/>
        </p:nvSpPr>
        <p:spPr>
          <a:xfrm>
            <a:off x="7162109" y="4211681"/>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8" name="Freeform 3"/>
          <p:cNvSpPr/>
          <p:nvPr/>
        </p:nvSpPr>
        <p:spPr>
          <a:xfrm>
            <a:off x="6442732" y="449725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9" name="Freeform 3"/>
          <p:cNvSpPr/>
          <p:nvPr/>
        </p:nvSpPr>
        <p:spPr>
          <a:xfrm>
            <a:off x="7162109" y="449725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0" name="Freeform 3"/>
          <p:cNvSpPr/>
          <p:nvPr/>
        </p:nvSpPr>
        <p:spPr>
          <a:xfrm>
            <a:off x="6442732" y="4782835"/>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1" name="Freeform 3"/>
          <p:cNvSpPr/>
          <p:nvPr/>
        </p:nvSpPr>
        <p:spPr>
          <a:xfrm>
            <a:off x="7162109" y="4782835"/>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2" name="Freeform 3"/>
          <p:cNvSpPr/>
          <p:nvPr/>
        </p:nvSpPr>
        <p:spPr>
          <a:xfrm>
            <a:off x="6442732" y="5068410"/>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3" name="Freeform 3"/>
          <p:cNvSpPr/>
          <p:nvPr/>
        </p:nvSpPr>
        <p:spPr>
          <a:xfrm>
            <a:off x="7162109" y="5068410"/>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4" name="Freeform 3"/>
          <p:cNvSpPr/>
          <p:nvPr/>
        </p:nvSpPr>
        <p:spPr>
          <a:xfrm>
            <a:off x="6442732" y="5353988"/>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5" name="Freeform 3"/>
          <p:cNvSpPr/>
          <p:nvPr/>
        </p:nvSpPr>
        <p:spPr>
          <a:xfrm>
            <a:off x="7162109" y="5353988"/>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26"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graphicFrame>
        <p:nvGraphicFramePr>
          <p:cNvPr id="27" name="表格 4"/>
          <p:cNvGraphicFramePr>
            <a:graphicFrameLocks noGrp="1"/>
          </p:cNvGraphicFramePr>
          <p:nvPr/>
        </p:nvGraphicFramePr>
        <p:xfrm>
          <a:off x="1060915" y="2595797"/>
          <a:ext cx="3817947" cy="4016416"/>
        </p:xfrm>
        <a:graphic>
          <a:graphicData uri="http://schemas.openxmlformats.org/drawingml/2006/table">
            <a:tbl>
              <a:tblPr/>
              <a:tblGrid>
                <a:gridCol w="498878"/>
                <a:gridCol w="1770289"/>
                <a:gridCol w="1548780"/>
              </a:tblGrid>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1</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Generate(</a:t>
                      </a:r>
                      <a:r>
                        <a:rPr lang="en-US" altLang="zh-CN" sz="1100" dirty="0" smtClean="0">
                          <a:solidFill>
                            <a:srgbClr val="0000CC"/>
                          </a:solidFill>
                          <a:latin typeface="Times New Roman" pitchFamily="18" charset="0"/>
                          <a:cs typeface="Times New Roman" pitchFamily="18" charset="0"/>
                        </a:rPr>
                        <a:t>Ich</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I</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a:t>
                      </a:r>
                      <a:endParaRPr lang="zh-CN" altLang="en-US" sz="1100" dirty="0" smtClean="0">
                        <a:solidFill>
                          <a:srgbClr val="0000CC"/>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2</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GenerateTargetOnly(</a:t>
                      </a:r>
                      <a:r>
                        <a:rPr lang="en-US" altLang="zh-CN" sz="1100" dirty="0" smtClean="0">
                          <a:solidFill>
                            <a:srgbClr val="0000CC"/>
                          </a:solidFill>
                          <a:latin typeface="Times New Roman" pitchFamily="18" charset="0"/>
                          <a:cs typeface="Times New Roman" pitchFamily="18" charset="0"/>
                        </a:rPr>
                        <a:t>do</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Ido</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75351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3</a:t>
                      </a:r>
                      <a:endParaRPr lang="zh-CN" altLang="en-US" sz="1100" dirty="0" smtClean="0">
                        <a:solidFill>
                          <a:srgbClr val="990099"/>
                        </a:solidFill>
                        <a:latin typeface="Times New Roman" pitchFamily="18" charset="0"/>
                        <a:cs typeface="Times New Roman" pitchFamily="18" charset="0"/>
                      </a:endParaRPr>
                    </a:p>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4</a:t>
                      </a:r>
                      <a:endParaRPr lang="zh-CN" altLang="en-US" sz="1100" dirty="0" smtClean="0">
                        <a:solidFill>
                          <a:srgbClr val="990099"/>
                        </a:solidFill>
                        <a:latin typeface="Times New Roman" pitchFamily="18" charset="0"/>
                        <a:cs typeface="Times New Roman" pitchFamily="18" charset="0"/>
                      </a:endParaRPr>
                    </a:p>
                  </a:txBody>
                  <a:tcPr marL="78203" marR="78203" marT="41476" marB="41476"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InsertGap</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00"/>
                          </a:solidFill>
                          <a:latin typeface="Times New Roman" pitchFamily="18" charset="0"/>
                          <a:cs typeface="Times New Roman" pitchFamily="18" charset="0"/>
                        </a:rPr>
                        <a:t>Generate(</a:t>
                      </a:r>
                      <a:r>
                        <a:rPr lang="en-US" altLang="zh-CN" sz="1100" dirty="0" smtClean="0">
                          <a:solidFill>
                            <a:srgbClr val="0000CC"/>
                          </a:solidFill>
                          <a:latin typeface="Times New Roman" pitchFamily="18" charset="0"/>
                          <a:cs typeface="Times New Roman" pitchFamily="18" charset="0"/>
                        </a:rPr>
                        <a:t>nicht</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not</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Ichnicht</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Idonot</a:t>
                      </a:r>
                      <a:endParaRPr lang="zh-CN" altLang="en-US" sz="1100" dirty="0" smtClean="0">
                        <a:solidFill>
                          <a:srgbClr val="0000CC"/>
                        </a:solidFill>
                        <a:latin typeface="Times New Roman" pitchFamily="18" charset="0"/>
                        <a:cs typeface="Times New Roman" pitchFamily="18" charset="0"/>
                      </a:endParaRPr>
                    </a:p>
                  </a:txBody>
                  <a:tcPr marL="78203" marR="78203" marT="41476" marB="41476" anchor="ct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75351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5</a:t>
                      </a:r>
                      <a:endParaRPr lang="zh-CN" altLang="en-US" sz="1100" dirty="0" smtClean="0">
                        <a:solidFill>
                          <a:srgbClr val="990099"/>
                        </a:solidFill>
                        <a:latin typeface="Times New Roman" pitchFamily="18" charset="0"/>
                        <a:cs typeface="Times New Roman" pitchFamily="18" charset="0"/>
                      </a:endParaRPr>
                    </a:p>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6</a:t>
                      </a:r>
                      <a:endParaRPr lang="zh-CN" altLang="en-US" sz="1100" dirty="0" smtClean="0">
                        <a:solidFill>
                          <a:srgbClr val="990099"/>
                        </a:solidFill>
                        <a:latin typeface="Times New Roman" pitchFamily="18" charset="0"/>
                        <a:cs typeface="Times New Roman" pitchFamily="18" charset="0"/>
                      </a:endParaRPr>
                    </a:p>
                  </a:txBody>
                  <a:tcPr marL="78203" marR="78203" marT="41476" marB="41476" anchor="ct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JumpBack(1)</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00"/>
                          </a:solidFill>
                          <a:latin typeface="Times New Roman" pitchFamily="18" charset="0"/>
                          <a:cs typeface="Times New Roman" pitchFamily="18" charset="0"/>
                        </a:rPr>
                        <a:t>Generate(</a:t>
                      </a:r>
                      <a:r>
                        <a:rPr lang="en-US" altLang="zh-CN" sz="1100" dirty="0" smtClean="0">
                          <a:solidFill>
                            <a:srgbClr val="0000CC"/>
                          </a:solidFill>
                          <a:latin typeface="Times New Roman" pitchFamily="18" charset="0"/>
                          <a:cs typeface="Times New Roman" pitchFamily="18" charset="0"/>
                        </a:rPr>
                        <a:t>gehe</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go</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Ichgehe</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nicht</a:t>
                      </a:r>
                      <a:endParaRPr lang="zh-CN" altLang="en-US" sz="1100" dirty="0" smtClean="0">
                        <a:solidFill>
                          <a:srgbClr val="0000CC"/>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Idonotgo</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7</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GenerateSourceOnly(</a:t>
                      </a:r>
                      <a:r>
                        <a:rPr lang="en-US" altLang="zh-CN" sz="1100" dirty="0" smtClean="0">
                          <a:solidFill>
                            <a:srgbClr val="0000CC"/>
                          </a:solidFill>
                          <a:latin typeface="Times New Roman" pitchFamily="18" charset="0"/>
                          <a:cs typeface="Times New Roman" pitchFamily="18" charset="0"/>
                        </a:rPr>
                        <a:t>ja</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Ichgeheja</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nicht</a:t>
                      </a:r>
                      <a:endParaRPr lang="zh-CN" altLang="en-US" sz="1100" dirty="0" smtClean="0">
                        <a:solidFill>
                          <a:srgbClr val="0000CC"/>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Idonotgo</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8</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JumpForward</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CC"/>
                          </a:solidFill>
                          <a:latin typeface="Times New Roman" pitchFamily="18" charset="0"/>
                          <a:cs typeface="Times New Roman" pitchFamily="18" charset="0"/>
                        </a:rPr>
                        <a:t>Ichgehejanicht</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CC"/>
                          </a:solidFill>
                          <a:latin typeface="Times New Roman" pitchFamily="18" charset="0"/>
                          <a:cs typeface="Times New Roman" pitchFamily="18" charset="0"/>
                        </a:rPr>
                        <a:t>Idonotgo</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9</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Generate(</a:t>
                      </a:r>
                      <a:r>
                        <a:rPr lang="en-US" altLang="zh-CN" sz="1100" dirty="0" smtClean="0">
                          <a:solidFill>
                            <a:srgbClr val="0000CC"/>
                          </a:solidFill>
                          <a:latin typeface="Times New Roman" pitchFamily="18" charset="0"/>
                          <a:cs typeface="Times New Roman" pitchFamily="18" charset="0"/>
                        </a:rPr>
                        <a:t>zum</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tothe</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gehejanichtzum</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notgotothe</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18232">
                <a:tc>
                  <a:txBody>
                    <a:bodyPr/>
                    <a:lstStyle/>
                    <a:p>
                      <a:pPr algn="l"/>
                      <a:r>
                        <a:rPr lang="en-US" altLang="zh-CN" sz="1100" dirty="0" smtClean="0">
                          <a:solidFill>
                            <a:srgbClr val="990099"/>
                          </a:solidFill>
                          <a:latin typeface="Times New Roman" pitchFamily="18" charset="0"/>
                          <a:cs typeface="Times New Roman" pitchFamily="18" charset="0"/>
                        </a:rPr>
                        <a:t>o</a:t>
                      </a:r>
                      <a:endParaRPr lang="zh-CN" altLang="en-US" sz="1100" dirty="0" smtClean="0">
                        <a:solidFill>
                          <a:srgbClr val="990099"/>
                        </a:solidFill>
                        <a:latin typeface="Times New Roman" pitchFamily="18" charset="0"/>
                        <a:cs typeface="Times New Roman" pitchFamily="18" charset="0"/>
                      </a:endParaRPr>
                    </a:p>
                    <a:p>
                      <a:pPr algn="ctr"/>
                      <a:r>
                        <a:rPr lang="en-US" altLang="zh-CN" sz="1100" dirty="0" smtClean="0">
                          <a:solidFill>
                            <a:srgbClr val="990099"/>
                          </a:solidFill>
                          <a:latin typeface="Times New Roman" pitchFamily="18" charset="0"/>
                          <a:cs typeface="Times New Roman" pitchFamily="18" charset="0"/>
                        </a:rPr>
                        <a:t>10</a:t>
                      </a:r>
                      <a:endParaRPr lang="zh-CN" altLang="en-US" sz="1100" dirty="0" smtClean="0">
                        <a:solidFill>
                          <a:srgbClr val="990099"/>
                        </a:solidFill>
                        <a:latin typeface="Times New Roman" pitchFamily="18" charset="0"/>
                        <a:cs typeface="Times New Roman" pitchFamily="18" charset="0"/>
                      </a:endParaRPr>
                    </a:p>
                  </a:txBody>
                  <a:tcPr marL="78203" marR="78203" marT="41476" marB="41476">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Generate(</a:t>
                      </a:r>
                      <a:r>
                        <a:rPr lang="en-US" altLang="zh-CN" sz="1100" dirty="0" smtClean="0">
                          <a:solidFill>
                            <a:srgbClr val="0000CC"/>
                          </a:solidFill>
                          <a:latin typeface="Times New Roman" pitchFamily="18" charset="0"/>
                          <a:cs typeface="Times New Roman" pitchFamily="18" charset="0"/>
                        </a:rPr>
                        <a:t>haus</a:t>
                      </a:r>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house</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janichtzumhaus</a:t>
                      </a:r>
                      <a:r>
                        <a:rPr lang="en-US" altLang="zh-CN" sz="1100" dirty="0" smtClean="0">
                          <a:solidFill>
                            <a:srgbClr val="000000"/>
                          </a:solidFill>
                          <a:latin typeface="Times New Roman" pitchFamily="18" charset="0"/>
                          <a:cs typeface="Times New Roman" pitchFamily="18" charset="0"/>
                        </a:rPr>
                        <a:t>↓</a:t>
                      </a:r>
                      <a:endParaRPr lang="zh-CN" altLang="en-US" sz="1100" dirty="0" smtClean="0">
                        <a:solidFill>
                          <a:srgbClr val="000000"/>
                        </a:solidFill>
                        <a:latin typeface="Times New Roman" pitchFamily="18" charset="0"/>
                        <a:cs typeface="Times New Roman" pitchFamily="18" charset="0"/>
                      </a:endParaRPr>
                    </a:p>
                    <a:p>
                      <a:pPr algn="l"/>
                      <a:r>
                        <a:rPr lang="en-US" altLang="zh-CN" sz="1100" dirty="0" smtClean="0">
                          <a:solidFill>
                            <a:srgbClr val="000000"/>
                          </a:solidFill>
                          <a:latin typeface="Times New Roman" pitchFamily="18" charset="0"/>
                          <a:cs typeface="Times New Roman" pitchFamily="18" charset="0"/>
                        </a:rPr>
                        <a:t>...</a:t>
                      </a:r>
                      <a:r>
                        <a:rPr lang="en-US" altLang="zh-CN" sz="1100" dirty="0" smtClean="0">
                          <a:solidFill>
                            <a:srgbClr val="0000CC"/>
                          </a:solidFill>
                          <a:latin typeface="Times New Roman" pitchFamily="18" charset="0"/>
                          <a:cs typeface="Times New Roman" pitchFamily="18" charset="0"/>
                        </a:rPr>
                        <a:t>gotothehouse</a:t>
                      </a:r>
                      <a:endParaRPr lang="zh-CN" altLang="en-US" sz="1100" dirty="0" smtClean="0">
                        <a:solidFill>
                          <a:srgbClr val="0000CC"/>
                        </a:solidFill>
                        <a:latin typeface="Times New Roman" pitchFamily="18" charset="0"/>
                        <a:cs typeface="Times New Roman" pitchFamily="18" charset="0"/>
                      </a:endParaRPr>
                    </a:p>
                  </a:txBody>
                  <a:tcPr marL="78203" marR="78203" marT="41476" marB="41476">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7</a:t>
            </a:r>
          </a:p>
        </p:txBody>
      </p:sp>
      <p:sp>
        <p:nvSpPr>
          <p:cNvPr id="28" name="TextBox 1"/>
          <p:cNvSpPr txBox="1"/>
          <p:nvPr/>
        </p:nvSpPr>
        <p:spPr>
          <a:xfrm>
            <a:off x="1944203" y="529977"/>
            <a:ext cx="4916643" cy="1789262"/>
          </a:xfrm>
          <a:prstGeom prst="rect">
            <a:avLst/>
          </a:prstGeom>
          <a:noFill/>
        </p:spPr>
        <p:txBody>
          <a:bodyPr wrap="none" lIns="0" tIns="0" rIns="0" bIns="40078" rtlCol="0">
            <a:spAutoFit/>
          </a:bodyPr>
          <a:lstStyle/>
          <a:p>
            <a:pPr defTabSz="801555">
              <a:lnSpc>
                <a:spcPts val="2455"/>
              </a:lnSpc>
              <a:tabLst>
                <a:tab pos="378513" algn="l"/>
                <a:tab pos="590034" algn="l"/>
                <a:tab pos="612300" algn="l"/>
                <a:tab pos="656830"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Operation</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Sequence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Model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630"/>
              </a:lnSpc>
              <a:tabLst>
                <a:tab pos="378513" algn="l"/>
                <a:tab pos="590034" algn="l"/>
                <a:tab pos="612300" algn="l"/>
                <a:tab pos="65683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5-gram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sequence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over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operations</a:t>
            </a:r>
          </a:p>
          <a:p>
            <a:pPr defTabSz="801555">
              <a:lnSpc>
                <a:spcPts val="2104"/>
              </a:lnSpc>
              <a:tabLst>
                <a:tab pos="378513" algn="l"/>
                <a:tab pos="590034" algn="l"/>
                <a:tab pos="612300" algn="l"/>
                <a:tab pos="65683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(minimal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phrase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reordering)</a:t>
            </a:r>
          </a:p>
          <a:p>
            <a:pPr defTabSz="801555">
              <a:lnSpc>
                <a:spcPts val="2104"/>
              </a:lnSpc>
              <a:tabLst>
                <a:tab pos="378513" algn="l"/>
                <a:tab pos="590034" algn="l"/>
                <a:tab pos="612300" algn="l"/>
                <a:tab pos="656830" algn="l"/>
              </a:tabLst>
            </a:pPr>
            <a:r>
              <a:rPr lang="en-US" altLang="zh-CN" dirty="0" smtClean="0">
                <a:solidFill>
                  <a:prstClr val="black"/>
                </a:solidFill>
                <a:latin typeface="Calibri"/>
                <a:ea typeface="宋体"/>
              </a:rPr>
              <a:t>	</a:t>
            </a:r>
            <a:r>
              <a:rPr lang="en-US" altLang="zh-CN" dirty="0">
                <a:solidFill>
                  <a:srgbClr val="990099"/>
                </a:solidFill>
                <a:latin typeface="Times New Roman" pitchFamily="18" charset="0"/>
                <a:ea typeface="宋体"/>
                <a:cs typeface="Times New Roman" pitchFamily="18" charset="0"/>
              </a:rPr>
              <a:t>p(o</a:t>
            </a:r>
            <a:r>
              <a:rPr lang="en-US" altLang="zh-CN" sz="1300" dirty="0">
                <a:solidFill>
                  <a:srgbClr val="990099"/>
                </a:solidFill>
                <a:latin typeface="Times New Roman" pitchFamily="18" charset="0"/>
                <a:ea typeface="宋体"/>
                <a:cs typeface="Times New Roman" pitchFamily="18" charset="0"/>
              </a:rPr>
              <a:t>1</a:t>
            </a:r>
            <a:r>
              <a:rPr lang="en-US" altLang="zh-CN" dirty="0">
                <a:solidFill>
                  <a:srgbClr val="990099"/>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990099"/>
                </a:solidFill>
                <a:latin typeface="Times New Roman" pitchFamily="18" charset="0"/>
                <a:ea typeface="宋体"/>
                <a:cs typeface="Times New Roman" pitchFamily="18" charset="0"/>
              </a:rPr>
              <a:t>p(o</a:t>
            </a:r>
            <a:r>
              <a:rPr lang="en-US" altLang="zh-CN" sz="1300" dirty="0">
                <a:solidFill>
                  <a:srgbClr val="990099"/>
                </a:solidFill>
                <a:latin typeface="Times New Roman" pitchFamily="18" charset="0"/>
                <a:ea typeface="宋体"/>
                <a:cs typeface="Times New Roman" pitchFamily="18" charset="0"/>
              </a:rPr>
              <a:t>2</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1</a:t>
            </a:r>
            <a:r>
              <a:rPr lang="en-US" altLang="zh-CN" dirty="0">
                <a:solidFill>
                  <a:srgbClr val="990099"/>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990099"/>
                </a:solidFill>
                <a:latin typeface="Times New Roman" pitchFamily="18" charset="0"/>
                <a:ea typeface="宋体"/>
                <a:cs typeface="Times New Roman" pitchFamily="18" charset="0"/>
              </a:rPr>
              <a:t>p(o</a:t>
            </a:r>
            <a:r>
              <a:rPr lang="en-US" altLang="zh-CN" sz="1300" dirty="0">
                <a:solidFill>
                  <a:srgbClr val="990099"/>
                </a:solidFill>
                <a:latin typeface="Times New Roman" pitchFamily="18" charset="0"/>
                <a:ea typeface="宋体"/>
                <a:cs typeface="Times New Roman" pitchFamily="18" charset="0"/>
              </a:rPr>
              <a:t>3</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1</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2</a:t>
            </a:r>
            <a:r>
              <a:rPr lang="en-US" altLang="zh-CN" dirty="0">
                <a:solidFill>
                  <a:srgbClr val="990099"/>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990099"/>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990099"/>
                </a:solidFill>
                <a:latin typeface="Times New Roman" pitchFamily="18" charset="0"/>
                <a:ea typeface="宋体"/>
                <a:cs typeface="Times New Roman" pitchFamily="18" charset="0"/>
              </a:rPr>
              <a:t>p(o</a:t>
            </a:r>
            <a:r>
              <a:rPr lang="en-US" altLang="zh-CN" sz="1300" dirty="0">
                <a:solidFill>
                  <a:srgbClr val="990099"/>
                </a:solidFill>
                <a:latin typeface="Times New Roman" pitchFamily="18" charset="0"/>
                <a:ea typeface="宋体"/>
                <a:cs typeface="Times New Roman" pitchFamily="18" charset="0"/>
              </a:rPr>
              <a:t>10</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6</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7</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8</a:t>
            </a:r>
            <a:r>
              <a:rPr lang="en-US" altLang="zh-CN" dirty="0">
                <a:solidFill>
                  <a:srgbClr val="990099"/>
                </a:solidFill>
                <a:latin typeface="Times New Roman" pitchFamily="18" charset="0"/>
                <a:ea typeface="宋体"/>
                <a:cs typeface="Times New Roman" pitchFamily="18" charset="0"/>
              </a:rPr>
              <a:t>,o</a:t>
            </a:r>
            <a:r>
              <a:rPr lang="en-US" altLang="zh-CN" sz="1300" dirty="0">
                <a:solidFill>
                  <a:srgbClr val="990099"/>
                </a:solidFill>
                <a:latin typeface="Times New Roman" pitchFamily="18" charset="0"/>
                <a:ea typeface="宋体"/>
                <a:cs typeface="Times New Roman" pitchFamily="18" charset="0"/>
              </a:rPr>
              <a:t>9</a:t>
            </a:r>
            <a:r>
              <a:rPr lang="en-US" altLang="zh-CN" dirty="0">
                <a:solidFill>
                  <a:srgbClr val="990099"/>
                </a:solidFill>
                <a:latin typeface="Times New Roman" pitchFamily="18" charset="0"/>
                <a:ea typeface="宋体"/>
                <a:cs typeface="Times New Roman" pitchFamily="18" charset="0"/>
              </a:rPr>
              <a:t>)</a:t>
            </a:r>
          </a:p>
          <a:p>
            <a:pPr defTabSz="801555">
              <a:lnSpc>
                <a:spcPts val="2104"/>
              </a:lnSpc>
              <a:tabLst>
                <a:tab pos="378513" algn="l"/>
                <a:tab pos="590034" algn="l"/>
                <a:tab pos="612300" algn="l"/>
                <a:tab pos="656830" algn="l"/>
              </a:tabLst>
            </a:pPr>
            <a:r>
              <a:rPr lang="en-US" altLang="zh-CN" dirty="0">
                <a:solidFill>
                  <a:srgbClr val="000000"/>
                </a:solidFill>
                <a:latin typeface="Times New Roman" pitchFamily="18" charset="0"/>
                <a:ea typeface="宋体"/>
                <a:cs typeface="Times New Roman" pitchFamily="18" charset="0"/>
              </a:rPr>
              <a:t>Feature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function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Moses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[Durrani</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ACL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2013]</a:t>
            </a:r>
          </a:p>
        </p:txBody>
      </p:sp>
      <p:sp>
        <p:nvSpPr>
          <p:cNvPr id="29" name="TextBox 1"/>
          <p:cNvSpPr txBox="1"/>
          <p:nvPr/>
        </p:nvSpPr>
        <p:spPr>
          <a:xfrm>
            <a:off x="5745718" y="2914866"/>
            <a:ext cx="511468" cy="2789646"/>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de-en</a:t>
            </a:r>
          </a:p>
          <a:p>
            <a:pPr defTabSz="801555">
              <a:lnSpc>
                <a:spcPts val="2104"/>
              </a:lnSpc>
            </a:pPr>
            <a:r>
              <a:rPr lang="en-US" altLang="zh-CN" dirty="0">
                <a:solidFill>
                  <a:srgbClr val="000000"/>
                </a:solidFill>
                <a:latin typeface="Times New Roman" pitchFamily="18" charset="0"/>
                <a:ea typeface="宋体"/>
                <a:cs typeface="Times New Roman" pitchFamily="18" charset="0"/>
              </a:rPr>
              <a:t>fr-en</a:t>
            </a:r>
          </a:p>
          <a:p>
            <a:pPr defTabSz="801555">
              <a:lnSpc>
                <a:spcPts val="2104"/>
              </a:lnSpc>
            </a:pPr>
            <a:r>
              <a:rPr lang="en-US" altLang="zh-CN" dirty="0">
                <a:solidFill>
                  <a:srgbClr val="000000"/>
                </a:solidFill>
                <a:latin typeface="Times New Roman" pitchFamily="18" charset="0"/>
                <a:ea typeface="宋体"/>
                <a:cs typeface="Times New Roman" pitchFamily="18" charset="0"/>
              </a:rPr>
              <a:t>es-en</a:t>
            </a:r>
          </a:p>
          <a:p>
            <a:pPr defTabSz="801555">
              <a:lnSpc>
                <a:spcPts val="2104"/>
              </a:lnSpc>
            </a:pPr>
            <a:r>
              <a:rPr lang="en-US" altLang="zh-CN" dirty="0">
                <a:solidFill>
                  <a:srgbClr val="000000"/>
                </a:solidFill>
                <a:latin typeface="Times New Roman" pitchFamily="18" charset="0"/>
                <a:ea typeface="宋体"/>
                <a:cs typeface="Times New Roman" pitchFamily="18" charset="0"/>
              </a:rPr>
              <a:t>cs-en</a:t>
            </a:r>
          </a:p>
          <a:p>
            <a:pPr defTabSz="801555">
              <a:lnSpc>
                <a:spcPts val="2104"/>
              </a:lnSpc>
            </a:pPr>
            <a:r>
              <a:rPr lang="en-US" altLang="zh-CN" dirty="0">
                <a:solidFill>
                  <a:srgbClr val="000000"/>
                </a:solidFill>
                <a:latin typeface="Times New Roman" pitchFamily="18" charset="0"/>
                <a:ea typeface="宋体"/>
                <a:cs typeface="Times New Roman" pitchFamily="18" charset="0"/>
              </a:rPr>
              <a:t>ru-en</a:t>
            </a:r>
          </a:p>
          <a:p>
            <a:pPr defTabSz="801555">
              <a:lnSpc>
                <a:spcPts val="2104"/>
              </a:lnSpc>
            </a:pPr>
            <a:r>
              <a:rPr lang="en-US" altLang="zh-CN" dirty="0">
                <a:solidFill>
                  <a:srgbClr val="000000"/>
                </a:solidFill>
                <a:latin typeface="Times New Roman" pitchFamily="18" charset="0"/>
                <a:ea typeface="宋体"/>
                <a:cs typeface="Times New Roman" pitchFamily="18" charset="0"/>
              </a:rPr>
              <a:t>en-de</a:t>
            </a:r>
          </a:p>
          <a:p>
            <a:pPr defTabSz="801555">
              <a:lnSpc>
                <a:spcPts val="2104"/>
              </a:lnSpc>
            </a:pPr>
            <a:r>
              <a:rPr lang="en-US" altLang="zh-CN" dirty="0">
                <a:solidFill>
                  <a:srgbClr val="000000"/>
                </a:solidFill>
                <a:latin typeface="Times New Roman" pitchFamily="18" charset="0"/>
                <a:ea typeface="宋体"/>
                <a:cs typeface="Times New Roman" pitchFamily="18" charset="0"/>
              </a:rPr>
              <a:t>en-fr</a:t>
            </a:r>
          </a:p>
          <a:p>
            <a:pPr defTabSz="801555">
              <a:lnSpc>
                <a:spcPts val="2104"/>
              </a:lnSpc>
            </a:pPr>
            <a:r>
              <a:rPr lang="en-US" altLang="zh-CN" dirty="0">
                <a:solidFill>
                  <a:srgbClr val="000000"/>
                </a:solidFill>
                <a:latin typeface="Times New Roman" pitchFamily="18" charset="0"/>
                <a:ea typeface="宋体"/>
                <a:cs typeface="Times New Roman" pitchFamily="18" charset="0"/>
              </a:rPr>
              <a:t>en-es</a:t>
            </a:r>
          </a:p>
          <a:p>
            <a:pPr defTabSz="801555">
              <a:lnSpc>
                <a:spcPts val="2104"/>
              </a:lnSpc>
            </a:pPr>
            <a:r>
              <a:rPr lang="en-US" altLang="zh-CN" dirty="0">
                <a:solidFill>
                  <a:srgbClr val="000000"/>
                </a:solidFill>
                <a:latin typeface="Times New Roman" pitchFamily="18" charset="0"/>
                <a:ea typeface="宋体"/>
                <a:cs typeface="Times New Roman" pitchFamily="18" charset="0"/>
              </a:rPr>
              <a:t>en-cs</a:t>
            </a:r>
          </a:p>
          <a:p>
            <a:pPr defTabSz="801555">
              <a:lnSpc>
                <a:spcPts val="2104"/>
              </a:lnSpc>
            </a:pPr>
            <a:r>
              <a:rPr lang="en-US" altLang="zh-CN" dirty="0">
                <a:solidFill>
                  <a:srgbClr val="000000"/>
                </a:solidFill>
                <a:latin typeface="Times New Roman" pitchFamily="18" charset="0"/>
                <a:ea typeface="宋体"/>
                <a:cs typeface="Times New Roman" pitchFamily="18" charset="0"/>
              </a:rPr>
              <a:t>en-ru</a:t>
            </a:r>
          </a:p>
        </p:txBody>
      </p:sp>
      <p:sp>
        <p:nvSpPr>
          <p:cNvPr id="30" name="TextBox 1"/>
          <p:cNvSpPr txBox="1"/>
          <p:nvPr/>
        </p:nvSpPr>
        <p:spPr>
          <a:xfrm>
            <a:off x="6582052" y="2626837"/>
            <a:ext cx="460637" cy="3082815"/>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2012</a:t>
            </a:r>
          </a:p>
          <a:p>
            <a:pPr defTabSz="801555">
              <a:lnSpc>
                <a:spcPts val="2192"/>
              </a:lnSpc>
            </a:pPr>
            <a:r>
              <a:rPr lang="en-US" altLang="zh-CN" dirty="0">
                <a:solidFill>
                  <a:srgbClr val="000000"/>
                </a:solidFill>
                <a:latin typeface="Times New Roman" pitchFamily="18" charset="0"/>
                <a:ea typeface="宋体"/>
                <a:cs typeface="Times New Roman" pitchFamily="18" charset="0"/>
              </a:rPr>
              <a:t>+.26</a:t>
            </a:r>
          </a:p>
          <a:p>
            <a:pPr defTabSz="801555">
              <a:lnSpc>
                <a:spcPts val="2104"/>
              </a:lnSpc>
            </a:pPr>
            <a:r>
              <a:rPr lang="en-US" altLang="zh-CN" dirty="0">
                <a:solidFill>
                  <a:srgbClr val="000000"/>
                </a:solidFill>
                <a:latin typeface="Times New Roman" pitchFamily="18" charset="0"/>
                <a:ea typeface="宋体"/>
                <a:cs typeface="Times New Roman" pitchFamily="18" charset="0"/>
              </a:rPr>
              <a:t>+.19</a:t>
            </a:r>
          </a:p>
          <a:p>
            <a:pPr defTabSz="801555">
              <a:lnSpc>
                <a:spcPts val="2104"/>
              </a:lnSpc>
            </a:pPr>
            <a:r>
              <a:rPr lang="en-US" altLang="zh-CN" dirty="0">
                <a:solidFill>
                  <a:srgbClr val="000000"/>
                </a:solidFill>
                <a:latin typeface="Times New Roman" pitchFamily="18" charset="0"/>
                <a:ea typeface="宋体"/>
                <a:cs typeface="Times New Roman" pitchFamily="18" charset="0"/>
              </a:rPr>
              <a:t>+.49</a:t>
            </a:r>
          </a:p>
          <a:p>
            <a:pPr defTabSz="801555">
              <a:lnSpc>
                <a:spcPts val="2104"/>
              </a:lnSpc>
            </a:pPr>
            <a:r>
              <a:rPr lang="en-US" altLang="zh-CN" dirty="0">
                <a:solidFill>
                  <a:srgbClr val="000000"/>
                </a:solidFill>
                <a:latin typeface="Times New Roman" pitchFamily="18" charset="0"/>
                <a:ea typeface="宋体"/>
                <a:cs typeface="Times New Roman" pitchFamily="18" charset="0"/>
              </a:rPr>
              <a:t>+.33</a:t>
            </a:r>
          </a:p>
          <a:p>
            <a:pPr defTabSz="801555">
              <a:lnSpc>
                <a:spcPts val="2104"/>
              </a:lnSpc>
            </a:pPr>
            <a:r>
              <a:rPr lang="en-US" altLang="zh-CN" dirty="0">
                <a:solidFill>
                  <a:srgbClr val="000000"/>
                </a:solidFill>
                <a:latin typeface="Times New Roman" pitchFamily="18" charset="0"/>
                <a:ea typeface="宋体"/>
                <a:cs typeface="Times New Roman" pitchFamily="18" charset="0"/>
              </a:rPr>
              <a:t>+.46</a:t>
            </a:r>
          </a:p>
          <a:p>
            <a:pPr defTabSz="801555">
              <a:lnSpc>
                <a:spcPts val="2104"/>
              </a:lnSpc>
            </a:pPr>
            <a:r>
              <a:rPr lang="en-US" altLang="zh-CN" dirty="0">
                <a:solidFill>
                  <a:srgbClr val="000000"/>
                </a:solidFill>
                <a:latin typeface="Times New Roman" pitchFamily="18" charset="0"/>
                <a:ea typeface="宋体"/>
                <a:cs typeface="Times New Roman" pitchFamily="18" charset="0"/>
              </a:rPr>
              <a:t>+.07</a:t>
            </a:r>
          </a:p>
          <a:p>
            <a:pPr defTabSz="801555">
              <a:lnSpc>
                <a:spcPts val="2104"/>
              </a:lnSpc>
            </a:pPr>
            <a:r>
              <a:rPr lang="en-US" altLang="zh-CN" dirty="0">
                <a:solidFill>
                  <a:srgbClr val="000000"/>
                </a:solidFill>
                <a:latin typeface="Times New Roman" pitchFamily="18" charset="0"/>
                <a:ea typeface="宋体"/>
                <a:cs typeface="Times New Roman" pitchFamily="18" charset="0"/>
              </a:rPr>
              <a:t>+.60</a:t>
            </a:r>
          </a:p>
          <a:p>
            <a:pPr defTabSz="801555">
              <a:lnSpc>
                <a:spcPts val="2104"/>
              </a:lnSpc>
            </a:pPr>
            <a:r>
              <a:rPr lang="en-US" altLang="zh-CN" dirty="0">
                <a:solidFill>
                  <a:srgbClr val="000000"/>
                </a:solidFill>
                <a:latin typeface="Times New Roman" pitchFamily="18" charset="0"/>
                <a:ea typeface="宋体"/>
                <a:cs typeface="Times New Roman" pitchFamily="18" charset="0"/>
              </a:rPr>
              <a:t>+.57</a:t>
            </a:r>
          </a:p>
          <a:p>
            <a:pPr defTabSz="801555">
              <a:lnSpc>
                <a:spcPts val="2104"/>
              </a:lnSpc>
            </a:pPr>
            <a:r>
              <a:rPr lang="en-US" altLang="zh-CN" dirty="0">
                <a:solidFill>
                  <a:srgbClr val="000000"/>
                </a:solidFill>
                <a:latin typeface="Times New Roman" pitchFamily="18" charset="0"/>
                <a:ea typeface="宋体"/>
                <a:cs typeface="Times New Roman" pitchFamily="18" charset="0"/>
              </a:rPr>
              <a:t>+.35</a:t>
            </a:r>
          </a:p>
          <a:p>
            <a:pPr defTabSz="801555">
              <a:lnSpc>
                <a:spcPts val="2104"/>
              </a:lnSpc>
            </a:pPr>
            <a:r>
              <a:rPr lang="en-US" altLang="zh-CN" dirty="0">
                <a:solidFill>
                  <a:srgbClr val="000000"/>
                </a:solidFill>
                <a:latin typeface="Times New Roman" pitchFamily="18" charset="0"/>
                <a:ea typeface="宋体"/>
                <a:cs typeface="Times New Roman" pitchFamily="18" charset="0"/>
              </a:rPr>
              <a:t>+.30</a:t>
            </a:r>
          </a:p>
        </p:txBody>
      </p:sp>
      <p:sp>
        <p:nvSpPr>
          <p:cNvPr id="31" name="TextBox 1"/>
          <p:cNvSpPr txBox="1"/>
          <p:nvPr/>
        </p:nvSpPr>
        <p:spPr>
          <a:xfrm>
            <a:off x="7298909" y="2626837"/>
            <a:ext cx="460637" cy="3082815"/>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2013</a:t>
            </a:r>
          </a:p>
          <a:p>
            <a:pPr defTabSz="801555">
              <a:lnSpc>
                <a:spcPts val="2192"/>
              </a:lnSpc>
            </a:pPr>
            <a:r>
              <a:rPr lang="en-US" altLang="zh-CN" dirty="0">
                <a:solidFill>
                  <a:srgbClr val="000000"/>
                </a:solidFill>
                <a:latin typeface="Times New Roman" pitchFamily="18" charset="0"/>
                <a:ea typeface="宋体"/>
                <a:cs typeface="Times New Roman" pitchFamily="18" charset="0"/>
              </a:rPr>
              <a:t>+.29</a:t>
            </a:r>
          </a:p>
          <a:p>
            <a:pPr defTabSz="801555">
              <a:lnSpc>
                <a:spcPts val="2104"/>
              </a:lnSpc>
            </a:pPr>
            <a:r>
              <a:rPr lang="en-US" altLang="zh-CN" dirty="0">
                <a:solidFill>
                  <a:srgbClr val="000000"/>
                </a:solidFill>
                <a:latin typeface="Times New Roman" pitchFamily="18" charset="0"/>
                <a:ea typeface="宋体"/>
                <a:cs typeface="Times New Roman" pitchFamily="18" charset="0"/>
              </a:rPr>
              <a:t>+.37</a:t>
            </a:r>
          </a:p>
          <a:p>
            <a:pPr defTabSz="801555">
              <a:lnSpc>
                <a:spcPts val="2104"/>
              </a:lnSpc>
            </a:pPr>
            <a:r>
              <a:rPr lang="en-US" altLang="zh-CN" dirty="0">
                <a:solidFill>
                  <a:srgbClr val="000000"/>
                </a:solidFill>
                <a:latin typeface="Times New Roman" pitchFamily="18" charset="0"/>
                <a:ea typeface="宋体"/>
                <a:cs typeface="Times New Roman" pitchFamily="18" charset="0"/>
              </a:rPr>
              <a:t>+.90</a:t>
            </a:r>
          </a:p>
          <a:p>
            <a:pPr defTabSz="801555">
              <a:lnSpc>
                <a:spcPts val="2104"/>
              </a:lnSpc>
            </a:pPr>
            <a:r>
              <a:rPr lang="en-US" altLang="zh-CN" dirty="0">
                <a:solidFill>
                  <a:srgbClr val="000000"/>
                </a:solidFill>
                <a:latin typeface="Times New Roman" pitchFamily="18" charset="0"/>
                <a:ea typeface="宋体"/>
                <a:cs typeface="Times New Roman" pitchFamily="18" charset="0"/>
              </a:rPr>
              <a:t>+.09</a:t>
            </a:r>
          </a:p>
          <a:p>
            <a:pPr defTabSz="801555">
              <a:lnSpc>
                <a:spcPts val="2104"/>
              </a:lnSpc>
            </a:pPr>
            <a:r>
              <a:rPr lang="en-US" altLang="zh-CN" dirty="0">
                <a:solidFill>
                  <a:srgbClr val="000000"/>
                </a:solidFill>
                <a:latin typeface="Times New Roman" pitchFamily="18" charset="0"/>
                <a:ea typeface="宋体"/>
                <a:cs typeface="Times New Roman" pitchFamily="18" charset="0"/>
              </a:rPr>
              <a:t>+.33</a:t>
            </a:r>
          </a:p>
          <a:p>
            <a:pPr defTabSz="801555">
              <a:lnSpc>
                <a:spcPts val="2104"/>
              </a:lnSpc>
            </a:pPr>
            <a:r>
              <a:rPr lang="en-US" altLang="zh-CN" dirty="0">
                <a:solidFill>
                  <a:srgbClr val="000000"/>
                </a:solidFill>
                <a:latin typeface="Times New Roman" pitchFamily="18" charset="0"/>
                <a:ea typeface="宋体"/>
                <a:cs typeface="Times New Roman" pitchFamily="18" charset="0"/>
              </a:rPr>
              <a:t>+.20</a:t>
            </a:r>
          </a:p>
          <a:p>
            <a:pPr defTabSz="801555">
              <a:lnSpc>
                <a:spcPts val="2104"/>
              </a:lnSpc>
            </a:pPr>
            <a:r>
              <a:rPr lang="en-US" altLang="zh-CN" dirty="0">
                <a:solidFill>
                  <a:srgbClr val="000000"/>
                </a:solidFill>
                <a:latin typeface="Times New Roman" pitchFamily="18" charset="0"/>
                <a:ea typeface="宋体"/>
                <a:cs typeface="Times New Roman" pitchFamily="18" charset="0"/>
              </a:rPr>
              <a:t>+.36</a:t>
            </a:r>
          </a:p>
          <a:p>
            <a:pPr defTabSz="801555">
              <a:lnSpc>
                <a:spcPts val="2104"/>
              </a:lnSpc>
            </a:pPr>
            <a:r>
              <a:rPr lang="en-US" altLang="zh-CN" dirty="0">
                <a:solidFill>
                  <a:srgbClr val="000000"/>
                </a:solidFill>
                <a:latin typeface="Times New Roman" pitchFamily="18" charset="0"/>
                <a:ea typeface="宋体"/>
                <a:cs typeface="Times New Roman" pitchFamily="18" charset="0"/>
              </a:rPr>
              <a:t>+.44</a:t>
            </a:r>
          </a:p>
          <a:p>
            <a:pPr defTabSz="801555">
              <a:lnSpc>
                <a:spcPts val="2104"/>
              </a:lnSpc>
            </a:pPr>
            <a:r>
              <a:rPr lang="en-US" altLang="zh-CN" dirty="0">
                <a:solidFill>
                  <a:srgbClr val="000000"/>
                </a:solidFill>
                <a:latin typeface="Times New Roman" pitchFamily="18" charset="0"/>
                <a:ea typeface="宋体"/>
                <a:cs typeface="Times New Roman" pitchFamily="18" charset="0"/>
              </a:rPr>
              <a:t>+.27</a:t>
            </a:r>
          </a:p>
          <a:p>
            <a:pPr defTabSz="801555">
              <a:lnSpc>
                <a:spcPts val="2104"/>
              </a:lnSpc>
            </a:pPr>
            <a:r>
              <a:rPr lang="en-US" altLang="zh-CN" dirty="0">
                <a:solidFill>
                  <a:srgbClr val="000000"/>
                </a:solidFill>
                <a:latin typeface="Times New Roman" pitchFamily="18" charset="0"/>
                <a:ea typeface="宋体"/>
                <a:cs typeface="Times New Roman" pitchFamily="18" charset="0"/>
              </a:rPr>
              <a:t>+.40</a:t>
            </a:r>
          </a:p>
        </p:txBody>
      </p:sp>
      <p:sp>
        <p:nvSpPr>
          <p:cNvPr id="1024"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1025"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1026"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914473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70438" y="5120808"/>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3" name="Freeform 3"/>
          <p:cNvSpPr/>
          <p:nvPr/>
        </p:nvSpPr>
        <p:spPr>
          <a:xfrm>
            <a:off x="6742823" y="5120808"/>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5" name="Freeform 3"/>
          <p:cNvSpPr/>
          <p:nvPr/>
        </p:nvSpPr>
        <p:spPr>
          <a:xfrm>
            <a:off x="585943" y="5412136"/>
            <a:ext cx="3399890" cy="22996"/>
          </a:xfrm>
          <a:custGeom>
            <a:avLst/>
            <a:gdLst>
              <a:gd name="connsiteX0" fmla="*/ 6350 w 3975392"/>
              <a:gd name="connsiteY0" fmla="*/ 6350 h 25349"/>
              <a:gd name="connsiteX1" fmla="*/ 3969042 w 3975392"/>
              <a:gd name="connsiteY1" fmla="*/ 6350 h 25349"/>
            </a:gdLst>
            <a:ahLst/>
            <a:cxnLst>
              <a:cxn ang="0">
                <a:pos x="connsiteX0" y="connsiteY0"/>
              </a:cxn>
              <a:cxn ang="1">
                <a:pos x="connsiteX1" y="connsiteY1"/>
              </a:cxn>
            </a:cxnLst>
            <a:rect l="l" t="t" r="r" b="b"/>
            <a:pathLst>
              <a:path w="3975392" h="25349">
                <a:moveTo>
                  <a:pt x="6350" y="6350"/>
                </a:moveTo>
                <a:lnTo>
                  <a:pt x="396904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6" name="Freeform 3"/>
          <p:cNvSpPr/>
          <p:nvPr/>
        </p:nvSpPr>
        <p:spPr>
          <a:xfrm>
            <a:off x="5158329" y="5412136"/>
            <a:ext cx="3399890" cy="22996"/>
          </a:xfrm>
          <a:custGeom>
            <a:avLst/>
            <a:gdLst>
              <a:gd name="connsiteX0" fmla="*/ 6350 w 3975392"/>
              <a:gd name="connsiteY0" fmla="*/ 6350 h 25349"/>
              <a:gd name="connsiteX1" fmla="*/ 3969041 w 3975392"/>
              <a:gd name="connsiteY1" fmla="*/ 6350 h 25349"/>
            </a:gdLst>
            <a:ahLst/>
            <a:cxnLst>
              <a:cxn ang="0">
                <a:pos x="connsiteX0" y="connsiteY0"/>
              </a:cxn>
              <a:cxn ang="1">
                <a:pos x="connsiteX1" y="connsiteY1"/>
              </a:cxn>
            </a:cxnLst>
            <a:rect l="l" t="t" r="r" b="b"/>
            <a:pathLst>
              <a:path w="3975392" h="25349">
                <a:moveTo>
                  <a:pt x="6350" y="6350"/>
                </a:moveTo>
                <a:lnTo>
                  <a:pt x="396904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7" name="Freeform 3"/>
          <p:cNvSpPr/>
          <p:nvPr/>
        </p:nvSpPr>
        <p:spPr>
          <a:xfrm>
            <a:off x="2170438" y="5406385"/>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8" name="Freeform 3"/>
          <p:cNvSpPr/>
          <p:nvPr/>
        </p:nvSpPr>
        <p:spPr>
          <a:xfrm>
            <a:off x="6742823" y="5406385"/>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9" name="Freeform 3"/>
          <p:cNvSpPr/>
          <p:nvPr/>
        </p:nvSpPr>
        <p:spPr>
          <a:xfrm>
            <a:off x="2170438" y="5691962"/>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0" name="Freeform 3"/>
          <p:cNvSpPr/>
          <p:nvPr/>
        </p:nvSpPr>
        <p:spPr>
          <a:xfrm>
            <a:off x="6742823" y="5691962"/>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1"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pic>
        <p:nvPicPr>
          <p:cNvPr id="12" name="Picture 3"/>
          <p:cNvPicPr>
            <a:picLocks noChangeAspect="1" noChangeArrowheads="1"/>
          </p:cNvPicPr>
          <p:nvPr/>
        </p:nvPicPr>
        <p:blipFill>
          <a:blip r:embed="rId3"/>
          <a:srcRect/>
          <a:stretch>
            <a:fillRect/>
          </a:stretch>
        </p:blipFill>
        <p:spPr bwMode="auto">
          <a:xfrm>
            <a:off x="2595891" y="1175163"/>
            <a:ext cx="3953575" cy="3629181"/>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8</a:t>
            </a:r>
          </a:p>
        </p:txBody>
      </p:sp>
      <p:sp>
        <p:nvSpPr>
          <p:cNvPr id="13" name="TextBox 1"/>
          <p:cNvSpPr txBox="1"/>
          <p:nvPr/>
        </p:nvSpPr>
        <p:spPr>
          <a:xfrm>
            <a:off x="2932598" y="4043945"/>
            <a:ext cx="186448" cy="250120"/>
          </a:xfrm>
          <a:prstGeom prst="rect">
            <a:avLst/>
          </a:prstGeom>
          <a:noFill/>
        </p:spPr>
        <p:txBody>
          <a:bodyPr wrap="none" lIns="0" tIns="0" rIns="0" bIns="40078" rtlCol="0">
            <a:spAutoFit/>
          </a:bodyPr>
          <a:lstStyle/>
          <a:p>
            <a:pPr defTabSz="801555">
              <a:lnSpc>
                <a:spcPts val="789"/>
              </a:lnSpc>
              <a:tabLst>
                <a:tab pos="33398" algn="l"/>
              </a:tabLst>
            </a:pPr>
            <a:r>
              <a:rPr lang="en-US" altLang="zh-CN" dirty="0" smtClean="0">
                <a:solidFill>
                  <a:prstClr val="black"/>
                </a:solidFill>
                <a:latin typeface="Calibri"/>
                <a:ea typeface="宋体"/>
              </a:rPr>
              <a:t>	</a:t>
            </a:r>
            <a:r>
              <a:rPr lang="en-US" altLang="zh-CN" sz="800" dirty="0">
                <a:solidFill>
                  <a:srgbClr val="000000"/>
                </a:solidFill>
                <a:latin typeface="Times New Roman" pitchFamily="18" charset="0"/>
                <a:ea typeface="宋体"/>
                <a:cs typeface="Times New Roman" pitchFamily="18" charset="0"/>
              </a:rPr>
              <a:t>Sie</a:t>
            </a:r>
          </a:p>
          <a:p>
            <a:pPr defTabSz="801555">
              <a:lnSpc>
                <a:spcPts val="789"/>
              </a:lnSpc>
              <a:tabLst>
                <a:tab pos="33398" algn="l"/>
              </a:tabLst>
            </a:pPr>
            <a:r>
              <a:rPr lang="en-US" altLang="zh-CN" sz="600" dirty="0">
                <a:solidFill>
                  <a:srgbClr val="000000"/>
                </a:solidFill>
                <a:latin typeface="Times New Roman" pitchFamily="18" charset="0"/>
                <a:ea typeface="宋体"/>
                <a:cs typeface="Times New Roman" pitchFamily="18" charset="0"/>
              </a:rPr>
              <a:t>PPER</a:t>
            </a:r>
          </a:p>
        </p:txBody>
      </p:sp>
      <p:sp>
        <p:nvSpPr>
          <p:cNvPr id="14" name="TextBox 1"/>
          <p:cNvSpPr txBox="1"/>
          <p:nvPr/>
        </p:nvSpPr>
        <p:spPr>
          <a:xfrm>
            <a:off x="3595147" y="4043945"/>
            <a:ext cx="230832" cy="241358"/>
          </a:xfrm>
          <a:prstGeom prst="rect">
            <a:avLst/>
          </a:prstGeom>
          <a:noFill/>
        </p:spPr>
        <p:txBody>
          <a:bodyPr wrap="none" lIns="0" tIns="0" rIns="0" bIns="40078" rtlCol="0">
            <a:spAutoFit/>
          </a:bodyPr>
          <a:lstStyle/>
          <a:p>
            <a:pPr defTabSz="801555">
              <a:lnSpc>
                <a:spcPts val="789"/>
              </a:lnSpc>
              <a:tabLst>
                <a:tab pos="44530" algn="l"/>
              </a:tabLst>
            </a:pPr>
            <a:r>
              <a:rPr lang="en-US" altLang="zh-CN" dirty="0" smtClean="0">
                <a:solidFill>
                  <a:prstClr val="black"/>
                </a:solidFill>
                <a:latin typeface="Calibri"/>
                <a:ea typeface="宋体"/>
              </a:rPr>
              <a:t>	</a:t>
            </a:r>
            <a:r>
              <a:rPr lang="en-US" altLang="zh-CN" sz="800" dirty="0">
                <a:solidFill>
                  <a:srgbClr val="000000"/>
                </a:solidFill>
                <a:latin typeface="Times New Roman" pitchFamily="18" charset="0"/>
                <a:ea typeface="宋体"/>
                <a:cs typeface="Times New Roman" pitchFamily="18" charset="0"/>
              </a:rPr>
              <a:t>will</a:t>
            </a:r>
          </a:p>
          <a:p>
            <a:pPr defTabSz="801555">
              <a:lnSpc>
                <a:spcPts val="789"/>
              </a:lnSpc>
              <a:tabLst>
                <a:tab pos="44530" algn="l"/>
              </a:tabLst>
            </a:pPr>
            <a:r>
              <a:rPr lang="en-US" altLang="zh-CN" sz="600" dirty="0">
                <a:solidFill>
                  <a:srgbClr val="000000"/>
                </a:solidFill>
                <a:latin typeface="Times New Roman" pitchFamily="18" charset="0"/>
                <a:ea typeface="宋体"/>
                <a:cs typeface="Times New Roman" pitchFamily="18" charset="0"/>
              </a:rPr>
              <a:t>VAFIN</a:t>
            </a:r>
          </a:p>
        </p:txBody>
      </p:sp>
      <p:sp>
        <p:nvSpPr>
          <p:cNvPr id="15" name="TextBox 1"/>
          <p:cNvSpPr txBox="1"/>
          <p:nvPr/>
        </p:nvSpPr>
        <p:spPr>
          <a:xfrm>
            <a:off x="4225112" y="4043945"/>
            <a:ext cx="179536" cy="317468"/>
          </a:xfrm>
          <a:prstGeom prst="rect">
            <a:avLst/>
          </a:prstGeom>
          <a:noFill/>
        </p:spPr>
        <p:txBody>
          <a:bodyPr wrap="none" lIns="0" tIns="0" rIns="0" bIns="40078" rtlCol="0">
            <a:spAutoFit/>
          </a:bodyPr>
          <a:lstStyle/>
          <a:p>
            <a:pPr defTabSz="801555">
              <a:lnSpc>
                <a:spcPts val="789"/>
              </a:lnSpc>
              <a:tabLst>
                <a:tab pos="22266" algn="l"/>
              </a:tabLst>
            </a:pPr>
            <a:r>
              <a:rPr lang="en-US" altLang="zh-CN" sz="800" dirty="0">
                <a:solidFill>
                  <a:srgbClr val="000000"/>
                </a:solidFill>
                <a:latin typeface="Times New Roman" pitchFamily="18" charset="0"/>
                <a:ea typeface="宋体"/>
                <a:cs typeface="Times New Roman" pitchFamily="18" charset="0"/>
              </a:rPr>
              <a:t>eine</a:t>
            </a:r>
          </a:p>
          <a:p>
            <a:pPr defTabSz="801555">
              <a:lnSpc>
                <a:spcPts val="789"/>
              </a:lnSpc>
              <a:tabLst>
                <a:tab pos="22266"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ART</a:t>
            </a:r>
          </a:p>
        </p:txBody>
      </p:sp>
      <p:sp>
        <p:nvSpPr>
          <p:cNvPr id="16" name="TextBox 1"/>
          <p:cNvSpPr txBox="1"/>
          <p:nvPr/>
        </p:nvSpPr>
        <p:spPr>
          <a:xfrm>
            <a:off x="4822493" y="4043945"/>
            <a:ext cx="230832" cy="317468"/>
          </a:xfrm>
          <a:prstGeom prst="rect">
            <a:avLst/>
          </a:prstGeom>
          <a:noFill/>
        </p:spPr>
        <p:txBody>
          <a:bodyPr wrap="none" lIns="0" tIns="0" rIns="0" bIns="40078" rtlCol="0">
            <a:spAutoFit/>
          </a:bodyPr>
          <a:lstStyle/>
          <a:p>
            <a:pPr defTabSz="801555">
              <a:lnSpc>
                <a:spcPts val="789"/>
              </a:lnSpc>
              <a:tabLst>
                <a:tab pos="77929" algn="l"/>
              </a:tabLst>
            </a:pPr>
            <a:r>
              <a:rPr lang="en-US" altLang="zh-CN" sz="800" dirty="0">
                <a:solidFill>
                  <a:srgbClr val="000000"/>
                </a:solidFill>
                <a:latin typeface="Times New Roman" pitchFamily="18" charset="0"/>
                <a:ea typeface="宋体"/>
                <a:cs typeface="Times New Roman" pitchFamily="18" charset="0"/>
              </a:rPr>
              <a:t>Tasse</a:t>
            </a:r>
          </a:p>
          <a:p>
            <a:pPr defTabSz="801555">
              <a:lnSpc>
                <a:spcPts val="789"/>
              </a:lnSpc>
              <a:tabLst>
                <a:tab pos="77929"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NN</a:t>
            </a:r>
          </a:p>
        </p:txBody>
      </p:sp>
      <p:sp>
        <p:nvSpPr>
          <p:cNvPr id="17" name="TextBox 1"/>
          <p:cNvSpPr txBox="1"/>
          <p:nvPr/>
        </p:nvSpPr>
        <p:spPr>
          <a:xfrm>
            <a:off x="5398151" y="4043945"/>
            <a:ext cx="282129" cy="317468"/>
          </a:xfrm>
          <a:prstGeom prst="rect">
            <a:avLst/>
          </a:prstGeom>
          <a:noFill/>
        </p:spPr>
        <p:txBody>
          <a:bodyPr wrap="none" lIns="0" tIns="0" rIns="0" bIns="40078" rtlCol="0">
            <a:spAutoFit/>
          </a:bodyPr>
          <a:lstStyle/>
          <a:p>
            <a:pPr defTabSz="801555">
              <a:lnSpc>
                <a:spcPts val="789"/>
              </a:lnSpc>
              <a:tabLst>
                <a:tab pos="89062" algn="l"/>
              </a:tabLst>
            </a:pPr>
            <a:r>
              <a:rPr lang="en-US" altLang="zh-CN" sz="800" dirty="0">
                <a:solidFill>
                  <a:srgbClr val="000000"/>
                </a:solidFill>
                <a:latin typeface="Times New Roman" pitchFamily="18" charset="0"/>
                <a:ea typeface="宋体"/>
                <a:cs typeface="Times New Roman" pitchFamily="18" charset="0"/>
              </a:rPr>
              <a:t>Kaffee</a:t>
            </a:r>
          </a:p>
          <a:p>
            <a:pPr defTabSz="801555">
              <a:lnSpc>
                <a:spcPts val="789"/>
              </a:lnSpc>
              <a:tabLst>
                <a:tab pos="89062"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NN</a:t>
            </a:r>
          </a:p>
        </p:txBody>
      </p:sp>
      <p:sp>
        <p:nvSpPr>
          <p:cNvPr id="18" name="TextBox 1"/>
          <p:cNvSpPr txBox="1"/>
          <p:nvPr/>
        </p:nvSpPr>
        <p:spPr>
          <a:xfrm>
            <a:off x="6017254" y="4043945"/>
            <a:ext cx="294953" cy="317468"/>
          </a:xfrm>
          <a:prstGeom prst="rect">
            <a:avLst/>
          </a:prstGeom>
          <a:noFill/>
        </p:spPr>
        <p:txBody>
          <a:bodyPr wrap="none" lIns="0" tIns="0" rIns="0" bIns="40078" rtlCol="0">
            <a:spAutoFit/>
          </a:bodyPr>
          <a:lstStyle/>
          <a:p>
            <a:pPr defTabSz="801555">
              <a:lnSpc>
                <a:spcPts val="789"/>
              </a:lnSpc>
              <a:tabLst>
                <a:tab pos="44530" algn="l"/>
              </a:tabLst>
            </a:pPr>
            <a:r>
              <a:rPr lang="en-US" altLang="zh-CN" sz="800" dirty="0">
                <a:solidFill>
                  <a:srgbClr val="000000"/>
                </a:solidFill>
                <a:latin typeface="Times New Roman" pitchFamily="18" charset="0"/>
                <a:ea typeface="宋体"/>
                <a:cs typeface="Times New Roman" pitchFamily="18" charset="0"/>
              </a:rPr>
              <a:t>trinken</a:t>
            </a:r>
          </a:p>
          <a:p>
            <a:pPr defTabSz="801555">
              <a:lnSpc>
                <a:spcPts val="789"/>
              </a:lnSpc>
              <a:tabLst>
                <a:tab pos="44530"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VVINF</a:t>
            </a:r>
          </a:p>
        </p:txBody>
      </p:sp>
      <p:sp>
        <p:nvSpPr>
          <p:cNvPr id="19" name="TextBox 1"/>
          <p:cNvSpPr txBox="1"/>
          <p:nvPr/>
        </p:nvSpPr>
        <p:spPr>
          <a:xfrm>
            <a:off x="4898523" y="4389581"/>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NP</a:t>
            </a:r>
          </a:p>
        </p:txBody>
      </p:sp>
      <p:sp>
        <p:nvSpPr>
          <p:cNvPr id="20" name="TextBox 1"/>
          <p:cNvSpPr txBox="1"/>
          <p:nvPr/>
        </p:nvSpPr>
        <p:spPr>
          <a:xfrm>
            <a:off x="4561817" y="4550878"/>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VP</a:t>
            </a:r>
          </a:p>
        </p:txBody>
      </p:sp>
      <p:sp>
        <p:nvSpPr>
          <p:cNvPr id="21" name="TextBox 1"/>
          <p:cNvSpPr txBox="1"/>
          <p:nvPr/>
        </p:nvSpPr>
        <p:spPr>
          <a:xfrm>
            <a:off x="4192527" y="4620005"/>
            <a:ext cx="43870" cy="126028"/>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S</a:t>
            </a:r>
          </a:p>
        </p:txBody>
      </p:sp>
      <p:sp>
        <p:nvSpPr>
          <p:cNvPr id="22" name="TextBox 1"/>
          <p:cNvSpPr txBox="1"/>
          <p:nvPr/>
        </p:nvSpPr>
        <p:spPr>
          <a:xfrm>
            <a:off x="2954321" y="3721351"/>
            <a:ext cx="153545" cy="241202"/>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PRO</a:t>
            </a:r>
          </a:p>
          <a:p>
            <a:pPr defTabSz="801555">
              <a:lnSpc>
                <a:spcPts val="877"/>
              </a:lnSpc>
            </a:pPr>
            <a:r>
              <a:rPr lang="en-US" altLang="zh-CN" sz="800" dirty="0">
                <a:solidFill>
                  <a:srgbClr val="000000"/>
                </a:solidFill>
                <a:latin typeface="Times New Roman" pitchFamily="18" charset="0"/>
                <a:ea typeface="宋体"/>
                <a:cs typeface="Times New Roman" pitchFamily="18" charset="0"/>
              </a:rPr>
              <a:t>she</a:t>
            </a:r>
          </a:p>
        </p:txBody>
      </p:sp>
      <p:sp>
        <p:nvSpPr>
          <p:cNvPr id="23" name="TextBox 1"/>
          <p:cNvSpPr txBox="1"/>
          <p:nvPr/>
        </p:nvSpPr>
        <p:spPr>
          <a:xfrm>
            <a:off x="6060701" y="3721351"/>
            <a:ext cx="218008" cy="233450"/>
          </a:xfrm>
          <a:prstGeom prst="rect">
            <a:avLst/>
          </a:prstGeom>
          <a:noFill/>
        </p:spPr>
        <p:txBody>
          <a:bodyPr wrap="none" lIns="0" tIns="0" rIns="0" bIns="40078" rtlCol="0">
            <a:spAutoFit/>
          </a:bodyPr>
          <a:lstStyle/>
          <a:p>
            <a:pPr defTabSz="801555">
              <a:lnSpc>
                <a:spcPts val="614"/>
              </a:lnSpc>
              <a:tabLst>
                <a:tab pos="55663"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VB</a:t>
            </a:r>
          </a:p>
          <a:p>
            <a:pPr defTabSz="801555">
              <a:lnSpc>
                <a:spcPts val="877"/>
              </a:lnSpc>
              <a:tabLst>
                <a:tab pos="55663" algn="l"/>
              </a:tabLst>
            </a:pPr>
            <a:r>
              <a:rPr lang="en-US" altLang="zh-CN" sz="800" dirty="0">
                <a:solidFill>
                  <a:srgbClr val="000000"/>
                </a:solidFill>
                <a:latin typeface="Times New Roman" pitchFamily="18" charset="0"/>
                <a:ea typeface="宋体"/>
                <a:cs typeface="Times New Roman" pitchFamily="18" charset="0"/>
              </a:rPr>
              <a:t>drink</a:t>
            </a:r>
          </a:p>
        </p:txBody>
      </p:sp>
      <p:sp>
        <p:nvSpPr>
          <p:cNvPr id="24" name="TextBox 1"/>
          <p:cNvSpPr txBox="1"/>
          <p:nvPr/>
        </p:nvSpPr>
        <p:spPr>
          <a:xfrm>
            <a:off x="4496647" y="3202897"/>
            <a:ext cx="153888" cy="400504"/>
          </a:xfrm>
          <a:prstGeom prst="rect">
            <a:avLst/>
          </a:prstGeom>
          <a:noFill/>
        </p:spPr>
        <p:txBody>
          <a:bodyPr wrap="none" lIns="0" tIns="0" rIns="0" bIns="40078" rtlCol="0">
            <a:spAutoFit/>
          </a:bodyPr>
          <a:lstStyle/>
          <a:p>
            <a:pPr defTabSz="801555">
              <a:lnSpc>
                <a:spcPts val="614"/>
              </a:lnSpc>
              <a:tabLst>
                <a:tab pos="33398" algn="l"/>
                <a:tab pos="77929"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NN</a:t>
            </a:r>
          </a:p>
          <a:p>
            <a:pPr defTabSz="801555">
              <a:lnSpc>
                <a:spcPts val="700"/>
              </a:lnSpc>
              <a:tabLst>
                <a:tab pos="33398" algn="l"/>
                <a:tab pos="77929"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t>
            </a:r>
          </a:p>
          <a:p>
            <a:pPr defTabSz="801555">
              <a:lnSpc>
                <a:spcPts val="877"/>
              </a:lnSpc>
              <a:tabLst>
                <a:tab pos="33398" algn="l"/>
                <a:tab pos="77929" algn="l"/>
              </a:tabLst>
            </a:pPr>
            <a:r>
              <a:rPr lang="en-US" altLang="zh-CN" sz="800" dirty="0">
                <a:solidFill>
                  <a:srgbClr val="000000"/>
                </a:solidFill>
                <a:latin typeface="Times New Roman" pitchFamily="18" charset="0"/>
                <a:ea typeface="宋体"/>
                <a:cs typeface="Times New Roman" pitchFamily="18" charset="0"/>
              </a:rPr>
              <a:t>cup</a:t>
            </a:r>
          </a:p>
        </p:txBody>
      </p:sp>
      <p:sp>
        <p:nvSpPr>
          <p:cNvPr id="25" name="TextBox 1"/>
          <p:cNvSpPr txBox="1"/>
          <p:nvPr/>
        </p:nvSpPr>
        <p:spPr>
          <a:xfrm>
            <a:off x="5072306" y="3202897"/>
            <a:ext cx="102592" cy="400504"/>
          </a:xfrm>
          <a:prstGeom prst="rect">
            <a:avLst/>
          </a:prstGeom>
          <a:noFill/>
        </p:spPr>
        <p:txBody>
          <a:bodyPr wrap="none" lIns="0" tIns="0" rIns="0" bIns="40078" rtlCol="0">
            <a:spAutoFit/>
          </a:bodyPr>
          <a:lstStyle/>
          <a:p>
            <a:pPr defTabSz="801555">
              <a:lnSpc>
                <a:spcPts val="614"/>
              </a:lnSpc>
              <a:tabLst>
                <a:tab pos="33398" algn="l"/>
              </a:tabLst>
            </a:pPr>
            <a:r>
              <a:rPr lang="en-US" altLang="zh-CN" sz="600" dirty="0">
                <a:solidFill>
                  <a:srgbClr val="000000"/>
                </a:solidFill>
                <a:latin typeface="Times New Roman" pitchFamily="18" charset="0"/>
                <a:ea typeface="宋体"/>
                <a:cs typeface="Times New Roman" pitchFamily="18" charset="0"/>
              </a:rPr>
              <a:t>IN</a:t>
            </a:r>
          </a:p>
          <a:p>
            <a:pPr defTabSz="801555">
              <a:lnSpc>
                <a:spcPts val="700"/>
              </a:lnSpc>
              <a:tabLst>
                <a:tab pos="33398"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t>
            </a:r>
          </a:p>
          <a:p>
            <a:pPr defTabSz="801555">
              <a:lnSpc>
                <a:spcPts val="877"/>
              </a:lnSpc>
              <a:tabLst>
                <a:tab pos="33398" algn="l"/>
              </a:tabLst>
            </a:pPr>
            <a:r>
              <a:rPr lang="en-US" altLang="zh-CN" sz="800" dirty="0">
                <a:solidFill>
                  <a:srgbClr val="000000"/>
                </a:solidFill>
                <a:latin typeface="Times New Roman" pitchFamily="18" charset="0"/>
                <a:ea typeface="宋体"/>
                <a:cs typeface="Times New Roman" pitchFamily="18" charset="0"/>
              </a:rPr>
              <a:t>of</a:t>
            </a:r>
          </a:p>
        </p:txBody>
      </p:sp>
      <p:sp>
        <p:nvSpPr>
          <p:cNvPr id="26" name="TextBox 1"/>
          <p:cNvSpPr txBox="1"/>
          <p:nvPr/>
        </p:nvSpPr>
        <p:spPr>
          <a:xfrm>
            <a:off x="4898523" y="2845739"/>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NP</a:t>
            </a:r>
          </a:p>
        </p:txBody>
      </p:sp>
      <p:sp>
        <p:nvSpPr>
          <p:cNvPr id="27" name="TextBox 1"/>
          <p:cNvSpPr txBox="1"/>
          <p:nvPr/>
        </p:nvSpPr>
        <p:spPr>
          <a:xfrm>
            <a:off x="5322120" y="2995515"/>
            <a:ext cx="89768"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PP</a:t>
            </a:r>
          </a:p>
        </p:txBody>
      </p:sp>
      <p:sp>
        <p:nvSpPr>
          <p:cNvPr id="28" name="TextBox 1"/>
          <p:cNvSpPr txBox="1"/>
          <p:nvPr/>
        </p:nvSpPr>
        <p:spPr>
          <a:xfrm>
            <a:off x="5485043" y="3191375"/>
            <a:ext cx="115416"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NN</a:t>
            </a:r>
          </a:p>
        </p:txBody>
      </p:sp>
      <p:sp>
        <p:nvSpPr>
          <p:cNvPr id="29" name="TextBox 1"/>
          <p:cNvSpPr txBox="1"/>
          <p:nvPr/>
        </p:nvSpPr>
        <p:spPr>
          <a:xfrm>
            <a:off x="4409756" y="2995515"/>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NP</a:t>
            </a:r>
          </a:p>
        </p:txBody>
      </p:sp>
      <p:sp>
        <p:nvSpPr>
          <p:cNvPr id="30" name="TextBox 1"/>
          <p:cNvSpPr txBox="1"/>
          <p:nvPr/>
        </p:nvSpPr>
        <p:spPr>
          <a:xfrm>
            <a:off x="4192527" y="3202896"/>
            <a:ext cx="153888" cy="426152"/>
          </a:xfrm>
          <a:prstGeom prst="rect">
            <a:avLst/>
          </a:prstGeom>
          <a:noFill/>
        </p:spPr>
        <p:txBody>
          <a:bodyPr wrap="none" lIns="0" tIns="0" rIns="0" bIns="40078" rtlCol="0">
            <a:spAutoFit/>
          </a:bodyPr>
          <a:lstStyle/>
          <a:p>
            <a:pPr defTabSz="801555">
              <a:lnSpc>
                <a:spcPts val="614"/>
              </a:lnSpc>
              <a:tabLst>
                <a:tab pos="55663" algn="l"/>
                <a:tab pos="66797" algn="l"/>
              </a:tabLst>
            </a:pPr>
            <a:r>
              <a:rPr lang="en-US" altLang="zh-CN" sz="600" dirty="0">
                <a:solidFill>
                  <a:srgbClr val="000000"/>
                </a:solidFill>
                <a:latin typeface="Times New Roman" pitchFamily="18" charset="0"/>
                <a:ea typeface="宋体"/>
                <a:cs typeface="Times New Roman" pitchFamily="18" charset="0"/>
              </a:rPr>
              <a:t>DET</a:t>
            </a:r>
          </a:p>
          <a:p>
            <a:pPr defTabSz="801555">
              <a:lnSpc>
                <a:spcPts val="700"/>
              </a:lnSpc>
              <a:tabLst>
                <a:tab pos="55663" algn="l"/>
                <a:tab pos="66797"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t>
            </a:r>
          </a:p>
          <a:p>
            <a:pPr defTabSz="801555">
              <a:lnSpc>
                <a:spcPts val="877"/>
              </a:lnSpc>
              <a:tabLst>
                <a:tab pos="55663" algn="l"/>
                <a:tab pos="66797" algn="l"/>
              </a:tabLst>
            </a:pPr>
            <a:r>
              <a:rPr lang="en-US" altLang="zh-CN" dirty="0" smtClean="0">
                <a:solidFill>
                  <a:prstClr val="black"/>
                </a:solidFill>
                <a:latin typeface="Calibri"/>
                <a:ea typeface="宋体"/>
              </a:rPr>
              <a:t>	</a:t>
            </a:r>
            <a:r>
              <a:rPr lang="en-US" altLang="zh-CN" sz="800" dirty="0">
                <a:solidFill>
                  <a:srgbClr val="000000"/>
                </a:solidFill>
                <a:latin typeface="Times New Roman" pitchFamily="18" charset="0"/>
                <a:ea typeface="宋体"/>
                <a:cs typeface="Times New Roman" pitchFamily="18" charset="0"/>
              </a:rPr>
              <a:t>a</a:t>
            </a:r>
          </a:p>
        </p:txBody>
      </p:sp>
      <p:sp>
        <p:nvSpPr>
          <p:cNvPr id="31" name="TextBox 1"/>
          <p:cNvSpPr txBox="1"/>
          <p:nvPr/>
        </p:nvSpPr>
        <p:spPr>
          <a:xfrm>
            <a:off x="4083912" y="2189030"/>
            <a:ext cx="153545" cy="126028"/>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VBZ</a:t>
            </a:r>
          </a:p>
        </p:txBody>
      </p:sp>
      <p:sp>
        <p:nvSpPr>
          <p:cNvPr id="1024" name="TextBox 1"/>
          <p:cNvSpPr txBox="1"/>
          <p:nvPr/>
        </p:nvSpPr>
        <p:spPr>
          <a:xfrm>
            <a:off x="4018744" y="2292721"/>
            <a:ext cx="243656" cy="233450"/>
          </a:xfrm>
          <a:prstGeom prst="rect">
            <a:avLst/>
          </a:prstGeom>
          <a:noFill/>
        </p:spPr>
        <p:txBody>
          <a:bodyPr wrap="none" lIns="0" tIns="0" rIns="0" bIns="40078" rtlCol="0">
            <a:spAutoFit/>
          </a:bodyPr>
          <a:lstStyle/>
          <a:p>
            <a:pPr defTabSz="801555">
              <a:lnSpc>
                <a:spcPts val="614"/>
              </a:lnSpc>
              <a:tabLst>
                <a:tab pos="133592"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t>
            </a:r>
          </a:p>
          <a:p>
            <a:pPr defTabSz="801555">
              <a:lnSpc>
                <a:spcPts val="877"/>
              </a:lnSpc>
              <a:tabLst>
                <a:tab pos="133592" algn="l"/>
              </a:tabLst>
            </a:pPr>
            <a:r>
              <a:rPr lang="en-US" altLang="zh-CN" sz="800" dirty="0">
                <a:solidFill>
                  <a:srgbClr val="000000"/>
                </a:solidFill>
                <a:latin typeface="Times New Roman" pitchFamily="18" charset="0"/>
                <a:ea typeface="宋体"/>
                <a:cs typeface="Times New Roman" pitchFamily="18" charset="0"/>
              </a:rPr>
              <a:t>wants</a:t>
            </a:r>
          </a:p>
        </p:txBody>
      </p:sp>
      <p:sp>
        <p:nvSpPr>
          <p:cNvPr id="1025" name="TextBox 1"/>
          <p:cNvSpPr txBox="1"/>
          <p:nvPr/>
        </p:nvSpPr>
        <p:spPr>
          <a:xfrm>
            <a:off x="5191782" y="2304242"/>
            <a:ext cx="109675" cy="126028"/>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VB</a:t>
            </a:r>
          </a:p>
        </p:txBody>
      </p:sp>
      <p:sp>
        <p:nvSpPr>
          <p:cNvPr id="1026" name="TextBox 1"/>
          <p:cNvSpPr txBox="1"/>
          <p:nvPr/>
        </p:nvSpPr>
        <p:spPr>
          <a:xfrm>
            <a:off x="4811631" y="1947085"/>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VP</a:t>
            </a:r>
          </a:p>
        </p:txBody>
      </p:sp>
      <p:sp>
        <p:nvSpPr>
          <p:cNvPr id="1028" name="TextBox 1"/>
          <p:cNvSpPr txBox="1"/>
          <p:nvPr/>
        </p:nvSpPr>
        <p:spPr>
          <a:xfrm>
            <a:off x="5180921" y="2062297"/>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VP</a:t>
            </a:r>
          </a:p>
        </p:txBody>
      </p:sp>
      <p:sp>
        <p:nvSpPr>
          <p:cNvPr id="1029" name="TextBox 1"/>
          <p:cNvSpPr txBox="1"/>
          <p:nvPr/>
        </p:nvSpPr>
        <p:spPr>
          <a:xfrm>
            <a:off x="5582795" y="2304242"/>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NP</a:t>
            </a:r>
          </a:p>
        </p:txBody>
      </p:sp>
      <p:sp>
        <p:nvSpPr>
          <p:cNvPr id="1030" name="TextBox 1"/>
          <p:cNvSpPr txBox="1"/>
          <p:nvPr/>
        </p:nvSpPr>
        <p:spPr>
          <a:xfrm>
            <a:off x="4789908" y="2304242"/>
            <a:ext cx="102592" cy="317468"/>
          </a:xfrm>
          <a:prstGeom prst="rect">
            <a:avLst/>
          </a:prstGeom>
          <a:noFill/>
        </p:spPr>
        <p:txBody>
          <a:bodyPr wrap="none" lIns="0" tIns="0" rIns="0" bIns="40078" rtlCol="0">
            <a:spAutoFit/>
          </a:bodyPr>
          <a:lstStyle/>
          <a:p>
            <a:pPr defTabSz="801555">
              <a:lnSpc>
                <a:spcPts val="614"/>
              </a:lnSpc>
              <a:tabLst>
                <a:tab pos="44530" algn="l"/>
              </a:tabLst>
            </a:pPr>
            <a:r>
              <a:rPr lang="en-US" altLang="zh-CN" sz="600" dirty="0">
                <a:solidFill>
                  <a:srgbClr val="000000"/>
                </a:solidFill>
                <a:latin typeface="Times New Roman" pitchFamily="18" charset="0"/>
                <a:ea typeface="宋体"/>
                <a:cs typeface="Times New Roman" pitchFamily="18" charset="0"/>
              </a:rPr>
              <a:t>TO</a:t>
            </a:r>
          </a:p>
          <a:p>
            <a:pPr defTabSz="801555">
              <a:lnSpc>
                <a:spcPts val="700"/>
              </a:lnSpc>
              <a:tabLst>
                <a:tab pos="44530"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a:t>
            </a:r>
          </a:p>
        </p:txBody>
      </p:sp>
      <p:sp>
        <p:nvSpPr>
          <p:cNvPr id="1031" name="TextBox 1"/>
          <p:cNvSpPr txBox="1"/>
          <p:nvPr/>
        </p:nvSpPr>
        <p:spPr>
          <a:xfrm>
            <a:off x="4800770" y="2500103"/>
            <a:ext cx="79799" cy="145306"/>
          </a:xfrm>
          <a:prstGeom prst="rect">
            <a:avLst/>
          </a:prstGeom>
          <a:noFill/>
        </p:spPr>
        <p:txBody>
          <a:bodyPr wrap="none" lIns="0" tIns="0" rIns="0" bIns="40078" rtlCol="0">
            <a:spAutoFit/>
          </a:bodyPr>
          <a:lstStyle/>
          <a:p>
            <a:pPr defTabSz="801555">
              <a:lnSpc>
                <a:spcPts val="789"/>
              </a:lnSpc>
            </a:pPr>
            <a:r>
              <a:rPr lang="en-US" altLang="zh-CN" sz="800" dirty="0">
                <a:solidFill>
                  <a:srgbClr val="000000"/>
                </a:solidFill>
                <a:latin typeface="Times New Roman" pitchFamily="18" charset="0"/>
                <a:ea typeface="宋体"/>
                <a:cs typeface="Times New Roman" pitchFamily="18" charset="0"/>
              </a:rPr>
              <a:t>to</a:t>
            </a:r>
          </a:p>
        </p:txBody>
      </p:sp>
      <p:sp>
        <p:nvSpPr>
          <p:cNvPr id="1032" name="TextBox 1"/>
          <p:cNvSpPr txBox="1"/>
          <p:nvPr/>
        </p:nvSpPr>
        <p:spPr>
          <a:xfrm>
            <a:off x="5398149" y="3721351"/>
            <a:ext cx="256480" cy="233450"/>
          </a:xfrm>
          <a:prstGeom prst="rect">
            <a:avLst/>
          </a:prstGeom>
          <a:noFill/>
        </p:spPr>
        <p:txBody>
          <a:bodyPr wrap="none" lIns="0" tIns="0" rIns="0" bIns="40078" rtlCol="0">
            <a:spAutoFit/>
          </a:bodyPr>
          <a:lstStyle/>
          <a:p>
            <a:pPr defTabSz="801555">
              <a:lnSpc>
                <a:spcPts val="614"/>
              </a:lnSpc>
              <a:tabLst>
                <a:tab pos="89062"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NN</a:t>
            </a:r>
          </a:p>
          <a:p>
            <a:pPr defTabSz="801555">
              <a:lnSpc>
                <a:spcPts val="877"/>
              </a:lnSpc>
              <a:tabLst>
                <a:tab pos="89062" algn="l"/>
              </a:tabLst>
            </a:pPr>
            <a:r>
              <a:rPr lang="en-US" altLang="zh-CN" sz="800" dirty="0">
                <a:solidFill>
                  <a:srgbClr val="000000"/>
                </a:solidFill>
                <a:latin typeface="Times New Roman" pitchFamily="18" charset="0"/>
                <a:ea typeface="宋体"/>
                <a:cs typeface="Times New Roman" pitchFamily="18" charset="0"/>
              </a:rPr>
              <a:t>coffee</a:t>
            </a:r>
          </a:p>
        </p:txBody>
      </p:sp>
      <p:sp>
        <p:nvSpPr>
          <p:cNvPr id="1033" name="TextBox 1"/>
          <p:cNvSpPr txBox="1"/>
          <p:nvPr/>
        </p:nvSpPr>
        <p:spPr>
          <a:xfrm>
            <a:off x="3008627" y="1601448"/>
            <a:ext cx="153545" cy="126028"/>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PRO</a:t>
            </a:r>
          </a:p>
        </p:txBody>
      </p:sp>
      <p:sp>
        <p:nvSpPr>
          <p:cNvPr id="1034" name="TextBox 1"/>
          <p:cNvSpPr txBox="1"/>
          <p:nvPr/>
        </p:nvSpPr>
        <p:spPr>
          <a:xfrm>
            <a:off x="4789908" y="1612970"/>
            <a:ext cx="102592" cy="121474"/>
          </a:xfrm>
          <a:prstGeom prst="rect">
            <a:avLst/>
          </a:prstGeom>
          <a:noFill/>
        </p:spPr>
        <p:txBody>
          <a:bodyPr wrap="none" lIns="0" tIns="0" rIns="0" bIns="40078" rtlCol="0">
            <a:spAutoFit/>
          </a:bodyPr>
          <a:lstStyle/>
          <a:p>
            <a:pPr defTabSz="801555">
              <a:lnSpc>
                <a:spcPts val="614"/>
              </a:lnSpc>
            </a:pPr>
            <a:r>
              <a:rPr lang="en-US" altLang="zh-CN" sz="600" dirty="0">
                <a:solidFill>
                  <a:srgbClr val="000000"/>
                </a:solidFill>
                <a:latin typeface="Times New Roman" pitchFamily="18" charset="0"/>
                <a:ea typeface="宋体"/>
                <a:cs typeface="Times New Roman" pitchFamily="18" charset="0"/>
              </a:rPr>
              <a:t>VP</a:t>
            </a:r>
          </a:p>
        </p:txBody>
      </p:sp>
      <p:sp>
        <p:nvSpPr>
          <p:cNvPr id="1035" name="TextBox 1"/>
          <p:cNvSpPr txBox="1"/>
          <p:nvPr/>
        </p:nvSpPr>
        <p:spPr>
          <a:xfrm>
            <a:off x="2009372" y="495412"/>
            <a:ext cx="4995671" cy="1070431"/>
          </a:xfrm>
          <a:prstGeom prst="rect">
            <a:avLst/>
          </a:prstGeom>
          <a:noFill/>
        </p:spPr>
        <p:txBody>
          <a:bodyPr wrap="none" lIns="0" tIns="0" rIns="0" bIns="40078" rtlCol="0">
            <a:spAutoFit/>
          </a:bodyPr>
          <a:lstStyle/>
          <a:p>
            <a:pPr defTabSz="801555">
              <a:lnSpc>
                <a:spcPts val="2455"/>
              </a:lnSpc>
              <a:tabLst>
                <a:tab pos="745892" algn="l"/>
                <a:tab pos="1480651" algn="l"/>
                <a:tab pos="1992756" algn="l"/>
              </a:tabLst>
            </a:pPr>
            <a:r>
              <a:rPr lang="en-US" altLang="zh-CN" sz="2600" b="1" dirty="0">
                <a:solidFill>
                  <a:srgbClr val="0000CC"/>
                </a:solidFill>
                <a:latin typeface="Times New Roman" pitchFamily="18" charset="0"/>
                <a:ea typeface="宋体"/>
                <a:cs typeface="Times New Roman" pitchFamily="18" charset="0"/>
              </a:rPr>
              <a:t>Syntax-Based</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Machine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Translation</a:t>
            </a:r>
          </a:p>
          <a:p>
            <a:pPr defTabSz="801555">
              <a:lnSpc>
                <a:spcPts val="877"/>
              </a:lnSpc>
            </a:pPr>
            <a:endParaRPr lang="en-US" altLang="zh-CN" dirty="0" smtClean="0">
              <a:solidFill>
                <a:prstClr val="black"/>
              </a:solidFill>
              <a:latin typeface="Calibri"/>
              <a:ea typeface="宋体"/>
            </a:endParaRPr>
          </a:p>
          <a:p>
            <a:pPr defTabSz="801555">
              <a:lnSpc>
                <a:spcPts val="1929"/>
              </a:lnSpc>
              <a:tabLst>
                <a:tab pos="745892" algn="l"/>
                <a:tab pos="1480651" algn="l"/>
                <a:tab pos="1992756" algn="l"/>
              </a:tabLst>
            </a:pPr>
            <a:r>
              <a:rPr lang="en-US" altLang="zh-CN" dirty="0" smtClean="0">
                <a:solidFill>
                  <a:prstClr val="black"/>
                </a:solidFill>
                <a:latin typeface="Calibri"/>
                <a:ea typeface="宋体"/>
              </a:rPr>
              <a:t>		</a:t>
            </a:r>
            <a:r>
              <a:rPr lang="en-US" altLang="zh-CN" sz="1500" dirty="0">
                <a:solidFill>
                  <a:srgbClr val="000000"/>
                </a:solidFill>
                <a:latin typeface="Times New Roman" pitchFamily="18" charset="0"/>
                <a:ea typeface="宋体"/>
                <a:cs typeface="Times New Roman" pitchFamily="18" charset="0"/>
              </a:rPr>
              <a:t>[Nadejde</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et.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al,</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WMT2013]</a:t>
            </a:r>
          </a:p>
          <a:p>
            <a:pPr defTabSz="801555">
              <a:lnSpc>
                <a:spcPts val="1753"/>
              </a:lnSpc>
              <a:tabLst>
                <a:tab pos="745892" algn="l"/>
                <a:tab pos="1480651" algn="l"/>
                <a:tab pos="1992756" algn="l"/>
              </a:tabLst>
            </a:pPr>
            <a:r>
              <a:rPr lang="en-US" altLang="zh-CN" dirty="0" smtClean="0">
                <a:solidFill>
                  <a:prstClr val="black"/>
                </a:solidFill>
                <a:latin typeface="Calibri"/>
                <a:ea typeface="宋体"/>
              </a:rPr>
              <a:t>	</a:t>
            </a:r>
            <a:r>
              <a:rPr lang="en-US" altLang="zh-CN" sz="800" dirty="0">
                <a:solidFill>
                  <a:srgbClr val="000000"/>
                </a:solidFill>
                <a:latin typeface="AppleGothic" pitchFamily="18" charset="0"/>
                <a:ea typeface="宋体"/>
                <a:cs typeface="AppleGothic" pitchFamily="18" charset="0"/>
              </a:rPr>
              <a:t>➏</a:t>
            </a:r>
          </a:p>
          <a:p>
            <a:pPr defTabSz="801555">
              <a:lnSpc>
                <a:spcPts val="789"/>
              </a:lnSpc>
              <a:tabLst>
                <a:tab pos="745892" algn="l"/>
                <a:tab pos="1480651" algn="l"/>
                <a:tab pos="1992756" algn="l"/>
              </a:tabLst>
            </a:pPr>
            <a:r>
              <a:rPr lang="en-US" altLang="zh-CN" dirty="0" smtClean="0">
                <a:solidFill>
                  <a:prstClr val="black"/>
                </a:solidFill>
                <a:latin typeface="Calibri"/>
                <a:ea typeface="宋体"/>
              </a:rPr>
              <a:t>			</a:t>
            </a:r>
            <a:r>
              <a:rPr lang="en-US" altLang="zh-CN" sz="600" dirty="0">
                <a:solidFill>
                  <a:srgbClr val="000000"/>
                </a:solidFill>
                <a:latin typeface="Times New Roman" pitchFamily="18" charset="0"/>
                <a:ea typeface="宋体"/>
                <a:cs typeface="Times New Roman" pitchFamily="18" charset="0"/>
              </a:rPr>
              <a:t>S</a:t>
            </a:r>
          </a:p>
        </p:txBody>
      </p:sp>
      <p:sp>
        <p:nvSpPr>
          <p:cNvPr id="1036" name="TextBox 1"/>
          <p:cNvSpPr txBox="1"/>
          <p:nvPr/>
        </p:nvSpPr>
        <p:spPr>
          <a:xfrm>
            <a:off x="2737090" y="3560055"/>
            <a:ext cx="102592" cy="163901"/>
          </a:xfrm>
          <a:prstGeom prst="rect">
            <a:avLst/>
          </a:prstGeom>
          <a:noFill/>
        </p:spPr>
        <p:txBody>
          <a:bodyPr wrap="none" lIns="0" tIns="0" rIns="0" bIns="40078" rtlCol="0">
            <a:spAutoFit/>
          </a:bodyPr>
          <a:lstStyle/>
          <a:p>
            <a:pPr defTabSz="801555">
              <a:lnSpc>
                <a:spcPts val="963"/>
              </a:lnSpc>
            </a:pPr>
            <a:r>
              <a:rPr lang="en-US" altLang="zh-CN" sz="800" dirty="0">
                <a:solidFill>
                  <a:srgbClr val="000000"/>
                </a:solidFill>
                <a:latin typeface="AppleGothic" pitchFamily="18" charset="0"/>
                <a:ea typeface="宋体"/>
                <a:cs typeface="AppleGothic" pitchFamily="18" charset="0"/>
              </a:rPr>
              <a:t>➊</a:t>
            </a:r>
          </a:p>
        </p:txBody>
      </p:sp>
      <p:sp>
        <p:nvSpPr>
          <p:cNvPr id="1037" name="TextBox 1"/>
          <p:cNvSpPr txBox="1"/>
          <p:nvPr/>
        </p:nvSpPr>
        <p:spPr>
          <a:xfrm>
            <a:off x="5235228" y="3560055"/>
            <a:ext cx="102592" cy="163901"/>
          </a:xfrm>
          <a:prstGeom prst="rect">
            <a:avLst/>
          </a:prstGeom>
          <a:noFill/>
        </p:spPr>
        <p:txBody>
          <a:bodyPr wrap="none" lIns="0" tIns="0" rIns="0" bIns="40078" rtlCol="0">
            <a:spAutoFit/>
          </a:bodyPr>
          <a:lstStyle/>
          <a:p>
            <a:pPr defTabSz="801555">
              <a:lnSpc>
                <a:spcPts val="963"/>
              </a:lnSpc>
            </a:pPr>
            <a:r>
              <a:rPr lang="en-US" altLang="zh-CN" sz="800" dirty="0">
                <a:solidFill>
                  <a:srgbClr val="000000"/>
                </a:solidFill>
                <a:latin typeface="AppleGothic" pitchFamily="18" charset="0"/>
                <a:ea typeface="宋体"/>
                <a:cs typeface="AppleGothic" pitchFamily="18" charset="0"/>
              </a:rPr>
              <a:t>➋</a:t>
            </a:r>
          </a:p>
        </p:txBody>
      </p:sp>
      <p:sp>
        <p:nvSpPr>
          <p:cNvPr id="1038" name="TextBox 1"/>
          <p:cNvSpPr txBox="1"/>
          <p:nvPr/>
        </p:nvSpPr>
        <p:spPr>
          <a:xfrm>
            <a:off x="5843470" y="3560055"/>
            <a:ext cx="102592" cy="163901"/>
          </a:xfrm>
          <a:prstGeom prst="rect">
            <a:avLst/>
          </a:prstGeom>
          <a:noFill/>
        </p:spPr>
        <p:txBody>
          <a:bodyPr wrap="none" lIns="0" tIns="0" rIns="0" bIns="40078" rtlCol="0">
            <a:spAutoFit/>
          </a:bodyPr>
          <a:lstStyle/>
          <a:p>
            <a:pPr defTabSz="801555">
              <a:lnSpc>
                <a:spcPts val="963"/>
              </a:lnSpc>
            </a:pPr>
            <a:r>
              <a:rPr lang="en-US" altLang="zh-CN" sz="800" dirty="0">
                <a:solidFill>
                  <a:srgbClr val="000000"/>
                </a:solidFill>
                <a:latin typeface="AppleGothic" pitchFamily="18" charset="0"/>
                <a:ea typeface="宋体"/>
                <a:cs typeface="AppleGothic" pitchFamily="18" charset="0"/>
              </a:rPr>
              <a:t>➌</a:t>
            </a:r>
          </a:p>
        </p:txBody>
      </p:sp>
      <p:sp>
        <p:nvSpPr>
          <p:cNvPr id="1039" name="TextBox 1"/>
          <p:cNvSpPr txBox="1"/>
          <p:nvPr/>
        </p:nvSpPr>
        <p:spPr>
          <a:xfrm>
            <a:off x="3964436" y="2649879"/>
            <a:ext cx="102592" cy="163901"/>
          </a:xfrm>
          <a:prstGeom prst="rect">
            <a:avLst/>
          </a:prstGeom>
          <a:noFill/>
        </p:spPr>
        <p:txBody>
          <a:bodyPr wrap="none" lIns="0" tIns="0" rIns="0" bIns="40078" rtlCol="0">
            <a:spAutoFit/>
          </a:bodyPr>
          <a:lstStyle/>
          <a:p>
            <a:pPr defTabSz="801555">
              <a:lnSpc>
                <a:spcPts val="963"/>
              </a:lnSpc>
            </a:pPr>
            <a:r>
              <a:rPr lang="en-US" altLang="zh-CN" sz="800" dirty="0">
                <a:solidFill>
                  <a:srgbClr val="000000"/>
                </a:solidFill>
                <a:latin typeface="AppleGothic" pitchFamily="18" charset="0"/>
                <a:ea typeface="宋体"/>
                <a:cs typeface="AppleGothic" pitchFamily="18" charset="0"/>
              </a:rPr>
              <a:t>➍</a:t>
            </a:r>
          </a:p>
        </p:txBody>
      </p:sp>
      <p:sp>
        <p:nvSpPr>
          <p:cNvPr id="1040" name="TextBox 1"/>
          <p:cNvSpPr txBox="1"/>
          <p:nvPr/>
        </p:nvSpPr>
        <p:spPr>
          <a:xfrm>
            <a:off x="3345332" y="1785789"/>
            <a:ext cx="102592" cy="163901"/>
          </a:xfrm>
          <a:prstGeom prst="rect">
            <a:avLst/>
          </a:prstGeom>
          <a:noFill/>
        </p:spPr>
        <p:txBody>
          <a:bodyPr wrap="none" lIns="0" tIns="0" rIns="0" bIns="40078" rtlCol="0">
            <a:spAutoFit/>
          </a:bodyPr>
          <a:lstStyle/>
          <a:p>
            <a:pPr defTabSz="801555">
              <a:lnSpc>
                <a:spcPts val="963"/>
              </a:lnSpc>
            </a:pPr>
            <a:r>
              <a:rPr lang="en-US" altLang="zh-CN" sz="800" dirty="0">
                <a:solidFill>
                  <a:srgbClr val="000000"/>
                </a:solidFill>
                <a:latin typeface="AppleGothic" pitchFamily="18" charset="0"/>
                <a:ea typeface="宋体"/>
                <a:cs typeface="AppleGothic" pitchFamily="18" charset="0"/>
              </a:rPr>
              <a:t>➎</a:t>
            </a:r>
          </a:p>
        </p:txBody>
      </p:sp>
      <p:sp>
        <p:nvSpPr>
          <p:cNvPr id="1041" name="TextBox 1"/>
          <p:cNvSpPr txBox="1"/>
          <p:nvPr/>
        </p:nvSpPr>
        <p:spPr>
          <a:xfrm>
            <a:off x="1444576" y="4769782"/>
            <a:ext cx="1560721" cy="28453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German–English</a:t>
            </a:r>
          </a:p>
        </p:txBody>
      </p:sp>
      <p:sp>
        <p:nvSpPr>
          <p:cNvPr id="1042" name="TextBox 1"/>
          <p:cNvSpPr txBox="1"/>
          <p:nvPr/>
        </p:nvSpPr>
        <p:spPr>
          <a:xfrm>
            <a:off x="6017254" y="4769782"/>
            <a:ext cx="1560721" cy="28453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English–German</a:t>
            </a:r>
          </a:p>
        </p:txBody>
      </p:sp>
      <p:sp>
        <p:nvSpPr>
          <p:cNvPr id="1043" name="TextBox 1"/>
          <p:cNvSpPr txBox="1"/>
          <p:nvPr/>
        </p:nvSpPr>
        <p:spPr>
          <a:xfrm>
            <a:off x="716857" y="5184544"/>
            <a:ext cx="1221430" cy="835181"/>
          </a:xfrm>
          <a:prstGeom prst="rect">
            <a:avLst/>
          </a:prstGeom>
          <a:noFill/>
        </p:spPr>
        <p:txBody>
          <a:bodyPr wrap="none" lIns="0" tIns="0" rIns="0" bIns="40078" rtlCol="0">
            <a:spAutoFit/>
          </a:bodyPr>
          <a:lstStyle/>
          <a:p>
            <a:pPr defTabSz="801555">
              <a:lnSpc>
                <a:spcPts val="1753"/>
              </a:lnSpc>
              <a:tabLst>
                <a:tab pos="411910" algn="l"/>
              </a:tabLst>
            </a:pPr>
            <a:r>
              <a:rPr lang="en-US" altLang="zh-CN" dirty="0">
                <a:solidFill>
                  <a:srgbClr val="000000"/>
                </a:solidFill>
                <a:latin typeface="Times New Roman" pitchFamily="18" charset="0"/>
                <a:ea typeface="宋体"/>
                <a:cs typeface="Times New Roman" pitchFamily="18" charset="0"/>
              </a:rPr>
              <a:t>manual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score</a:t>
            </a:r>
          </a:p>
          <a:p>
            <a:pPr defTabSz="801555">
              <a:lnSpc>
                <a:spcPts val="2104"/>
              </a:lnSpc>
              <a:tabLst>
                <a:tab pos="41191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0.608</a:t>
            </a:r>
          </a:p>
          <a:p>
            <a:pPr defTabSz="801555">
              <a:lnSpc>
                <a:spcPts val="2104"/>
              </a:lnSpc>
              <a:tabLst>
                <a:tab pos="41191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0.586</a:t>
            </a:r>
          </a:p>
        </p:txBody>
      </p:sp>
      <p:sp>
        <p:nvSpPr>
          <p:cNvPr id="1044" name="TextBox 1"/>
          <p:cNvSpPr txBox="1"/>
          <p:nvPr/>
        </p:nvSpPr>
        <p:spPr>
          <a:xfrm>
            <a:off x="2302633" y="5173024"/>
            <a:ext cx="1427111" cy="78712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system</a:t>
            </a:r>
          </a:p>
          <a:p>
            <a:pPr defTabSz="801555">
              <a:lnSpc>
                <a:spcPts val="2016"/>
              </a:lnSpc>
            </a:pPr>
            <a:r>
              <a:rPr lang="en-US" altLang="zh-CN" sz="1500" dirty="0">
                <a:solidFill>
                  <a:srgbClr val="000000"/>
                </a:solidFill>
                <a:latin typeface="Times New Roman" pitchFamily="18" charset="0"/>
                <a:ea typeface="宋体"/>
                <a:cs typeface="Times New Roman" pitchFamily="18" charset="0"/>
              </a:rPr>
              <a:t>UEDIN-SYNTAX</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UEDIN-PHRASE</a:t>
            </a:r>
          </a:p>
        </p:txBody>
      </p:sp>
      <p:sp>
        <p:nvSpPr>
          <p:cNvPr id="1045" name="TextBox 1"/>
          <p:cNvSpPr txBox="1"/>
          <p:nvPr/>
        </p:nvSpPr>
        <p:spPr>
          <a:xfrm>
            <a:off x="5289535" y="5184544"/>
            <a:ext cx="1221430" cy="835181"/>
          </a:xfrm>
          <a:prstGeom prst="rect">
            <a:avLst/>
          </a:prstGeom>
          <a:noFill/>
        </p:spPr>
        <p:txBody>
          <a:bodyPr wrap="none" lIns="0" tIns="0" rIns="0" bIns="40078" rtlCol="0">
            <a:spAutoFit/>
          </a:bodyPr>
          <a:lstStyle/>
          <a:p>
            <a:pPr defTabSz="801555">
              <a:lnSpc>
                <a:spcPts val="1753"/>
              </a:lnSpc>
              <a:tabLst>
                <a:tab pos="411910" algn="l"/>
              </a:tabLst>
            </a:pPr>
            <a:r>
              <a:rPr lang="en-US" altLang="zh-CN" dirty="0">
                <a:solidFill>
                  <a:srgbClr val="000000"/>
                </a:solidFill>
                <a:latin typeface="Times New Roman" pitchFamily="18" charset="0"/>
                <a:ea typeface="宋体"/>
                <a:cs typeface="Times New Roman" pitchFamily="18" charset="0"/>
              </a:rPr>
              <a:t>manual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score</a:t>
            </a:r>
          </a:p>
          <a:p>
            <a:pPr defTabSz="801555">
              <a:lnSpc>
                <a:spcPts val="2104"/>
              </a:lnSpc>
              <a:tabLst>
                <a:tab pos="41191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0.614</a:t>
            </a:r>
          </a:p>
          <a:p>
            <a:pPr defTabSz="801555">
              <a:lnSpc>
                <a:spcPts val="2104"/>
              </a:lnSpc>
              <a:tabLst>
                <a:tab pos="411910" algn="l"/>
              </a:tabLst>
            </a:pPr>
            <a:r>
              <a:rPr lang="en-US" altLang="zh-CN" dirty="0" smtClean="0">
                <a:solidFill>
                  <a:prstClr val="black"/>
                </a:solidFill>
                <a:latin typeface="Calibri"/>
                <a:ea typeface="宋体"/>
              </a:rPr>
              <a:t>	</a:t>
            </a:r>
            <a:r>
              <a:rPr lang="en-US" altLang="zh-CN" dirty="0">
                <a:solidFill>
                  <a:srgbClr val="000000"/>
                </a:solidFill>
                <a:latin typeface="Times New Roman" pitchFamily="18" charset="0"/>
                <a:ea typeface="宋体"/>
                <a:cs typeface="Times New Roman" pitchFamily="18" charset="0"/>
              </a:rPr>
              <a:t>0.571</a:t>
            </a:r>
          </a:p>
        </p:txBody>
      </p:sp>
      <p:sp>
        <p:nvSpPr>
          <p:cNvPr id="1046" name="TextBox 1"/>
          <p:cNvSpPr txBox="1"/>
          <p:nvPr/>
        </p:nvSpPr>
        <p:spPr>
          <a:xfrm>
            <a:off x="6875310" y="5173024"/>
            <a:ext cx="1427111" cy="78712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system</a:t>
            </a:r>
          </a:p>
          <a:p>
            <a:pPr defTabSz="801555">
              <a:lnSpc>
                <a:spcPts val="2016"/>
              </a:lnSpc>
            </a:pPr>
            <a:r>
              <a:rPr lang="en-US" altLang="zh-CN" sz="1500" dirty="0">
                <a:solidFill>
                  <a:srgbClr val="000000"/>
                </a:solidFill>
                <a:latin typeface="Times New Roman" pitchFamily="18" charset="0"/>
                <a:ea typeface="宋体"/>
                <a:cs typeface="Times New Roman" pitchFamily="18" charset="0"/>
              </a:rPr>
              <a:t>UEDIN-SYNTAX</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UEDIN-PHRASE</a:t>
            </a:r>
          </a:p>
        </p:txBody>
      </p:sp>
      <p:sp>
        <p:nvSpPr>
          <p:cNvPr id="1047"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1048"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1049"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567854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43270" y="4529668"/>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3" name="Freeform 3"/>
          <p:cNvSpPr/>
          <p:nvPr/>
        </p:nvSpPr>
        <p:spPr>
          <a:xfrm>
            <a:off x="4183232" y="4529668"/>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5" name="Freeform 3"/>
          <p:cNvSpPr/>
          <p:nvPr/>
        </p:nvSpPr>
        <p:spPr>
          <a:xfrm>
            <a:off x="7123192" y="4529668"/>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6" name="Freeform 3"/>
          <p:cNvSpPr/>
          <p:nvPr/>
        </p:nvSpPr>
        <p:spPr>
          <a:xfrm>
            <a:off x="468716" y="4820983"/>
            <a:ext cx="2691124" cy="22996"/>
          </a:xfrm>
          <a:custGeom>
            <a:avLst/>
            <a:gdLst>
              <a:gd name="connsiteX0" fmla="*/ 6350 w 3146653"/>
              <a:gd name="connsiteY0" fmla="*/ 6350 h 25349"/>
              <a:gd name="connsiteX1" fmla="*/ 3140303 w 3146653"/>
              <a:gd name="connsiteY1" fmla="*/ 6350 h 25349"/>
            </a:gdLst>
            <a:ahLst/>
            <a:cxnLst>
              <a:cxn ang="0">
                <a:pos x="connsiteX0" y="connsiteY0"/>
              </a:cxn>
              <a:cxn ang="1">
                <a:pos x="connsiteX1" y="connsiteY1"/>
              </a:cxn>
            </a:cxnLst>
            <a:rect l="l" t="t" r="r" b="b"/>
            <a:pathLst>
              <a:path w="3146653" h="25349">
                <a:moveTo>
                  <a:pt x="6350" y="6350"/>
                </a:moveTo>
                <a:lnTo>
                  <a:pt x="31403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7" name="Freeform 3"/>
          <p:cNvSpPr/>
          <p:nvPr/>
        </p:nvSpPr>
        <p:spPr>
          <a:xfrm>
            <a:off x="3408678" y="4820983"/>
            <a:ext cx="2691124" cy="22996"/>
          </a:xfrm>
          <a:custGeom>
            <a:avLst/>
            <a:gdLst>
              <a:gd name="connsiteX0" fmla="*/ 6350 w 3146653"/>
              <a:gd name="connsiteY0" fmla="*/ 6350 h 25349"/>
              <a:gd name="connsiteX1" fmla="*/ 3140303 w 3146653"/>
              <a:gd name="connsiteY1" fmla="*/ 6350 h 25349"/>
            </a:gdLst>
            <a:ahLst/>
            <a:cxnLst>
              <a:cxn ang="0">
                <a:pos x="connsiteX0" y="connsiteY0"/>
              </a:cxn>
              <a:cxn ang="1">
                <a:pos x="connsiteX1" y="connsiteY1"/>
              </a:cxn>
            </a:cxnLst>
            <a:rect l="l" t="t" r="r" b="b"/>
            <a:pathLst>
              <a:path w="3146653" h="25349">
                <a:moveTo>
                  <a:pt x="6350" y="6350"/>
                </a:moveTo>
                <a:lnTo>
                  <a:pt x="31403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8" name="Freeform 3"/>
          <p:cNvSpPr/>
          <p:nvPr/>
        </p:nvSpPr>
        <p:spPr>
          <a:xfrm>
            <a:off x="6348639" y="4820983"/>
            <a:ext cx="2691124" cy="22996"/>
          </a:xfrm>
          <a:custGeom>
            <a:avLst/>
            <a:gdLst>
              <a:gd name="connsiteX0" fmla="*/ 6350 w 3146653"/>
              <a:gd name="connsiteY0" fmla="*/ 6350 h 25349"/>
              <a:gd name="connsiteX1" fmla="*/ 3140303 w 3146653"/>
              <a:gd name="connsiteY1" fmla="*/ 6350 h 25349"/>
            </a:gdLst>
            <a:ahLst/>
            <a:cxnLst>
              <a:cxn ang="0">
                <a:pos x="connsiteX0" y="connsiteY0"/>
              </a:cxn>
              <a:cxn ang="1">
                <a:pos x="connsiteX1" y="connsiteY1"/>
              </a:cxn>
            </a:cxnLst>
            <a:rect l="l" t="t" r="r" b="b"/>
            <a:pathLst>
              <a:path w="3146653" h="25349">
                <a:moveTo>
                  <a:pt x="6350" y="6350"/>
                </a:moveTo>
                <a:lnTo>
                  <a:pt x="31403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9" name="Freeform 3"/>
          <p:cNvSpPr/>
          <p:nvPr/>
        </p:nvSpPr>
        <p:spPr>
          <a:xfrm>
            <a:off x="1243270" y="4815243"/>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0" name="Freeform 3"/>
          <p:cNvSpPr/>
          <p:nvPr/>
        </p:nvSpPr>
        <p:spPr>
          <a:xfrm>
            <a:off x="4183232" y="4815243"/>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1" name="Freeform 3"/>
          <p:cNvSpPr/>
          <p:nvPr/>
        </p:nvSpPr>
        <p:spPr>
          <a:xfrm>
            <a:off x="7123192" y="4815243"/>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2" name="Freeform 3"/>
          <p:cNvSpPr/>
          <p:nvPr/>
        </p:nvSpPr>
        <p:spPr>
          <a:xfrm>
            <a:off x="1243270" y="510081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3" name="Freeform 3"/>
          <p:cNvSpPr/>
          <p:nvPr/>
        </p:nvSpPr>
        <p:spPr>
          <a:xfrm>
            <a:off x="4183232" y="510081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4" name="Freeform 3"/>
          <p:cNvSpPr/>
          <p:nvPr/>
        </p:nvSpPr>
        <p:spPr>
          <a:xfrm>
            <a:off x="7123192" y="5100819"/>
            <a:ext cx="21679" cy="297097"/>
          </a:xfrm>
          <a:custGeom>
            <a:avLst/>
            <a:gdLst>
              <a:gd name="connsiteX0" fmla="*/ 6350 w 25349"/>
              <a:gd name="connsiteY0" fmla="*/ 321144 h 327494"/>
              <a:gd name="connsiteX1" fmla="*/ 6350 w 25349"/>
              <a:gd name="connsiteY1" fmla="*/ 6350 h 327494"/>
            </a:gdLst>
            <a:ahLst/>
            <a:cxnLst>
              <a:cxn ang="0">
                <a:pos x="connsiteX0" y="connsiteY0"/>
              </a:cxn>
              <a:cxn ang="1">
                <a:pos x="connsiteX1" y="connsiteY1"/>
              </a:cxn>
            </a:cxnLst>
            <a:rect l="l" t="t" r="r" b="b"/>
            <a:pathLst>
              <a:path w="25349" h="327494">
                <a:moveTo>
                  <a:pt x="6350" y="321144"/>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5" name="Freeform 3"/>
          <p:cNvSpPr/>
          <p:nvPr/>
        </p:nvSpPr>
        <p:spPr>
          <a:xfrm>
            <a:off x="1243270" y="5386397"/>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6" name="Freeform 3"/>
          <p:cNvSpPr/>
          <p:nvPr/>
        </p:nvSpPr>
        <p:spPr>
          <a:xfrm>
            <a:off x="4183232" y="5386397"/>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7" name="Freeform 3"/>
          <p:cNvSpPr/>
          <p:nvPr/>
        </p:nvSpPr>
        <p:spPr>
          <a:xfrm>
            <a:off x="7123192" y="5386397"/>
            <a:ext cx="21679" cy="297097"/>
          </a:xfrm>
          <a:custGeom>
            <a:avLst/>
            <a:gdLst>
              <a:gd name="connsiteX0" fmla="*/ 6350 w 25349"/>
              <a:gd name="connsiteY0" fmla="*/ 321145 h 327494"/>
              <a:gd name="connsiteX1" fmla="*/ 6350 w 25349"/>
              <a:gd name="connsiteY1" fmla="*/ 6350 h 327494"/>
            </a:gdLst>
            <a:ahLst/>
            <a:cxnLst>
              <a:cxn ang="0">
                <a:pos x="connsiteX0" y="connsiteY0"/>
              </a:cxn>
              <a:cxn ang="1">
                <a:pos x="connsiteX1" y="connsiteY1"/>
              </a:cxn>
            </a:cxnLst>
            <a:rect l="l" t="t" r="r" b="b"/>
            <a:pathLst>
              <a:path w="25349" h="327494">
                <a:moveTo>
                  <a:pt x="6350" y="321145"/>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sp>
        <p:nvSpPr>
          <p:cNvPr id="18"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961457" y="553019"/>
            <a:ext cx="8335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9</a:t>
            </a:r>
          </a:p>
        </p:txBody>
      </p:sp>
      <p:sp>
        <p:nvSpPr>
          <p:cNvPr id="19" name="TextBox 1"/>
          <p:cNvSpPr txBox="1"/>
          <p:nvPr/>
        </p:nvSpPr>
        <p:spPr>
          <a:xfrm>
            <a:off x="521351" y="564540"/>
            <a:ext cx="6605348" cy="2991727"/>
          </a:xfrm>
          <a:prstGeom prst="rect">
            <a:avLst/>
          </a:prstGeom>
          <a:noFill/>
        </p:spPr>
        <p:txBody>
          <a:bodyPr wrap="none" lIns="0" tIns="0" rIns="0" bIns="40078" rtlCol="0">
            <a:spAutoFit/>
          </a:bodyPr>
          <a:lstStyle/>
          <a:p>
            <a:pPr defTabSz="801555">
              <a:lnSpc>
                <a:spcPts val="2455"/>
              </a:lnSpc>
              <a:tabLst>
                <a:tab pos="1413854"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Huge,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I</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Say</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Huge!,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Language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Model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14138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Unpruned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5-gram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language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trained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130</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billion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words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4138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Training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straightforward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[Heaﬁeld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ACL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2013]</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4138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Decoding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requires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1TB</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RAM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14138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Best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performance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WMT2013</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(manual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judgment)</a:t>
            </a:r>
          </a:p>
        </p:txBody>
      </p:sp>
      <p:sp>
        <p:nvSpPr>
          <p:cNvPr id="20" name="TextBox 1"/>
          <p:cNvSpPr txBox="1"/>
          <p:nvPr/>
        </p:nvSpPr>
        <p:spPr>
          <a:xfrm>
            <a:off x="988395" y="4182200"/>
            <a:ext cx="1548350" cy="28453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Spanish–English</a:t>
            </a:r>
          </a:p>
        </p:txBody>
      </p:sp>
      <p:sp>
        <p:nvSpPr>
          <p:cNvPr id="21" name="TextBox 1"/>
          <p:cNvSpPr txBox="1"/>
          <p:nvPr/>
        </p:nvSpPr>
        <p:spPr>
          <a:xfrm>
            <a:off x="3975299" y="4182200"/>
            <a:ext cx="1458495" cy="28453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French–English</a:t>
            </a:r>
          </a:p>
        </p:txBody>
      </p:sp>
      <p:sp>
        <p:nvSpPr>
          <p:cNvPr id="22" name="TextBox 1"/>
          <p:cNvSpPr txBox="1"/>
          <p:nvPr/>
        </p:nvSpPr>
        <p:spPr>
          <a:xfrm>
            <a:off x="6951342" y="4182200"/>
            <a:ext cx="1394393" cy="284537"/>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Czech–English</a:t>
            </a:r>
          </a:p>
        </p:txBody>
      </p:sp>
      <p:sp>
        <p:nvSpPr>
          <p:cNvPr id="23" name="TextBox 1"/>
          <p:cNvSpPr txBox="1"/>
          <p:nvPr/>
        </p:nvSpPr>
        <p:spPr>
          <a:xfrm>
            <a:off x="597382" y="4596963"/>
            <a:ext cx="518216" cy="1114389"/>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score</a:t>
            </a:r>
          </a:p>
          <a:p>
            <a:pPr defTabSz="801555">
              <a:lnSpc>
                <a:spcPts val="2104"/>
              </a:lnSpc>
            </a:pPr>
            <a:r>
              <a:rPr lang="en-US" altLang="zh-CN" dirty="0">
                <a:solidFill>
                  <a:srgbClr val="000000"/>
                </a:solidFill>
                <a:latin typeface="Times New Roman" pitchFamily="18" charset="0"/>
                <a:ea typeface="宋体"/>
                <a:cs typeface="Times New Roman" pitchFamily="18" charset="0"/>
              </a:rPr>
              <a:t>0.624</a:t>
            </a:r>
          </a:p>
          <a:p>
            <a:pPr defTabSz="801555">
              <a:lnSpc>
                <a:spcPts val="2104"/>
              </a:lnSpc>
            </a:pPr>
            <a:r>
              <a:rPr lang="en-US" altLang="zh-CN" dirty="0">
                <a:solidFill>
                  <a:srgbClr val="000000"/>
                </a:solidFill>
                <a:latin typeface="Times New Roman" pitchFamily="18" charset="0"/>
                <a:ea typeface="宋体"/>
                <a:cs typeface="Times New Roman" pitchFamily="18" charset="0"/>
              </a:rPr>
              <a:t>0.595</a:t>
            </a:r>
          </a:p>
          <a:p>
            <a:pPr defTabSz="801555">
              <a:lnSpc>
                <a:spcPts val="2104"/>
              </a:lnSpc>
            </a:pPr>
            <a:r>
              <a:rPr lang="en-US" altLang="zh-CN" dirty="0">
                <a:solidFill>
                  <a:srgbClr val="000000"/>
                </a:solidFill>
                <a:latin typeface="Times New Roman" pitchFamily="18" charset="0"/>
                <a:ea typeface="宋体"/>
                <a:cs typeface="Times New Roman" pitchFamily="18" charset="0"/>
              </a:rPr>
              <a:t>0.570</a:t>
            </a:r>
          </a:p>
        </p:txBody>
      </p:sp>
      <p:sp>
        <p:nvSpPr>
          <p:cNvPr id="24" name="TextBox 1"/>
          <p:cNvSpPr txBox="1"/>
          <p:nvPr/>
        </p:nvSpPr>
        <p:spPr>
          <a:xfrm>
            <a:off x="1379407" y="4596964"/>
            <a:ext cx="1602658" cy="1056944"/>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system</a:t>
            </a:r>
          </a:p>
          <a:p>
            <a:pPr defTabSz="801555">
              <a:lnSpc>
                <a:spcPts val="2016"/>
              </a:lnSpc>
            </a:pPr>
            <a:r>
              <a:rPr lang="en-US" altLang="zh-CN" sz="1500" dirty="0">
                <a:solidFill>
                  <a:srgbClr val="000000"/>
                </a:solidFill>
                <a:latin typeface="Times New Roman" pitchFamily="18" charset="0"/>
                <a:ea typeface="宋体"/>
                <a:cs typeface="Times New Roman" pitchFamily="18" charset="0"/>
              </a:rPr>
              <a:t>UEDIN-HEAFIELD</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”ONLINE-B”</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UEDIN</a:t>
            </a:r>
          </a:p>
        </p:txBody>
      </p:sp>
      <p:sp>
        <p:nvSpPr>
          <p:cNvPr id="25" name="TextBox 1"/>
          <p:cNvSpPr txBox="1"/>
          <p:nvPr/>
        </p:nvSpPr>
        <p:spPr>
          <a:xfrm>
            <a:off x="3540840" y="4596963"/>
            <a:ext cx="518216" cy="1114389"/>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score</a:t>
            </a:r>
          </a:p>
          <a:p>
            <a:pPr defTabSz="801555">
              <a:lnSpc>
                <a:spcPts val="2104"/>
              </a:lnSpc>
            </a:pPr>
            <a:r>
              <a:rPr lang="en-US" altLang="zh-CN" dirty="0">
                <a:solidFill>
                  <a:srgbClr val="000000"/>
                </a:solidFill>
                <a:latin typeface="Times New Roman" pitchFamily="18" charset="0"/>
                <a:ea typeface="宋体"/>
                <a:cs typeface="Times New Roman" pitchFamily="18" charset="0"/>
              </a:rPr>
              <a:t>0.638</a:t>
            </a:r>
          </a:p>
          <a:p>
            <a:pPr defTabSz="801555">
              <a:lnSpc>
                <a:spcPts val="2104"/>
              </a:lnSpc>
            </a:pPr>
            <a:r>
              <a:rPr lang="en-US" altLang="zh-CN" dirty="0">
                <a:solidFill>
                  <a:srgbClr val="000000"/>
                </a:solidFill>
                <a:latin typeface="Times New Roman" pitchFamily="18" charset="0"/>
                <a:ea typeface="宋体"/>
                <a:cs typeface="Times New Roman" pitchFamily="18" charset="0"/>
              </a:rPr>
              <a:t>0.604</a:t>
            </a:r>
          </a:p>
          <a:p>
            <a:pPr defTabSz="801555">
              <a:lnSpc>
                <a:spcPts val="2104"/>
              </a:lnSpc>
            </a:pPr>
            <a:r>
              <a:rPr lang="en-US" altLang="zh-CN" dirty="0">
                <a:solidFill>
                  <a:srgbClr val="000000"/>
                </a:solidFill>
                <a:latin typeface="Times New Roman" pitchFamily="18" charset="0"/>
                <a:ea typeface="宋体"/>
                <a:cs typeface="Times New Roman" pitchFamily="18" charset="0"/>
              </a:rPr>
              <a:t>0.591</a:t>
            </a:r>
          </a:p>
        </p:txBody>
      </p:sp>
      <p:sp>
        <p:nvSpPr>
          <p:cNvPr id="26" name="TextBox 1"/>
          <p:cNvSpPr txBox="1"/>
          <p:nvPr/>
        </p:nvSpPr>
        <p:spPr>
          <a:xfrm>
            <a:off x="4322865" y="4596964"/>
            <a:ext cx="1602658" cy="1056944"/>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system</a:t>
            </a:r>
          </a:p>
          <a:p>
            <a:pPr defTabSz="801555">
              <a:lnSpc>
                <a:spcPts val="2016"/>
              </a:lnSpc>
            </a:pPr>
            <a:r>
              <a:rPr lang="en-US" altLang="zh-CN" sz="1500" dirty="0">
                <a:solidFill>
                  <a:srgbClr val="000000"/>
                </a:solidFill>
                <a:latin typeface="Times New Roman" pitchFamily="18" charset="0"/>
                <a:ea typeface="宋体"/>
                <a:cs typeface="Times New Roman" pitchFamily="18" charset="0"/>
              </a:rPr>
              <a:t>UEDIN-HEAFIELD</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UEDIN</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”ONLINE-B”</a:t>
            </a:r>
          </a:p>
        </p:txBody>
      </p:sp>
      <p:sp>
        <p:nvSpPr>
          <p:cNvPr id="27" name="TextBox 1"/>
          <p:cNvSpPr txBox="1"/>
          <p:nvPr/>
        </p:nvSpPr>
        <p:spPr>
          <a:xfrm>
            <a:off x="6473437" y="4596963"/>
            <a:ext cx="525785" cy="1075924"/>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score</a:t>
            </a:r>
          </a:p>
          <a:p>
            <a:pPr defTabSz="801555">
              <a:lnSpc>
                <a:spcPts val="2104"/>
              </a:lnSpc>
            </a:pPr>
            <a:r>
              <a:rPr lang="en-US" altLang="zh-CN" dirty="0">
                <a:solidFill>
                  <a:srgbClr val="000000"/>
                </a:solidFill>
                <a:latin typeface="Times New Roman" pitchFamily="18" charset="0"/>
                <a:ea typeface="宋体"/>
                <a:cs typeface="Times New Roman" pitchFamily="18" charset="0"/>
              </a:rPr>
              <a:t>0.607</a:t>
            </a:r>
          </a:p>
          <a:p>
            <a:pPr defTabSz="801555">
              <a:lnSpc>
                <a:spcPts val="2104"/>
              </a:lnSpc>
            </a:pPr>
            <a:r>
              <a:rPr lang="en-US" altLang="zh-CN" dirty="0">
                <a:solidFill>
                  <a:srgbClr val="000000"/>
                </a:solidFill>
                <a:latin typeface="Times New Roman" pitchFamily="18" charset="0"/>
                <a:ea typeface="宋体"/>
                <a:cs typeface="Times New Roman" pitchFamily="18" charset="0"/>
              </a:rPr>
              <a:t>0.582</a:t>
            </a:r>
          </a:p>
          <a:p>
            <a:pPr defTabSz="801555">
              <a:lnSpc>
                <a:spcPts val="2104"/>
              </a:lnSpc>
            </a:pPr>
            <a:r>
              <a:rPr lang="en-US" altLang="zh-CN" dirty="0">
                <a:solidFill>
                  <a:srgbClr val="000000"/>
                </a:solidFill>
                <a:latin typeface="Times New Roman" pitchFamily="18" charset="0"/>
                <a:ea typeface="宋体"/>
                <a:cs typeface="Times New Roman" pitchFamily="18" charset="0"/>
              </a:rPr>
              <a:t>0.562</a:t>
            </a:r>
          </a:p>
        </p:txBody>
      </p:sp>
      <p:sp>
        <p:nvSpPr>
          <p:cNvPr id="28" name="TextBox 1"/>
          <p:cNvSpPr txBox="1"/>
          <p:nvPr/>
        </p:nvSpPr>
        <p:spPr>
          <a:xfrm>
            <a:off x="7255462" y="4596964"/>
            <a:ext cx="1602658" cy="1056944"/>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system</a:t>
            </a:r>
          </a:p>
          <a:p>
            <a:pPr defTabSz="801555">
              <a:lnSpc>
                <a:spcPts val="2016"/>
              </a:lnSpc>
            </a:pPr>
            <a:r>
              <a:rPr lang="en-US" altLang="zh-CN" sz="1500" dirty="0">
                <a:solidFill>
                  <a:srgbClr val="000000"/>
                </a:solidFill>
                <a:latin typeface="Times New Roman" pitchFamily="18" charset="0"/>
                <a:ea typeface="宋体"/>
                <a:cs typeface="Times New Roman" pitchFamily="18" charset="0"/>
              </a:rPr>
              <a:t>UEDIN-HEAFIELD</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”ONLINE-B”</a:t>
            </a:r>
          </a:p>
          <a:p>
            <a:pPr defTabSz="801555">
              <a:lnSpc>
                <a:spcPts val="2104"/>
              </a:lnSpc>
            </a:pPr>
            <a:r>
              <a:rPr lang="en-US" altLang="zh-CN" sz="1500" dirty="0">
                <a:solidFill>
                  <a:srgbClr val="000000"/>
                </a:solidFill>
                <a:latin typeface="Times New Roman" pitchFamily="18" charset="0"/>
                <a:ea typeface="宋体"/>
                <a:cs typeface="Times New Roman" pitchFamily="18" charset="0"/>
              </a:rPr>
              <a:t>UEDIN</a:t>
            </a:r>
          </a:p>
        </p:txBody>
      </p:sp>
      <p:sp>
        <p:nvSpPr>
          <p:cNvPr id="29"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30"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31"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223067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10</a:t>
            </a:r>
          </a:p>
        </p:txBody>
      </p:sp>
      <p:sp>
        <p:nvSpPr>
          <p:cNvPr id="3" name="TextBox 1"/>
          <p:cNvSpPr txBox="1"/>
          <p:nvPr/>
        </p:nvSpPr>
        <p:spPr>
          <a:xfrm>
            <a:off x="3888406" y="472371"/>
            <a:ext cx="1282402"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Usability</a:t>
            </a:r>
          </a:p>
        </p:txBody>
      </p:sp>
      <p:sp>
        <p:nvSpPr>
          <p:cNvPr id="5" name="TextBox 1"/>
          <p:cNvSpPr txBox="1"/>
          <p:nvPr/>
        </p:nvSpPr>
        <p:spPr>
          <a:xfrm>
            <a:off x="521351" y="1843394"/>
            <a:ext cx="4528740" cy="1938561"/>
          </a:xfrm>
          <a:prstGeom prst="rect">
            <a:avLst/>
          </a:prstGeom>
          <a:noFill/>
        </p:spPr>
        <p:txBody>
          <a:bodyPr wrap="none" lIns="0" tIns="0" rIns="0" bIns="40078" rtlCol="0">
            <a:spAutoFit/>
          </a:bodyPr>
          <a:lstStyle/>
          <a:p>
            <a:pPr defTabSz="801555">
              <a:lnSpc>
                <a:spcPts val="1841"/>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Moses</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productivity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tool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for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professional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translators</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gisting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for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information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discovery</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718"/>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Research</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driven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real-world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a:t>
            </a:r>
          </a:p>
        </p:txBody>
      </p:sp>
      <p:sp>
        <p:nvSpPr>
          <p:cNvPr id="6" name="TextBox 1"/>
          <p:cNvSpPr txBox="1"/>
          <p:nvPr/>
        </p:nvSpPr>
        <p:spPr>
          <a:xfrm>
            <a:off x="749440" y="3940255"/>
            <a:ext cx="115416" cy="1064767"/>
          </a:xfrm>
          <a:prstGeom prst="rect">
            <a:avLst/>
          </a:prstGeom>
          <a:noFill/>
        </p:spPr>
        <p:txBody>
          <a:bodyPr wrap="none" lIns="0" tIns="0" rIns="0" bIns="40078" rtlCol="0">
            <a:spAutoFit/>
          </a:bodyPr>
          <a:lstStyle/>
          <a:p>
            <a:pPr defTabSz="801555">
              <a:lnSpc>
                <a:spcPts val="1666"/>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p:txBody>
      </p:sp>
      <p:sp>
        <p:nvSpPr>
          <p:cNvPr id="7" name="TextBox 1"/>
          <p:cNvSpPr txBox="1"/>
          <p:nvPr/>
        </p:nvSpPr>
        <p:spPr>
          <a:xfrm>
            <a:off x="977532" y="3940255"/>
            <a:ext cx="2360088" cy="1114389"/>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incremental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training</a:t>
            </a:r>
          </a:p>
          <a:p>
            <a:pPr defTabSz="801555">
              <a:lnSpc>
                <a:spcPts val="2104"/>
              </a:lnSpc>
            </a:pPr>
            <a:r>
              <a:rPr lang="en-US" altLang="zh-CN" dirty="0">
                <a:solidFill>
                  <a:srgbClr val="000000"/>
                </a:solidFill>
                <a:latin typeface="Times New Roman" pitchFamily="18" charset="0"/>
                <a:ea typeface="宋体"/>
                <a:cs typeface="Times New Roman" pitchFamily="18" charset="0"/>
              </a:rPr>
              <a:t>handling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tags</a:t>
            </a:r>
          </a:p>
          <a:p>
            <a:pPr defTabSz="801555">
              <a:lnSpc>
                <a:spcPts val="2104"/>
              </a:lnSpc>
            </a:pPr>
            <a:r>
              <a:rPr lang="en-US" altLang="zh-CN" dirty="0">
                <a:solidFill>
                  <a:srgbClr val="000000"/>
                </a:solidFill>
                <a:latin typeface="Times New Roman" pitchFamily="18" charset="0"/>
                <a:ea typeface="宋体"/>
                <a:cs typeface="Times New Roman" pitchFamily="18" charset="0"/>
              </a:rPr>
              <a:t>terminology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management</a:t>
            </a:r>
          </a:p>
          <a:p>
            <a:pPr defTabSz="801555">
              <a:lnSpc>
                <a:spcPts val="2104"/>
              </a:lnSpc>
            </a:pPr>
            <a:r>
              <a:rPr lang="en-US" altLang="zh-CN" dirty="0">
                <a:solidFill>
                  <a:srgbClr val="000000"/>
                </a:solidFill>
                <a:latin typeface="Times New Roman" pitchFamily="18" charset="0"/>
                <a:ea typeface="宋体"/>
                <a:cs typeface="Times New Roman" pitchFamily="18" charset="0"/>
              </a:rPr>
              <a:t>quality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estimation</a:t>
            </a:r>
          </a:p>
        </p:txBody>
      </p:sp>
      <p:sp>
        <p:nvSpPr>
          <p:cNvPr id="8"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9"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10"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722337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2867428" y="426286"/>
            <a:ext cx="3410501" cy="771921"/>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05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p>
        </p:txBody>
      </p:sp>
      <p:sp>
        <p:nvSpPr>
          <p:cNvPr id="5" name="TextBox 1"/>
          <p:cNvSpPr txBox="1"/>
          <p:nvPr/>
        </p:nvSpPr>
        <p:spPr>
          <a:xfrm>
            <a:off x="521350" y="2200552"/>
            <a:ext cx="6427546" cy="3107750"/>
          </a:xfrm>
          <a:prstGeom prst="rect">
            <a:avLst/>
          </a:prstGeom>
          <a:noFill/>
        </p:spPr>
        <p:txBody>
          <a:bodyPr wrap="none" lIns="0" tIns="0" rIns="0" bIns="40078" rtlCol="0">
            <a:spAutoFit/>
          </a:bodyPr>
          <a:lstStyle/>
          <a:p>
            <a:pPr defTabSz="801555">
              <a:lnSpc>
                <a:spcPts val="1841"/>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Integration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statistical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collaborative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memories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Novel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technology</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Self-tuning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adaptive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Informative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Open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source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workbench</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Extensive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testing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agency</a:t>
            </a:r>
          </a:p>
        </p:txBody>
      </p:sp>
      <p:sp>
        <p:nvSpPr>
          <p:cNvPr id="6"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7"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8"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360841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2867428" y="103691"/>
            <a:ext cx="3410501" cy="1509278"/>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12</a:t>
            </a:r>
          </a:p>
        </p:txBody>
      </p:sp>
      <p:sp>
        <p:nvSpPr>
          <p:cNvPr id="5" name="TextBox 1"/>
          <p:cNvSpPr txBox="1"/>
          <p:nvPr/>
        </p:nvSpPr>
        <p:spPr>
          <a:xfrm>
            <a:off x="521349" y="2454018"/>
            <a:ext cx="7557770" cy="3107750"/>
          </a:xfrm>
          <a:prstGeom prst="rect">
            <a:avLst/>
          </a:prstGeom>
          <a:noFill/>
        </p:spPr>
        <p:txBody>
          <a:bodyPr wrap="none" lIns="0" tIns="0" rIns="0" bIns="40078" rtlCol="0">
            <a:spAutoFit/>
          </a:bodyPr>
          <a:lstStyle/>
          <a:p>
            <a:pPr defTabSz="801555">
              <a:lnSpc>
                <a:spcPts val="1841"/>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Cognitive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studies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translator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behaviour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based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key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logging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eye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tracking</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Novel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types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assistance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to</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human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translators</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interactive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prediction</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interactive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editing</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adaptive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Open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source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workbench</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Field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tests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agency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online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volunteer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platforms</a:t>
            </a:r>
          </a:p>
        </p:txBody>
      </p:sp>
      <p:sp>
        <p:nvSpPr>
          <p:cNvPr id="6"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7"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8"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1693250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2867428" y="426286"/>
            <a:ext cx="3410501" cy="1267333"/>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13</a:t>
            </a:r>
          </a:p>
        </p:txBody>
      </p:sp>
      <p:sp>
        <p:nvSpPr>
          <p:cNvPr id="5" name="TextBox 1"/>
          <p:cNvSpPr txBox="1"/>
          <p:nvPr/>
        </p:nvSpPr>
        <p:spPr>
          <a:xfrm>
            <a:off x="521350" y="2108382"/>
            <a:ext cx="7343279" cy="3220210"/>
          </a:xfrm>
          <a:prstGeom prst="rect">
            <a:avLst/>
          </a:prstGeom>
          <a:noFill/>
        </p:spPr>
        <p:txBody>
          <a:bodyPr wrap="none" lIns="0" tIns="0" rIns="0" bIns="40078" rtlCol="0">
            <a:spAutoFit/>
          </a:bodyPr>
          <a:lstStyle/>
          <a:p>
            <a:pPr defTabSz="801555">
              <a:lnSpc>
                <a:spcPts val="1841"/>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for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community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content</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Novel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technology</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Pre-editing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content</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Monolingual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bilingual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post-editing</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Development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feedback</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loops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Use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commercial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product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forum</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relating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to</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Symantec</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network</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security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products</a:t>
            </a:r>
          </a:p>
          <a:p>
            <a:pPr defTabSz="801555">
              <a:lnSpc>
                <a:spcPts val="2104"/>
              </a:lnSpc>
              <a:tabLst>
                <a:tab pos="233787"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content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community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volunteer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translators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Traducteurs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sans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Fronti`eres</a:t>
            </a:r>
          </a:p>
        </p:txBody>
      </p:sp>
      <p:sp>
        <p:nvSpPr>
          <p:cNvPr id="6"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7"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8"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1642866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14</a:t>
            </a:r>
          </a:p>
        </p:txBody>
      </p:sp>
      <p:sp>
        <p:nvSpPr>
          <p:cNvPr id="3" name="TextBox 1"/>
          <p:cNvSpPr txBox="1"/>
          <p:nvPr/>
        </p:nvSpPr>
        <p:spPr>
          <a:xfrm>
            <a:off x="521350" y="587583"/>
            <a:ext cx="5984670" cy="3652223"/>
          </a:xfrm>
          <a:prstGeom prst="rect">
            <a:avLst/>
          </a:prstGeom>
          <a:noFill/>
        </p:spPr>
        <p:txBody>
          <a:bodyPr wrap="none" lIns="0" tIns="0" rIns="0" bIns="40078" rtlCol="0">
            <a:spAutoFit/>
          </a:bodyPr>
          <a:lstStyle/>
          <a:p>
            <a:pPr defTabSz="801555">
              <a:lnSpc>
                <a:spcPts val="2455"/>
              </a:lnSpc>
              <a:tabLst>
                <a:tab pos="244919" algn="l"/>
                <a:tab pos="2159746"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The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Future: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Better</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Models</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192"/>
              </a:lnSpc>
              <a:tabLst>
                <a:tab pos="244919" algn="l"/>
                <a:tab pos="2159746"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Syntax-based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semantic</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statistical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models</a:t>
            </a:r>
          </a:p>
          <a:p>
            <a:pPr defTabSz="801555">
              <a:lnSpc>
                <a:spcPts val="2279"/>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improvements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to</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basic</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tools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of</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natural</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language</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processing</a:t>
            </a:r>
          </a:p>
          <a:p>
            <a:pPr defTabSz="801555">
              <a:lnSpc>
                <a:spcPts val="1841"/>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requires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annotated</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data</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resources,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annotation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standards</a:t>
            </a:r>
          </a:p>
          <a:p>
            <a:pPr defTabSz="801555">
              <a:lnSpc>
                <a:spcPts val="1841"/>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new</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models,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training</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methods,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inference</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algorithms</a:t>
            </a:r>
          </a:p>
          <a:p>
            <a:pPr defTabSz="801555">
              <a:lnSpc>
                <a:spcPts val="877"/>
              </a:lnSpc>
            </a:pPr>
            <a:endParaRPr lang="en-US" altLang="zh-CN" dirty="0" smtClean="0">
              <a:solidFill>
                <a:prstClr val="black"/>
              </a:solidFill>
              <a:latin typeface="Calibri"/>
              <a:ea typeface="宋体"/>
            </a:endParaRPr>
          </a:p>
          <a:p>
            <a:pPr defTabSz="801555">
              <a:lnSpc>
                <a:spcPts val="2279"/>
              </a:lnSpc>
              <a:tabLst>
                <a:tab pos="244919" algn="l"/>
                <a:tab pos="2159746"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Exploitation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data</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learning</a:t>
            </a:r>
          </a:p>
          <a:p>
            <a:pPr defTabSz="801555">
              <a:lnSpc>
                <a:spcPts val="2279"/>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different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types:</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parallel,</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comparable,</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monolingual,</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interactive</a:t>
            </a:r>
          </a:p>
          <a:p>
            <a:pPr defTabSz="801555">
              <a:lnSpc>
                <a:spcPts val="1841"/>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scaling</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up</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of</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existing</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machine</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learning</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methods</a:t>
            </a:r>
          </a:p>
          <a:p>
            <a:pPr defTabSz="801555">
              <a:lnSpc>
                <a:spcPts val="1841"/>
              </a:lnSpc>
              <a:tabLst>
                <a:tab pos="244919" algn="l"/>
                <a:tab pos="2159746" algn="l"/>
              </a:tabLst>
            </a:pPr>
            <a:r>
              <a:rPr lang="en-US" altLang="zh-CN" dirty="0" smtClean="0">
                <a:solidFill>
                  <a:prstClr val="black"/>
                </a:solidFill>
                <a:latin typeface="Calibri"/>
                <a:ea typeface="宋体"/>
              </a:rPr>
              <a:t>	</a:t>
            </a:r>
            <a:r>
              <a:rPr lang="en-US" altLang="zh-CN" sz="1500" b="1" dirty="0">
                <a:solidFill>
                  <a:srgbClr val="000000"/>
                </a:solidFill>
                <a:latin typeface="Times New Roman" pitchFamily="18" charset="0"/>
                <a:ea typeface="宋体"/>
                <a:cs typeface="Times New Roman" pitchFamily="18" charset="0"/>
              </a:rPr>
              <a:t>–</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adaptation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to</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user</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needs</a:t>
            </a:r>
          </a:p>
          <a:p>
            <a:pPr defTabSz="801555">
              <a:lnSpc>
                <a:spcPts val="877"/>
              </a:lnSpc>
            </a:pPr>
            <a:endParaRPr lang="en-US" altLang="zh-CN" dirty="0" smtClean="0">
              <a:solidFill>
                <a:prstClr val="black"/>
              </a:solidFill>
              <a:latin typeface="Calibri"/>
              <a:ea typeface="宋体"/>
            </a:endParaRPr>
          </a:p>
          <a:p>
            <a:pPr defTabSz="801555">
              <a:lnSpc>
                <a:spcPts val="2279"/>
              </a:lnSpc>
              <a:tabLst>
                <a:tab pos="244919" algn="l"/>
                <a:tab pos="2159746"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Integration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with</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other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technologies</a:t>
            </a:r>
          </a:p>
        </p:txBody>
      </p:sp>
      <p:sp>
        <p:nvSpPr>
          <p:cNvPr id="5" name="TextBox 1"/>
          <p:cNvSpPr txBox="1"/>
          <p:nvPr/>
        </p:nvSpPr>
        <p:spPr>
          <a:xfrm>
            <a:off x="760303" y="4251325"/>
            <a:ext cx="102592" cy="1399965"/>
          </a:xfrm>
          <a:prstGeom prst="rect">
            <a:avLst/>
          </a:prstGeom>
          <a:noFill/>
        </p:spPr>
        <p:txBody>
          <a:bodyPr wrap="none" lIns="0" tIns="0" rIns="0" bIns="40078" rtlCol="0">
            <a:spAutoFit/>
          </a:bodyPr>
          <a:lstStyle/>
          <a:p>
            <a:pPr defTabSz="801555">
              <a:lnSpc>
                <a:spcPts val="1403"/>
              </a:lnSpc>
            </a:pPr>
            <a:r>
              <a:rPr lang="en-US" altLang="zh-CN" sz="1500" b="1" dirty="0">
                <a:solidFill>
                  <a:srgbClr val="000000"/>
                </a:solidFill>
                <a:latin typeface="Times New Roman" pitchFamily="18" charset="0"/>
                <a:ea typeface="宋体"/>
                <a:cs typeface="Times New Roman" pitchFamily="18" charset="0"/>
              </a:rPr>
              <a:t>–</a:t>
            </a:r>
          </a:p>
          <a:p>
            <a:pPr defTabSz="801555">
              <a:lnSpc>
                <a:spcPts val="1841"/>
              </a:lnSpc>
            </a:pPr>
            <a:r>
              <a:rPr lang="en-US" altLang="zh-CN" sz="1500" b="1" dirty="0">
                <a:solidFill>
                  <a:srgbClr val="000000"/>
                </a:solidFill>
                <a:latin typeface="Times New Roman" pitchFamily="18" charset="0"/>
                <a:ea typeface="宋体"/>
                <a:cs typeface="Times New Roman" pitchFamily="18" charset="0"/>
              </a:rPr>
              <a:t>–</a:t>
            </a:r>
          </a:p>
          <a:p>
            <a:pPr defTabSz="801555">
              <a:lnSpc>
                <a:spcPts val="1841"/>
              </a:lnSpc>
            </a:pPr>
            <a:r>
              <a:rPr lang="en-US" altLang="zh-CN" sz="1500" b="1" dirty="0">
                <a:solidFill>
                  <a:srgbClr val="000000"/>
                </a:solidFill>
                <a:latin typeface="Times New Roman" pitchFamily="18" charset="0"/>
                <a:ea typeface="宋体"/>
                <a:cs typeface="Times New Roman" pitchFamily="18" charset="0"/>
              </a:rPr>
              <a:t>–</a:t>
            </a:r>
          </a:p>
          <a:p>
            <a:pPr defTabSz="801555">
              <a:lnSpc>
                <a:spcPts val="1841"/>
              </a:lnSpc>
            </a:pPr>
            <a:r>
              <a:rPr lang="en-US" altLang="zh-CN" sz="1500" b="1" dirty="0">
                <a:solidFill>
                  <a:srgbClr val="000000"/>
                </a:solidFill>
                <a:latin typeface="Times New Roman" pitchFamily="18" charset="0"/>
                <a:ea typeface="宋体"/>
                <a:cs typeface="Times New Roman" pitchFamily="18" charset="0"/>
              </a:rPr>
              <a:t>–</a:t>
            </a:r>
          </a:p>
          <a:p>
            <a:pPr defTabSz="801555">
              <a:lnSpc>
                <a:spcPts val="1841"/>
              </a:lnSpc>
            </a:pPr>
            <a:r>
              <a:rPr lang="en-US" altLang="zh-CN" sz="1500" b="1" dirty="0">
                <a:solidFill>
                  <a:srgbClr val="000000"/>
                </a:solidFill>
                <a:latin typeface="Times New Roman" pitchFamily="18" charset="0"/>
                <a:ea typeface="宋体"/>
                <a:cs typeface="Times New Roman" pitchFamily="18" charset="0"/>
              </a:rPr>
              <a:t>–</a:t>
            </a:r>
          </a:p>
          <a:p>
            <a:pPr defTabSz="801555">
              <a:lnSpc>
                <a:spcPts val="1841"/>
              </a:lnSpc>
            </a:pPr>
            <a:r>
              <a:rPr lang="en-US" altLang="zh-CN" sz="1500" b="1" dirty="0">
                <a:solidFill>
                  <a:srgbClr val="000000"/>
                </a:solidFill>
                <a:latin typeface="Times New Roman" pitchFamily="18" charset="0"/>
                <a:ea typeface="宋体"/>
                <a:cs typeface="Times New Roman" pitchFamily="18" charset="0"/>
              </a:rPr>
              <a:t>–</a:t>
            </a:r>
          </a:p>
        </p:txBody>
      </p:sp>
      <p:sp>
        <p:nvSpPr>
          <p:cNvPr id="6" name="TextBox 1"/>
          <p:cNvSpPr txBox="1"/>
          <p:nvPr/>
        </p:nvSpPr>
        <p:spPr>
          <a:xfrm>
            <a:off x="977534" y="4251327"/>
            <a:ext cx="3515179" cy="1411122"/>
          </a:xfrm>
          <a:prstGeom prst="rect">
            <a:avLst/>
          </a:prstGeom>
          <a:noFill/>
        </p:spPr>
        <p:txBody>
          <a:bodyPr wrap="none" lIns="0" tIns="0" rIns="0" bIns="40078" rtlCol="0">
            <a:spAutoFit/>
          </a:bodyPr>
          <a:lstStyle/>
          <a:p>
            <a:pPr defTabSz="801555">
              <a:lnSpc>
                <a:spcPts val="1490"/>
              </a:lnSpc>
            </a:pPr>
            <a:r>
              <a:rPr lang="en-US" altLang="zh-CN" sz="1500" dirty="0">
                <a:solidFill>
                  <a:srgbClr val="000000"/>
                </a:solidFill>
                <a:latin typeface="Times New Roman" pitchFamily="18" charset="0"/>
                <a:ea typeface="宋体"/>
                <a:cs typeface="Times New Roman" pitchFamily="18" charset="0"/>
              </a:rPr>
              <a:t>human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translation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and</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localization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workﬂows</a:t>
            </a:r>
          </a:p>
          <a:p>
            <a:pPr defTabSz="801555">
              <a:lnSpc>
                <a:spcPts val="1841"/>
              </a:lnSpc>
            </a:pPr>
            <a:r>
              <a:rPr lang="en-US" altLang="zh-CN" sz="1500" dirty="0">
                <a:solidFill>
                  <a:srgbClr val="000000"/>
                </a:solidFill>
                <a:latin typeface="Times New Roman" pitchFamily="18" charset="0"/>
                <a:ea typeface="宋体"/>
                <a:cs typeface="Times New Roman" pitchFamily="18" charset="0"/>
              </a:rPr>
              <a:t>speech</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recognition</a:t>
            </a:r>
          </a:p>
          <a:p>
            <a:pPr defTabSz="801555">
              <a:lnSpc>
                <a:spcPts val="1841"/>
              </a:lnSpc>
            </a:pPr>
            <a:r>
              <a:rPr lang="en-US" altLang="zh-CN" sz="1500" dirty="0">
                <a:solidFill>
                  <a:srgbClr val="000000"/>
                </a:solidFill>
                <a:latin typeface="Times New Roman" pitchFamily="18" charset="0"/>
                <a:ea typeface="宋体"/>
                <a:cs typeface="Times New Roman" pitchFamily="18" charset="0"/>
              </a:rPr>
              <a:t>dialog</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systems</a:t>
            </a:r>
          </a:p>
          <a:p>
            <a:pPr defTabSz="801555">
              <a:lnSpc>
                <a:spcPts val="1841"/>
              </a:lnSpc>
            </a:pPr>
            <a:r>
              <a:rPr lang="en-US" altLang="zh-CN" sz="1500" dirty="0">
                <a:solidFill>
                  <a:srgbClr val="000000"/>
                </a:solidFill>
                <a:latin typeface="Times New Roman" pitchFamily="18" charset="0"/>
                <a:ea typeface="宋体"/>
                <a:cs typeface="Times New Roman" pitchFamily="18" charset="0"/>
              </a:rPr>
              <a:t>information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retrieval</a:t>
            </a:r>
          </a:p>
          <a:p>
            <a:pPr defTabSz="801555">
              <a:lnSpc>
                <a:spcPts val="1841"/>
              </a:lnSpc>
            </a:pPr>
            <a:r>
              <a:rPr lang="en-US" altLang="zh-CN" sz="1500" dirty="0">
                <a:solidFill>
                  <a:srgbClr val="000000"/>
                </a:solidFill>
                <a:latin typeface="Times New Roman" pitchFamily="18" charset="0"/>
                <a:ea typeface="宋体"/>
                <a:cs typeface="Times New Roman" pitchFamily="18" charset="0"/>
              </a:rPr>
              <a:t>data</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mining</a:t>
            </a:r>
          </a:p>
          <a:p>
            <a:pPr defTabSz="801555">
              <a:lnSpc>
                <a:spcPts val="1841"/>
              </a:lnSpc>
            </a:pPr>
            <a:r>
              <a:rPr lang="en-US" altLang="zh-CN" sz="1500" dirty="0">
                <a:solidFill>
                  <a:srgbClr val="000000"/>
                </a:solidFill>
                <a:latin typeface="Times New Roman" pitchFamily="18" charset="0"/>
                <a:ea typeface="宋体"/>
                <a:cs typeface="Times New Roman" pitchFamily="18" charset="0"/>
              </a:rPr>
              <a:t>communication</a:t>
            </a:r>
            <a:r>
              <a:rPr lang="en-US" altLang="zh-CN" sz="1500" dirty="0">
                <a:solidFill>
                  <a:prstClr val="black"/>
                </a:solidFill>
                <a:latin typeface="Times New Roman" pitchFamily="18" charset="0"/>
                <a:ea typeface="宋体"/>
                <a:cs typeface="Times New Roman" pitchFamily="18" charset="0"/>
              </a:rPr>
              <a:t> </a:t>
            </a:r>
            <a:r>
              <a:rPr lang="en-US" altLang="zh-CN" sz="1500" dirty="0">
                <a:solidFill>
                  <a:srgbClr val="000000"/>
                </a:solidFill>
                <a:latin typeface="Times New Roman" pitchFamily="18" charset="0"/>
                <a:ea typeface="宋体"/>
                <a:cs typeface="Times New Roman" pitchFamily="18" charset="0"/>
              </a:rPr>
              <a:t>systems</a:t>
            </a:r>
          </a:p>
        </p:txBody>
      </p:sp>
      <p:sp>
        <p:nvSpPr>
          <p:cNvPr id="7"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8"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9"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147304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4" name="Tijdelijke aanduiding voor inhoud 3"/>
          <p:cNvSpPr>
            <a:spLocks noGrp="1"/>
          </p:cNvSpPr>
          <p:nvPr>
            <p:ph sz="quarter" idx="1"/>
          </p:nvPr>
        </p:nvSpPr>
        <p:spPr/>
        <p:txBody>
          <a:bodyPr>
            <a:normAutofit fontScale="92500" lnSpcReduction="20000"/>
          </a:bodyPr>
          <a:lstStyle/>
          <a:p>
            <a:r>
              <a:rPr lang="nl-NL" sz="2600" dirty="0"/>
              <a:t>Konstantinos </a:t>
            </a:r>
            <a:r>
              <a:rPr lang="nl-NL" sz="2600" dirty="0" err="1"/>
              <a:t>Chatzitheodorou</a:t>
            </a:r>
            <a:r>
              <a:rPr lang="nl-NL" sz="2600" dirty="0"/>
              <a:t>, </a:t>
            </a:r>
            <a:r>
              <a:rPr lang="nl-NL" sz="2600" dirty="0" err="1"/>
              <a:t>Alpha</a:t>
            </a:r>
            <a:r>
              <a:rPr lang="nl-NL" sz="2600" dirty="0"/>
              <a:t> CRC</a:t>
            </a:r>
          </a:p>
          <a:p>
            <a:r>
              <a:rPr lang="nl-NL" sz="2600" dirty="0" err="1"/>
              <a:t>Natalia</a:t>
            </a:r>
            <a:r>
              <a:rPr lang="nl-NL" sz="2600" dirty="0"/>
              <a:t> </a:t>
            </a:r>
            <a:r>
              <a:rPr lang="nl-NL" sz="2600" dirty="0" err="1"/>
              <a:t>Kljueva</a:t>
            </a:r>
            <a:r>
              <a:rPr lang="nl-NL" sz="2600" dirty="0"/>
              <a:t>, </a:t>
            </a:r>
            <a:r>
              <a:rPr lang="nl-NL" sz="2600" dirty="0" err="1"/>
              <a:t>Charles</a:t>
            </a:r>
            <a:r>
              <a:rPr lang="nl-NL" sz="2600" dirty="0"/>
              <a:t> University</a:t>
            </a:r>
          </a:p>
          <a:p>
            <a:r>
              <a:rPr lang="nl-NL" sz="2600" dirty="0" err="1"/>
              <a:t>Shadi</a:t>
            </a:r>
            <a:r>
              <a:rPr lang="nl-NL" sz="2600" dirty="0"/>
              <a:t> </a:t>
            </a:r>
            <a:r>
              <a:rPr lang="nl-NL" sz="2600" dirty="0" err="1"/>
              <a:t>Salen</a:t>
            </a:r>
            <a:r>
              <a:rPr lang="nl-NL" sz="2600" dirty="0"/>
              <a:t>, </a:t>
            </a:r>
            <a:r>
              <a:rPr lang="nl-NL" sz="2600" dirty="0" err="1"/>
              <a:t>Charles</a:t>
            </a:r>
            <a:r>
              <a:rPr lang="nl-NL" sz="2600" dirty="0"/>
              <a:t> University</a:t>
            </a:r>
          </a:p>
          <a:p>
            <a:r>
              <a:rPr lang="nl-NL" sz="2600" dirty="0"/>
              <a:t>Milan </a:t>
            </a:r>
            <a:r>
              <a:rPr lang="nl-NL" sz="2600" dirty="0" err="1"/>
              <a:t>Condak</a:t>
            </a:r>
            <a:r>
              <a:rPr lang="nl-NL" sz="2600" dirty="0"/>
              <a:t>, </a:t>
            </a:r>
            <a:r>
              <a:rPr lang="nl-NL" sz="2600" dirty="0" err="1"/>
              <a:t>Condak.net</a:t>
            </a:r>
            <a:r>
              <a:rPr lang="nl-NL" sz="2600" dirty="0"/>
              <a:t> </a:t>
            </a:r>
            <a:r>
              <a:rPr lang="nl-NL" sz="2600" dirty="0" err="1"/>
              <a:t>s.r.o</a:t>
            </a:r>
            <a:r>
              <a:rPr lang="nl-NL" sz="2600" dirty="0"/>
              <a:t>.</a:t>
            </a:r>
          </a:p>
          <a:p>
            <a:r>
              <a:rPr lang="nl-NL" sz="2600" dirty="0" err="1"/>
              <a:t>Bonnie</a:t>
            </a:r>
            <a:r>
              <a:rPr lang="nl-NL" sz="2600" dirty="0"/>
              <a:t> </a:t>
            </a:r>
            <a:r>
              <a:rPr lang="nl-NL" sz="2600" dirty="0" err="1"/>
              <a:t>Dorr</a:t>
            </a:r>
            <a:r>
              <a:rPr lang="nl-NL" sz="2600" dirty="0"/>
              <a:t>, DARPA</a:t>
            </a:r>
          </a:p>
          <a:p>
            <a:r>
              <a:rPr lang="nl-NL" sz="2600" dirty="0" err="1"/>
              <a:t>Zdena</a:t>
            </a:r>
            <a:r>
              <a:rPr lang="nl-NL" sz="2600" dirty="0"/>
              <a:t> </a:t>
            </a:r>
            <a:r>
              <a:rPr lang="nl-NL" sz="2600" dirty="0" err="1"/>
              <a:t>Závůrková</a:t>
            </a:r>
            <a:r>
              <a:rPr lang="nl-NL" sz="2600" dirty="0"/>
              <a:t>, IBM</a:t>
            </a:r>
          </a:p>
          <a:p>
            <a:r>
              <a:rPr lang="nl-NL" sz="2600" dirty="0" err="1"/>
              <a:t>Anabela</a:t>
            </a:r>
            <a:r>
              <a:rPr lang="nl-NL" sz="2600" dirty="0"/>
              <a:t> </a:t>
            </a:r>
            <a:r>
              <a:rPr lang="nl-NL" sz="2600" dirty="0" err="1"/>
              <a:t>Barreiro</a:t>
            </a:r>
            <a:r>
              <a:rPr lang="nl-NL" sz="2600" dirty="0"/>
              <a:t>, INESC-ID</a:t>
            </a:r>
          </a:p>
          <a:p>
            <a:r>
              <a:rPr lang="nl-NL" sz="2600" dirty="0"/>
              <a:t>Adam Lopez	Johns Hopkins University</a:t>
            </a:r>
          </a:p>
          <a:p>
            <a:r>
              <a:rPr lang="nl-NL" sz="2600" dirty="0"/>
              <a:t>Christian Buck, </a:t>
            </a:r>
            <a:r>
              <a:rPr lang="nl-NL" sz="2600" dirty="0" err="1"/>
              <a:t>Lantis</a:t>
            </a:r>
            <a:endParaRPr lang="nl-NL" sz="2600" dirty="0"/>
          </a:p>
          <a:p>
            <a:r>
              <a:rPr lang="nl-NL" sz="2600" dirty="0" err="1"/>
              <a:t>Michal</a:t>
            </a:r>
            <a:r>
              <a:rPr lang="nl-NL" sz="2600" dirty="0"/>
              <a:t> </a:t>
            </a:r>
            <a:r>
              <a:rPr lang="nl-NL" sz="2600" dirty="0" err="1"/>
              <a:t>Kašpar</a:t>
            </a:r>
            <a:r>
              <a:rPr lang="nl-NL" sz="2600" dirty="0"/>
              <a:t>, </a:t>
            </a:r>
            <a:r>
              <a:rPr lang="nl-NL" sz="2600" dirty="0" err="1"/>
              <a:t>Lingea</a:t>
            </a:r>
            <a:r>
              <a:rPr lang="nl-NL" sz="2600" dirty="0"/>
              <a:t> </a:t>
            </a:r>
            <a:r>
              <a:rPr lang="nl-NL" sz="2600" dirty="0" err="1"/>
              <a:t>s.r.o</a:t>
            </a:r>
            <a:r>
              <a:rPr lang="nl-NL" sz="2600" dirty="0"/>
              <a:t>.</a:t>
            </a:r>
          </a:p>
          <a:p>
            <a:r>
              <a:rPr lang="nl-NL" sz="2600" dirty="0" err="1"/>
              <a:t>Jacek</a:t>
            </a:r>
            <a:r>
              <a:rPr lang="nl-NL" sz="2600" dirty="0"/>
              <a:t> </a:t>
            </a:r>
            <a:r>
              <a:rPr lang="nl-NL" sz="2600" dirty="0" err="1"/>
              <a:t>Skarbek</a:t>
            </a:r>
            <a:r>
              <a:rPr lang="nl-NL" sz="2600" dirty="0"/>
              <a:t>, </a:t>
            </a:r>
            <a:r>
              <a:rPr lang="nl-NL" sz="2600" dirty="0" err="1"/>
              <a:t>LocStar</a:t>
            </a:r>
            <a:endParaRPr lang="nl-NL" sz="2600" dirty="0"/>
          </a:p>
          <a:p>
            <a:r>
              <a:rPr lang="nl-NL" sz="2600" dirty="0"/>
              <a:t>Tomas </a:t>
            </a:r>
            <a:r>
              <a:rPr lang="nl-NL" sz="2600" dirty="0" err="1"/>
              <a:t>Fulatak</a:t>
            </a:r>
            <a:r>
              <a:rPr lang="nl-NL" sz="2600" dirty="0"/>
              <a:t>, </a:t>
            </a:r>
            <a:r>
              <a:rPr lang="nl-NL" sz="2600" dirty="0" err="1"/>
              <a:t>Moravia</a:t>
            </a:r>
            <a:endParaRPr lang="nl-NL" sz="2600" dirty="0"/>
          </a:p>
          <a:p>
            <a:r>
              <a:rPr lang="nl-NL" sz="2600" dirty="0" err="1"/>
              <a:t>Niko</a:t>
            </a:r>
            <a:r>
              <a:rPr lang="nl-NL" sz="2600" dirty="0"/>
              <a:t> </a:t>
            </a:r>
            <a:r>
              <a:rPr lang="nl-NL" sz="2600" dirty="0" err="1"/>
              <a:t>Papula</a:t>
            </a:r>
            <a:r>
              <a:rPr lang="nl-NL" sz="2600" dirty="0"/>
              <a:t>, </a:t>
            </a:r>
            <a:r>
              <a:rPr lang="nl-NL" sz="2600" dirty="0" err="1"/>
              <a:t>Multilizer</a:t>
            </a:r>
            <a:endParaRPr lang="nl-NL" sz="2600" dirty="0"/>
          </a:p>
          <a:p>
            <a:endParaRPr lang="nl-NL" dirty="0"/>
          </a:p>
        </p:txBody>
      </p:sp>
    </p:spTree>
    <p:extLst>
      <p:ext uri="{BB962C8B-B14F-4D97-AF65-F5344CB8AC3E}">
        <p14:creationId xmlns:p14="http://schemas.microsoft.com/office/powerpoint/2010/main" val="3395760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15</a:t>
            </a:r>
          </a:p>
        </p:txBody>
      </p:sp>
      <p:sp>
        <p:nvSpPr>
          <p:cNvPr id="3" name="TextBox 1"/>
          <p:cNvSpPr txBox="1"/>
          <p:nvPr/>
        </p:nvSpPr>
        <p:spPr>
          <a:xfrm>
            <a:off x="521350" y="599103"/>
            <a:ext cx="6104146" cy="3905690"/>
          </a:xfrm>
          <a:prstGeom prst="rect">
            <a:avLst/>
          </a:prstGeom>
          <a:noFill/>
        </p:spPr>
        <p:txBody>
          <a:bodyPr wrap="none" lIns="0" tIns="0" rIns="0" bIns="40078" rtlCol="0">
            <a:spAutoFit/>
          </a:bodyPr>
          <a:lstStyle/>
          <a:p>
            <a:pPr defTabSz="801555">
              <a:lnSpc>
                <a:spcPts val="2455"/>
              </a:lnSpc>
              <a:tabLst>
                <a:tab pos="233787" algn="l"/>
                <a:tab pos="2026154" algn="l"/>
              </a:tabLst>
            </a:pPr>
            <a:r>
              <a:rPr lang="en-US" altLang="zh-CN" dirty="0" smtClean="0">
                <a:solidFill>
                  <a:prstClr val="black"/>
                </a:solidFill>
                <a:latin typeface="Calibri"/>
                <a:ea typeface="宋体"/>
              </a:rPr>
              <a:t>		</a:t>
            </a:r>
            <a:r>
              <a:rPr lang="en-US" altLang="zh-CN" sz="2600" b="1" dirty="0">
                <a:solidFill>
                  <a:srgbClr val="0000CC"/>
                </a:solidFill>
                <a:latin typeface="Times New Roman" pitchFamily="18" charset="0"/>
                <a:ea typeface="宋体"/>
                <a:cs typeface="Times New Roman" pitchFamily="18" charset="0"/>
              </a:rPr>
              <a:t>The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Future:</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Better</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Usability</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 pos="20261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Installation</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 pos="2026154"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t>
            </a:r>
            <a:r>
              <a:rPr lang="en-US" altLang="zh-CN" sz="1500" dirty="0">
                <a:solidFill>
                  <a:srgbClr val="000000"/>
                </a:solidFill>
                <a:latin typeface="Times New Roman" pitchFamily="18" charset="0"/>
                <a:ea typeface="宋体"/>
                <a:cs typeface="Times New Roman" pitchFamily="18" charset="0"/>
              </a:rPr>
              <a:t>OSES</a:t>
            </a:r>
            <a:r>
              <a:rPr lang="en-US" altLang="zh-CN" dirty="0">
                <a:solidFill>
                  <a:srgbClr val="000000"/>
                </a:solidFill>
                <a:latin typeface="Times New Roman" pitchFamily="18" charset="0"/>
                <a:ea typeface="宋体"/>
                <a:cs typeface="Times New Roman" pitchFamily="18" charset="0"/>
              </a:rPr>
              <a:t>C</a:t>
            </a:r>
            <a:r>
              <a:rPr lang="en-US" altLang="zh-CN" sz="1500" dirty="0">
                <a:solidFill>
                  <a:srgbClr val="000000"/>
                </a:solidFill>
                <a:latin typeface="Times New Roman" pitchFamily="18" charset="0"/>
                <a:ea typeface="宋体"/>
                <a:cs typeface="Times New Roman" pitchFamily="18" charset="0"/>
              </a:rPr>
              <a:t>ORE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installer,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pre-built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binaries</a:t>
            </a:r>
          </a:p>
          <a:p>
            <a:pPr defTabSz="801555">
              <a:lnSpc>
                <a:spcPts val="2104"/>
              </a:lnSpc>
              <a:tabLst>
                <a:tab pos="233787" algn="l"/>
                <a:tab pos="2026154"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pre-installed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virtual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machines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for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Amazon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EC</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al.</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 pos="20261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Resources</a:t>
            </a:r>
          </a:p>
          <a:p>
            <a:pPr defTabSz="801555">
              <a:lnSpc>
                <a:spcPts val="877"/>
              </a:lnSpc>
            </a:pPr>
            <a:endParaRPr lang="en-US" altLang="zh-CN" dirty="0" smtClean="0">
              <a:solidFill>
                <a:prstClr val="black"/>
              </a:solidFill>
              <a:latin typeface="Calibri"/>
              <a:ea typeface="宋体"/>
            </a:endParaRPr>
          </a:p>
          <a:p>
            <a:pPr defTabSz="801555">
              <a:lnSpc>
                <a:spcPts val="2455"/>
              </a:lnSpc>
              <a:tabLst>
                <a:tab pos="233787" algn="l"/>
                <a:tab pos="2026154"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ongoing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efforts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to</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make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data</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publicly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available</a:t>
            </a:r>
          </a:p>
          <a:p>
            <a:pPr defTabSz="801555">
              <a:lnSpc>
                <a:spcPts val="2104"/>
              </a:lnSpc>
              <a:tabLst>
                <a:tab pos="233787" algn="l"/>
                <a:tab pos="2026154" algn="l"/>
              </a:tabLst>
            </a:pPr>
            <a:r>
              <a:rPr lang="en-US" altLang="zh-CN" dirty="0" smtClean="0">
                <a:solidFill>
                  <a:prstClr val="black"/>
                </a:solidFill>
                <a:latin typeface="Calibri"/>
                <a:ea typeface="宋体"/>
              </a:rPr>
              <a:t>	</a:t>
            </a:r>
            <a:r>
              <a:rPr lang="en-US" altLang="zh-CN" b="1"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memory</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time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efﬁcient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training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and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decoding</a:t>
            </a: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877"/>
              </a:lnSpc>
            </a:pPr>
            <a:endParaRPr lang="en-US" altLang="zh-CN" dirty="0" smtClean="0">
              <a:solidFill>
                <a:prstClr val="black"/>
              </a:solidFill>
              <a:latin typeface="Calibri"/>
              <a:ea typeface="宋体"/>
            </a:endParaRPr>
          </a:p>
          <a:p>
            <a:pPr defTabSz="801555">
              <a:lnSpc>
                <a:spcPts val="1929"/>
              </a:lnSpc>
              <a:tabLst>
                <a:tab pos="233787" algn="l"/>
                <a:tab pos="2026154" algn="l"/>
              </a:tabLst>
            </a:pPr>
            <a:r>
              <a:rPr lang="en-US" altLang="zh-CN" dirty="0">
                <a:solidFill>
                  <a:srgbClr val="000000"/>
                </a:solidFill>
                <a:latin typeface="Times New Roman" pitchFamily="18" charset="0"/>
                <a:ea typeface="宋体"/>
                <a:cs typeface="Times New Roman" pitchFamily="18" charset="0"/>
              </a:rPr>
              <a:t>•</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Integration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into</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workﬂows</a:t>
            </a:r>
          </a:p>
        </p:txBody>
      </p:sp>
      <p:sp>
        <p:nvSpPr>
          <p:cNvPr id="5" name="TextBox 1"/>
          <p:cNvSpPr txBox="1"/>
          <p:nvPr/>
        </p:nvSpPr>
        <p:spPr>
          <a:xfrm>
            <a:off x="749440" y="4620005"/>
            <a:ext cx="115416" cy="1064767"/>
          </a:xfrm>
          <a:prstGeom prst="rect">
            <a:avLst/>
          </a:prstGeom>
          <a:noFill/>
        </p:spPr>
        <p:txBody>
          <a:bodyPr wrap="none" lIns="0" tIns="0" rIns="0" bIns="40078" rtlCol="0">
            <a:spAutoFit/>
          </a:bodyPr>
          <a:lstStyle/>
          <a:p>
            <a:pPr defTabSz="801555">
              <a:lnSpc>
                <a:spcPts val="1666"/>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a:p>
            <a:pPr defTabSz="801555">
              <a:lnSpc>
                <a:spcPts val="2104"/>
              </a:lnSpc>
            </a:pPr>
            <a:r>
              <a:rPr lang="en-US" altLang="zh-CN" b="1" dirty="0">
                <a:solidFill>
                  <a:srgbClr val="000000"/>
                </a:solidFill>
                <a:latin typeface="Times New Roman" pitchFamily="18" charset="0"/>
                <a:ea typeface="宋体"/>
                <a:cs typeface="Times New Roman" pitchFamily="18" charset="0"/>
              </a:rPr>
              <a:t>–</a:t>
            </a:r>
          </a:p>
        </p:txBody>
      </p:sp>
      <p:sp>
        <p:nvSpPr>
          <p:cNvPr id="6" name="TextBox 1"/>
          <p:cNvSpPr txBox="1"/>
          <p:nvPr/>
        </p:nvSpPr>
        <p:spPr>
          <a:xfrm>
            <a:off x="977533" y="4620006"/>
            <a:ext cx="6530783" cy="1114389"/>
          </a:xfrm>
          <a:prstGeom prst="rect">
            <a:avLst/>
          </a:prstGeom>
          <a:noFill/>
        </p:spPr>
        <p:txBody>
          <a:bodyPr wrap="none" lIns="0" tIns="0" rIns="0" bIns="40078" rtlCol="0">
            <a:spAutoFit/>
          </a:bodyPr>
          <a:lstStyle/>
          <a:p>
            <a:pPr defTabSz="801555">
              <a:lnSpc>
                <a:spcPts val="1753"/>
              </a:lnSpc>
            </a:pPr>
            <a:r>
              <a:rPr lang="en-US" altLang="zh-CN" dirty="0">
                <a:solidFill>
                  <a:srgbClr val="000000"/>
                </a:solidFill>
                <a:latin typeface="Times New Roman" pitchFamily="18" charset="0"/>
                <a:ea typeface="宋体"/>
                <a:cs typeface="Times New Roman" pitchFamily="18" charset="0"/>
              </a:rPr>
              <a:t>addressing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requirements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of</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professional</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translators</a:t>
            </a:r>
          </a:p>
          <a:p>
            <a:pPr defTabSz="801555">
              <a:lnSpc>
                <a:spcPts val="2104"/>
              </a:lnSpc>
            </a:pPr>
            <a:r>
              <a:rPr lang="en-US" altLang="zh-CN" dirty="0">
                <a:solidFill>
                  <a:srgbClr val="000000"/>
                </a:solidFill>
                <a:latin typeface="Times New Roman" pitchFamily="18" charset="0"/>
                <a:ea typeface="宋体"/>
                <a:cs typeface="Times New Roman" pitchFamily="18" charset="0"/>
              </a:rPr>
              <a:t>industry-led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projects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handling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tags,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untranslated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terms,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terminology</a:t>
            </a:r>
          </a:p>
          <a:p>
            <a:pPr defTabSz="801555">
              <a:lnSpc>
                <a:spcPts val="2104"/>
              </a:lnSpc>
            </a:pPr>
            <a:r>
              <a:rPr lang="en-US" altLang="zh-CN" dirty="0">
                <a:solidFill>
                  <a:srgbClr val="000000"/>
                </a:solidFill>
                <a:latin typeface="Times New Roman" pitchFamily="18" charset="0"/>
                <a:ea typeface="宋体"/>
                <a:cs typeface="Times New Roman" pitchFamily="18" charset="0"/>
              </a:rPr>
              <a:t>M</a:t>
            </a:r>
            <a:r>
              <a:rPr lang="en-US" altLang="zh-CN" sz="1500" dirty="0">
                <a:solidFill>
                  <a:srgbClr val="000000"/>
                </a:solidFill>
                <a:latin typeface="Times New Roman" pitchFamily="18" charset="0"/>
                <a:ea typeface="宋体"/>
                <a:cs typeface="Times New Roman" pitchFamily="18" charset="0"/>
              </a:rPr>
              <a:t>OSES</a:t>
            </a:r>
            <a:r>
              <a:rPr lang="en-US" altLang="zh-CN" dirty="0">
                <a:solidFill>
                  <a:srgbClr val="000000"/>
                </a:solidFill>
                <a:latin typeface="Times New Roman" pitchFamily="18" charset="0"/>
                <a:ea typeface="宋体"/>
                <a:cs typeface="Times New Roman" pitchFamily="18" charset="0"/>
              </a:rPr>
              <a:t>C</a:t>
            </a:r>
            <a:r>
              <a:rPr lang="en-US" altLang="zh-CN" sz="1500" dirty="0">
                <a:solidFill>
                  <a:srgbClr val="000000"/>
                </a:solidFill>
                <a:latin typeface="Times New Roman" pitchFamily="18" charset="0"/>
                <a:ea typeface="宋体"/>
                <a:cs typeface="Times New Roman" pitchFamily="18" charset="0"/>
              </a:rPr>
              <a:t>ORE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”arrows”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workﬂow</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management</a:t>
            </a:r>
          </a:p>
          <a:p>
            <a:pPr defTabSz="801555">
              <a:lnSpc>
                <a:spcPts val="2104"/>
              </a:lnSpc>
            </a:pPr>
            <a:r>
              <a:rPr lang="en-US" altLang="zh-CN" dirty="0">
                <a:solidFill>
                  <a:srgbClr val="000000"/>
                </a:solidFill>
                <a:latin typeface="Times New Roman" pitchFamily="18" charset="0"/>
                <a:ea typeface="宋体"/>
                <a:cs typeface="Times New Roman" pitchFamily="18" charset="0"/>
              </a:rPr>
              <a:t>various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server</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process</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implementation,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e.g.,</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based</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on</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Google</a:t>
            </a:r>
            <a:r>
              <a:rPr lang="en-US" altLang="zh-CN" dirty="0">
                <a:solidFill>
                  <a:prstClr val="black"/>
                </a:solidFill>
                <a:latin typeface="Times New Roman" pitchFamily="18" charset="0"/>
                <a:ea typeface="宋体"/>
                <a:cs typeface="Times New Roman" pitchFamily="18" charset="0"/>
              </a:rPr>
              <a:t> </a:t>
            </a:r>
            <a:r>
              <a:rPr lang="en-US" altLang="zh-CN" dirty="0">
                <a:solidFill>
                  <a:srgbClr val="000000"/>
                </a:solidFill>
                <a:latin typeface="Times New Roman" pitchFamily="18" charset="0"/>
                <a:ea typeface="宋体"/>
                <a:cs typeface="Times New Roman" pitchFamily="18" charset="0"/>
              </a:rPr>
              <a:t>API</a:t>
            </a:r>
          </a:p>
        </p:txBody>
      </p:sp>
      <p:sp>
        <p:nvSpPr>
          <p:cNvPr id="7"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8"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9"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2533087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74146" y="6363544"/>
            <a:ext cx="8195880" cy="16072"/>
          </a:xfrm>
          <a:custGeom>
            <a:avLst/>
            <a:gdLst>
              <a:gd name="connsiteX0" fmla="*/ 0 w 9583204"/>
              <a:gd name="connsiteY0" fmla="*/ 8858 h 17716"/>
              <a:gd name="connsiteX1" fmla="*/ 9583204 w 9583204"/>
              <a:gd name="connsiteY1" fmla="*/ 8858 h 17716"/>
            </a:gdLst>
            <a:ahLst/>
            <a:cxnLst>
              <a:cxn ang="0">
                <a:pos x="connsiteX0" y="connsiteY0"/>
              </a:cxn>
              <a:cxn ang="1">
                <a:pos x="connsiteX1" y="connsiteY1"/>
              </a:cxn>
            </a:cxnLst>
            <a:rect l="l" t="t" r="r" b="b"/>
            <a:pathLst>
              <a:path w="9583204" h="17716">
                <a:moveTo>
                  <a:pt x="0" y="8858"/>
                </a:moveTo>
                <a:lnTo>
                  <a:pt x="9583204" y="8858"/>
                </a:lnTo>
              </a:path>
            </a:pathLst>
          </a:custGeom>
          <a:ln w="127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55" tIns="40078" rIns="80155" bIns="40078" rtlCol="0" anchor="ctr"/>
          <a:lstStyle/>
          <a:p>
            <a:pPr algn="ctr" defTabSz="801555"/>
            <a:endParaRPr lang="zh-CN" altLang="en-US">
              <a:solidFill>
                <a:prstClr val="black"/>
              </a:solidFill>
              <a:latin typeface="Calibri"/>
              <a:ea typeface="宋体"/>
            </a:endParaRPr>
          </a:p>
        </p:txBody>
      </p:sp>
      <p:pic>
        <p:nvPicPr>
          <p:cNvPr id="1027" name="Picture 3"/>
          <p:cNvPicPr>
            <a:picLocks noChangeAspect="1" noChangeArrowheads="1"/>
          </p:cNvPicPr>
          <p:nvPr/>
        </p:nvPicPr>
        <p:blipFill>
          <a:blip r:embed="rId2"/>
          <a:srcRect/>
          <a:stretch>
            <a:fillRect/>
          </a:stretch>
        </p:blipFill>
        <p:spPr bwMode="auto">
          <a:xfrm>
            <a:off x="8102656" y="172818"/>
            <a:ext cx="792887" cy="841048"/>
          </a:xfrm>
          <a:prstGeom prst="rect">
            <a:avLst/>
          </a:prstGeom>
          <a:noFill/>
        </p:spPr>
      </p:pic>
      <p:sp>
        <p:nvSpPr>
          <p:cNvPr id="2" name="TextBox 1"/>
          <p:cNvSpPr txBox="1"/>
          <p:nvPr/>
        </p:nvSpPr>
        <p:spPr>
          <a:xfrm>
            <a:off x="7874565" y="553019"/>
            <a:ext cx="166712"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16</a:t>
            </a:r>
          </a:p>
        </p:txBody>
      </p:sp>
      <p:sp>
        <p:nvSpPr>
          <p:cNvPr id="3" name="TextBox 1"/>
          <p:cNvSpPr txBox="1"/>
          <p:nvPr/>
        </p:nvSpPr>
        <p:spPr>
          <a:xfrm>
            <a:off x="3758068" y="472371"/>
            <a:ext cx="1584744" cy="369512"/>
          </a:xfrm>
          <a:prstGeom prst="rect">
            <a:avLst/>
          </a:prstGeom>
          <a:noFill/>
        </p:spPr>
        <p:txBody>
          <a:bodyPr wrap="none" lIns="0" tIns="0" rIns="0" bIns="40078" rtlCol="0">
            <a:spAutoFit/>
          </a:bodyPr>
          <a:lstStyle/>
          <a:p>
            <a:pPr defTabSz="801555">
              <a:lnSpc>
                <a:spcPts val="2455"/>
              </a:lnSpc>
            </a:pPr>
            <a:r>
              <a:rPr lang="en-US" altLang="zh-CN" sz="2600" b="1" dirty="0">
                <a:solidFill>
                  <a:srgbClr val="0000CC"/>
                </a:solidFill>
                <a:latin typeface="Times New Roman" pitchFamily="18" charset="0"/>
                <a:ea typeface="宋体"/>
                <a:cs typeface="Times New Roman" pitchFamily="18" charset="0"/>
              </a:rPr>
              <a:t>Thank</a:t>
            </a:r>
            <a:r>
              <a:rPr lang="en-US" altLang="zh-CN" sz="2600" dirty="0">
                <a:solidFill>
                  <a:prstClr val="black"/>
                </a:solidFill>
                <a:latin typeface="Times New Roman" pitchFamily="18" charset="0"/>
                <a:ea typeface="宋体"/>
                <a:cs typeface="Times New Roman" pitchFamily="18" charset="0"/>
              </a:rPr>
              <a:t> </a:t>
            </a:r>
            <a:r>
              <a:rPr lang="en-US" altLang="zh-CN" sz="2600" b="1" dirty="0">
                <a:solidFill>
                  <a:srgbClr val="0000CC"/>
                </a:solidFill>
                <a:latin typeface="Times New Roman" pitchFamily="18" charset="0"/>
                <a:ea typeface="宋体"/>
                <a:cs typeface="Times New Roman" pitchFamily="18" charset="0"/>
              </a:rPr>
              <a:t>You</a:t>
            </a:r>
          </a:p>
        </p:txBody>
      </p:sp>
      <p:sp>
        <p:nvSpPr>
          <p:cNvPr id="5" name="TextBox 1"/>
          <p:cNvSpPr txBox="1"/>
          <p:nvPr/>
        </p:nvSpPr>
        <p:spPr>
          <a:xfrm>
            <a:off x="3475671" y="3007037"/>
            <a:ext cx="2057279" cy="531309"/>
          </a:xfrm>
          <a:prstGeom prst="rect">
            <a:avLst/>
          </a:prstGeom>
          <a:noFill/>
        </p:spPr>
        <p:txBody>
          <a:bodyPr wrap="none" lIns="0" tIns="0" rIns="0" bIns="40078" rtlCol="0">
            <a:spAutoFit/>
          </a:bodyPr>
          <a:lstStyle/>
          <a:p>
            <a:pPr defTabSz="801555">
              <a:lnSpc>
                <a:spcPts val="3681"/>
              </a:lnSpc>
            </a:pPr>
            <a:r>
              <a:rPr lang="en-US" altLang="zh-CN" sz="3800" dirty="0">
                <a:solidFill>
                  <a:srgbClr val="000000"/>
                </a:solidFill>
                <a:latin typeface="Times New Roman" pitchFamily="18" charset="0"/>
                <a:ea typeface="宋体"/>
                <a:cs typeface="Times New Roman" pitchFamily="18" charset="0"/>
              </a:rPr>
              <a:t>questions?</a:t>
            </a:r>
          </a:p>
        </p:txBody>
      </p:sp>
      <p:sp>
        <p:nvSpPr>
          <p:cNvPr id="6" name="TextBox 1"/>
          <p:cNvSpPr txBox="1"/>
          <p:nvPr/>
        </p:nvSpPr>
        <p:spPr>
          <a:xfrm>
            <a:off x="467043" y="6405792"/>
            <a:ext cx="974626"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Philipp</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Koehn</a:t>
            </a:r>
          </a:p>
        </p:txBody>
      </p:sp>
      <p:sp>
        <p:nvSpPr>
          <p:cNvPr id="7" name="TextBox 1"/>
          <p:cNvSpPr txBox="1"/>
          <p:nvPr/>
        </p:nvSpPr>
        <p:spPr>
          <a:xfrm>
            <a:off x="4225112" y="6405792"/>
            <a:ext cx="638928"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Roadmap</a:t>
            </a:r>
          </a:p>
        </p:txBody>
      </p:sp>
      <p:sp>
        <p:nvSpPr>
          <p:cNvPr id="8" name="TextBox 1"/>
          <p:cNvSpPr txBox="1"/>
          <p:nvPr/>
        </p:nvSpPr>
        <p:spPr>
          <a:xfrm>
            <a:off x="7298908" y="6405792"/>
            <a:ext cx="1290230" cy="195640"/>
          </a:xfrm>
          <a:prstGeom prst="rect">
            <a:avLst/>
          </a:prstGeom>
          <a:noFill/>
        </p:spPr>
        <p:txBody>
          <a:bodyPr wrap="none" lIns="0" tIns="0" rIns="0" bIns="40078" rtlCol="0">
            <a:spAutoFit/>
          </a:bodyPr>
          <a:lstStyle/>
          <a:p>
            <a:pPr defTabSz="801555">
              <a:lnSpc>
                <a:spcPts val="1140"/>
              </a:lnSpc>
            </a:pPr>
            <a:r>
              <a:rPr lang="en-US" altLang="zh-CN" sz="1300" dirty="0">
                <a:solidFill>
                  <a:srgbClr val="808080"/>
                </a:solidFill>
                <a:latin typeface="Times New Roman" pitchFamily="18" charset="0"/>
                <a:ea typeface="宋体"/>
                <a:cs typeface="Times New Roman" pitchFamily="18" charset="0"/>
              </a:rPr>
              <a:t>11</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September</a:t>
            </a:r>
            <a:r>
              <a:rPr lang="en-US" altLang="zh-CN" sz="1300" dirty="0">
                <a:solidFill>
                  <a:prstClr val="black"/>
                </a:solidFill>
                <a:latin typeface="Times New Roman" pitchFamily="18" charset="0"/>
                <a:ea typeface="宋体"/>
                <a:cs typeface="Times New Roman" pitchFamily="18" charset="0"/>
              </a:rPr>
              <a:t> </a:t>
            </a:r>
            <a:r>
              <a:rPr lang="en-US" altLang="zh-CN" sz="1300" dirty="0">
                <a:solidFill>
                  <a:srgbClr val="808080"/>
                </a:solidFill>
                <a:latin typeface="Times New Roman" pitchFamily="18" charset="0"/>
                <a:ea typeface="宋体"/>
                <a:cs typeface="Times New Roman" pitchFamily="18" charset="0"/>
              </a:rPr>
              <a:t>2013</a:t>
            </a:r>
          </a:p>
        </p:txBody>
      </p:sp>
    </p:spTree>
    <p:extLst>
      <p:ext uri="{BB962C8B-B14F-4D97-AF65-F5344CB8AC3E}">
        <p14:creationId xmlns:p14="http://schemas.microsoft.com/office/powerpoint/2010/main" val="3504234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3231654"/>
          </a:xfrm>
          <a:prstGeom prst="rect">
            <a:avLst/>
          </a:prstGeom>
        </p:spPr>
        <p:txBody>
          <a:bodyPr>
            <a:spAutoFit/>
          </a:bodyPr>
          <a:lstStyle/>
          <a:p>
            <a:r>
              <a:rPr lang="en-US" sz="2800" dirty="0" smtClean="0">
                <a:latin typeface="Calibri" pitchFamily="34" charset="0"/>
                <a:cs typeface="Calibri" pitchFamily="34" charset="0"/>
              </a:rPr>
              <a:t>Review and Discussion of Sharing </a:t>
            </a:r>
            <a:r>
              <a:rPr lang="en-US" sz="2800" dirty="0" err="1" smtClean="0">
                <a:latin typeface="Calibri" pitchFamily="34" charset="0"/>
                <a:cs typeface="Calibri" pitchFamily="34" charset="0"/>
              </a:rPr>
              <a:t>Optons</a:t>
            </a:r>
            <a:r>
              <a:rPr lang="en-US" sz="2800" dirty="0" smtClean="0">
                <a:latin typeface="Calibri" pitchFamily="34" charset="0"/>
                <a:cs typeface="Calibri" pitchFamily="34" charset="0"/>
              </a:rPr>
              <a:t> in the Industry</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Rahzeb Choudhury, </a:t>
            </a:r>
            <a:r>
              <a:rPr lang="en-US" sz="2400" dirty="0" err="1" smtClean="0">
                <a:latin typeface="Calibri" pitchFamily="34" charset="0"/>
                <a:cs typeface="Calibri" pitchFamily="34" charset="0"/>
              </a:rPr>
              <a:t>Achim</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Ruopp</a:t>
            </a: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TAUS</a:t>
            </a:r>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313122565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Knowledge</a:t>
            </a:r>
            <a:endParaRPr lang="en-US" dirty="0"/>
          </a:p>
        </p:txBody>
      </p:sp>
      <p:sp>
        <p:nvSpPr>
          <p:cNvPr id="3" name="Content Placeholder 2"/>
          <p:cNvSpPr>
            <a:spLocks noGrp="1"/>
          </p:cNvSpPr>
          <p:nvPr>
            <p:ph sz="quarter" idx="1"/>
          </p:nvPr>
        </p:nvSpPr>
        <p:spPr/>
        <p:txBody>
          <a:bodyPr/>
          <a:lstStyle/>
          <a:p>
            <a:r>
              <a:rPr lang="en-US" dirty="0" smtClean="0"/>
              <a:t>TAUS Machine Translation Showcases</a:t>
            </a:r>
          </a:p>
          <a:p>
            <a:pPr lvl="1"/>
            <a:r>
              <a:rPr lang="en-US" dirty="0" smtClean="0"/>
              <a:t>Co-located with Localization World Conferences</a:t>
            </a:r>
          </a:p>
          <a:p>
            <a:pPr lvl="1"/>
            <a:r>
              <a:rPr lang="en-US" dirty="0" smtClean="0"/>
              <a:t>Familiarizing the industry with Moses/SMT</a:t>
            </a:r>
          </a:p>
          <a:p>
            <a:pPr lvl="1"/>
            <a:r>
              <a:rPr lang="en-US" dirty="0" smtClean="0"/>
              <a:t>Users share experiences</a:t>
            </a:r>
          </a:p>
          <a:p>
            <a:pPr lvl="1"/>
            <a:r>
              <a:rPr lang="en-US" dirty="0" smtClean="0"/>
              <a:t>Panel discussions</a:t>
            </a:r>
          </a:p>
          <a:p>
            <a:r>
              <a:rPr lang="en-US" dirty="0" smtClean="0"/>
              <a:t>TAUS Machine Translation and Moses Tutorial</a:t>
            </a:r>
          </a:p>
          <a:p>
            <a:pPr lvl="1"/>
            <a:r>
              <a:rPr lang="en-US" dirty="0" smtClean="0"/>
              <a:t>Online tutorial teaching theory and practice</a:t>
            </a:r>
          </a:p>
          <a:p>
            <a:pPr lvl="1"/>
            <a:r>
              <a:rPr lang="en-US" dirty="0" smtClean="0"/>
              <a:t>300+ registered users</a:t>
            </a:r>
          </a:p>
          <a:p>
            <a:pPr lvl="1"/>
            <a:r>
              <a:rPr lang="en-US" dirty="0" smtClean="0"/>
              <a:t>Developed in collaboration with </a:t>
            </a:r>
            <a:r>
              <a:rPr lang="en-US" dirty="0" err="1" smtClean="0"/>
              <a:t>UEdin</a:t>
            </a:r>
            <a:endParaRPr lang="en-US" dirty="0" smtClean="0"/>
          </a:p>
          <a:p>
            <a:r>
              <a:rPr lang="en-US" dirty="0" smtClean="0"/>
              <a:t>This TAUS Moses Roundtable</a:t>
            </a:r>
          </a:p>
          <a:p>
            <a:pPr lvl="1"/>
            <a:endParaRPr lang="en-US" dirty="0"/>
          </a:p>
        </p:txBody>
      </p:sp>
    </p:spTree>
    <p:extLst>
      <p:ext uri="{BB962C8B-B14F-4D97-AF65-F5344CB8AC3E}">
        <p14:creationId xmlns:p14="http://schemas.microsoft.com/office/powerpoint/2010/main" val="33657245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a:t>
            </a:r>
            <a:endParaRPr lang="en-US" dirty="0"/>
          </a:p>
        </p:txBody>
      </p:sp>
      <p:sp>
        <p:nvSpPr>
          <p:cNvPr id="3" name="Content Placeholder 2"/>
          <p:cNvSpPr>
            <a:spLocks noGrp="1"/>
          </p:cNvSpPr>
          <p:nvPr>
            <p:ph sz="quarter" idx="1"/>
          </p:nvPr>
        </p:nvSpPr>
        <p:spPr>
          <a:xfrm>
            <a:off x="457200" y="1219199"/>
            <a:ext cx="8229600" cy="5023945"/>
          </a:xfrm>
        </p:spPr>
        <p:txBody>
          <a:bodyPr>
            <a:normAutofit fontScale="92500" lnSpcReduction="10000"/>
          </a:bodyPr>
          <a:lstStyle/>
          <a:p>
            <a:r>
              <a:rPr lang="en-US" dirty="0" err="1" smtClean="0"/>
              <a:t>DoMY</a:t>
            </a:r>
            <a:r>
              <a:rPr lang="en-US" dirty="0" smtClean="0"/>
              <a:t> CE</a:t>
            </a:r>
          </a:p>
          <a:p>
            <a:pPr lvl="1"/>
            <a:r>
              <a:rPr lang="en-US" dirty="0" smtClean="0"/>
              <a:t>Prepare training corpora</a:t>
            </a:r>
          </a:p>
          <a:p>
            <a:pPr lvl="1"/>
            <a:r>
              <a:rPr lang="en-US" dirty="0" smtClean="0"/>
              <a:t>Train &amp; tune SMT models</a:t>
            </a:r>
          </a:p>
          <a:p>
            <a:pPr lvl="1"/>
            <a:r>
              <a:rPr lang="en-US" dirty="0" smtClean="0"/>
              <a:t>Manage SMT resources</a:t>
            </a:r>
          </a:p>
          <a:p>
            <a:pPr lvl="1"/>
            <a:r>
              <a:rPr lang="en-US" dirty="0" smtClean="0"/>
              <a:t>Translate documents</a:t>
            </a:r>
          </a:p>
          <a:p>
            <a:r>
              <a:rPr lang="en-US" dirty="0" smtClean="0"/>
              <a:t>M4Loc – Moses for Localization</a:t>
            </a:r>
          </a:p>
          <a:p>
            <a:pPr lvl="1"/>
            <a:r>
              <a:rPr lang="en-US" dirty="0" smtClean="0"/>
              <a:t>Integration with popular open source Okapi localization framework</a:t>
            </a:r>
          </a:p>
          <a:p>
            <a:pPr lvl="1"/>
            <a:r>
              <a:rPr lang="en-US" dirty="0" smtClean="0"/>
              <a:t>Adobe Moses Tools</a:t>
            </a:r>
          </a:p>
          <a:p>
            <a:r>
              <a:rPr lang="en-US" dirty="0" smtClean="0"/>
              <a:t>In Moses /</a:t>
            </a:r>
            <a:r>
              <a:rPr lang="en-US" dirty="0" err="1" smtClean="0"/>
              <a:t>contrib</a:t>
            </a:r>
            <a:r>
              <a:rPr lang="en-US" dirty="0" smtClean="0"/>
              <a:t> folder</a:t>
            </a:r>
          </a:p>
          <a:p>
            <a:pPr lvl="1"/>
            <a:r>
              <a:rPr lang="en-US" dirty="0" smtClean="0"/>
              <a:t>Moses for Mere Mortals </a:t>
            </a:r>
          </a:p>
          <a:p>
            <a:pPr lvl="1"/>
            <a:r>
              <a:rPr lang="en-US" dirty="0" smtClean="0"/>
              <a:t>Several web APIs</a:t>
            </a:r>
          </a:p>
          <a:p>
            <a:r>
              <a:rPr lang="en-US" dirty="0" smtClean="0"/>
              <a:t>Language-specific non-breaking prefix files</a:t>
            </a:r>
          </a:p>
          <a:p>
            <a:endParaRPr lang="en-US" dirty="0"/>
          </a:p>
        </p:txBody>
      </p:sp>
    </p:spTree>
    <p:extLst>
      <p:ext uri="{BB962C8B-B14F-4D97-AF65-F5344CB8AC3E}">
        <p14:creationId xmlns:p14="http://schemas.microsoft.com/office/powerpoint/2010/main" val="15046058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Sharing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25376455"/>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31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Ideas for Sharing</a:t>
            </a:r>
            <a:endParaRPr lang="en-US" dirty="0"/>
          </a:p>
        </p:txBody>
      </p:sp>
      <p:sp>
        <p:nvSpPr>
          <p:cNvPr id="3" name="Content Placeholder 2"/>
          <p:cNvSpPr>
            <a:spLocks noGrp="1"/>
          </p:cNvSpPr>
          <p:nvPr>
            <p:ph sz="quarter" idx="1"/>
          </p:nvPr>
        </p:nvSpPr>
        <p:spPr>
          <a:xfrm>
            <a:off x="457200" y="1219199"/>
            <a:ext cx="8229600" cy="5023945"/>
          </a:xfrm>
        </p:spPr>
        <p:txBody>
          <a:bodyPr>
            <a:normAutofit/>
          </a:bodyPr>
          <a:lstStyle/>
          <a:p>
            <a:r>
              <a:rPr lang="en-US" dirty="0" smtClean="0"/>
              <a:t>What are common use scenarios?</a:t>
            </a:r>
          </a:p>
          <a:p>
            <a:pPr lvl="1"/>
            <a:r>
              <a:rPr lang="en-US" dirty="0" smtClean="0"/>
              <a:t>(among participants)</a:t>
            </a:r>
          </a:p>
          <a:p>
            <a:r>
              <a:rPr lang="en-US" dirty="0" smtClean="0"/>
              <a:t>MT as a productivity enhancer</a:t>
            </a:r>
          </a:p>
          <a:p>
            <a:pPr lvl="1"/>
            <a:r>
              <a:rPr lang="en-US" dirty="0" smtClean="0"/>
              <a:t>Beginner, Pilot, Implementation, Production, Ongoing rollout</a:t>
            </a:r>
          </a:p>
          <a:p>
            <a:r>
              <a:rPr lang="en-US" dirty="0" smtClean="0"/>
              <a:t>MT to gist – no participants involved in the scenario</a:t>
            </a:r>
          </a:p>
          <a:p>
            <a:pPr marL="0" indent="0">
              <a:buNone/>
            </a:pPr>
            <a:endParaRPr lang="en-US" dirty="0" smtClean="0"/>
          </a:p>
          <a:p>
            <a:r>
              <a:rPr lang="en-US" dirty="0" smtClean="0"/>
              <a:t>How do we make them easier to achieve?</a:t>
            </a:r>
            <a:endParaRPr lang="en-US" dirty="0"/>
          </a:p>
        </p:txBody>
      </p:sp>
    </p:spTree>
    <p:extLst>
      <p:ext uri="{BB962C8B-B14F-4D97-AF65-F5344CB8AC3E}">
        <p14:creationId xmlns:p14="http://schemas.microsoft.com/office/powerpoint/2010/main" val="11885653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Beginners -</a:t>
            </a:r>
            <a:r>
              <a:rPr lang="en-US" sz="3100" dirty="0" smtClean="0">
                <a:solidFill>
                  <a:srgbClr val="0070C0"/>
                </a:solidFill>
              </a:rPr>
              <a:t>Installing and Using Moses</a:t>
            </a:r>
            <a:endParaRPr lang="en-US" sz="3100" dirty="0">
              <a:solidFill>
                <a:srgbClr val="0070C0"/>
              </a:solidFill>
            </a:endParaRPr>
          </a:p>
        </p:txBody>
      </p:sp>
      <p:sp>
        <p:nvSpPr>
          <p:cNvPr id="3" name="Content Placeholder 2"/>
          <p:cNvSpPr>
            <a:spLocks noGrp="1"/>
          </p:cNvSpPr>
          <p:nvPr>
            <p:ph sz="quarter" idx="1"/>
          </p:nvPr>
        </p:nvSpPr>
        <p:spPr/>
        <p:txBody>
          <a:bodyPr>
            <a:normAutofit lnSpcReduction="10000"/>
          </a:bodyPr>
          <a:lstStyle/>
          <a:p>
            <a:r>
              <a:rPr lang="en-US" dirty="0" smtClean="0"/>
              <a:t>Still a range of installation experiences from “No problem” to “very complex to understand and to implement”</a:t>
            </a:r>
          </a:p>
          <a:p>
            <a:r>
              <a:rPr lang="en-US" dirty="0" smtClean="0"/>
              <a:t>Should Moses team provide installable packages?</a:t>
            </a:r>
          </a:p>
          <a:p>
            <a:r>
              <a:rPr lang="en-US" dirty="0" smtClean="0"/>
              <a:t>Windows support? </a:t>
            </a:r>
          </a:p>
          <a:p>
            <a:r>
              <a:rPr lang="en-US" dirty="0" smtClean="0"/>
              <a:t>UI?</a:t>
            </a:r>
          </a:p>
          <a:p>
            <a:r>
              <a:rPr lang="en-US" dirty="0" smtClean="0"/>
              <a:t>Recommendation</a:t>
            </a:r>
          </a:p>
          <a:p>
            <a:pPr lvl="1"/>
            <a:r>
              <a:rPr lang="en-US" dirty="0" smtClean="0"/>
              <a:t>Occasional stable releases of Moses as installable packages across different platforms – consistency is key</a:t>
            </a:r>
          </a:p>
          <a:p>
            <a:pPr lvl="1"/>
            <a:r>
              <a:rPr lang="en-US" dirty="0" smtClean="0"/>
              <a:t>Take on the maintenance and release of required components abandoned by their original developers</a:t>
            </a:r>
          </a:p>
          <a:p>
            <a:pPr lvl="1"/>
            <a:endParaRPr lang="en-US" dirty="0"/>
          </a:p>
          <a:p>
            <a:pPr lvl="1"/>
            <a:endParaRPr lang="en-US" dirty="0"/>
          </a:p>
        </p:txBody>
      </p:sp>
    </p:spTree>
    <p:extLst>
      <p:ext uri="{BB962C8B-B14F-4D97-AF65-F5344CB8AC3E}">
        <p14:creationId xmlns:p14="http://schemas.microsoft.com/office/powerpoint/2010/main" val="390445943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Beginners - </a:t>
            </a:r>
            <a:r>
              <a:rPr lang="en-US" sz="3100" dirty="0" smtClean="0">
                <a:solidFill>
                  <a:srgbClr val="0070C0"/>
                </a:solidFill>
              </a:rPr>
              <a:t>Installing and Using Moses</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Conclusions during meeting:</a:t>
            </a:r>
          </a:p>
          <a:p>
            <a:endParaRPr lang="en-US" dirty="0"/>
          </a:p>
          <a:p>
            <a:pPr lvl="1"/>
            <a:r>
              <a:rPr lang="en-US" dirty="0" smtClean="0"/>
              <a:t>The resources available (Moses site,</a:t>
            </a:r>
            <a:r>
              <a:rPr lang="en-US" dirty="0"/>
              <a:t> </a:t>
            </a:r>
            <a:r>
              <a:rPr lang="en-US" dirty="0" smtClean="0"/>
              <a:t>support list, MT and Moses Tutorial) are sufficient</a:t>
            </a:r>
          </a:p>
          <a:p>
            <a:pPr lvl="1"/>
            <a:r>
              <a:rPr lang="en-US" dirty="0" smtClean="0"/>
              <a:t>The v1 release is very welcome and look forward to future releases</a:t>
            </a:r>
          </a:p>
          <a:p>
            <a:pPr lvl="1"/>
            <a:endParaRPr lang="en-US" dirty="0"/>
          </a:p>
          <a:p>
            <a:pPr lvl="1"/>
            <a:r>
              <a:rPr lang="en-US" dirty="0" smtClean="0"/>
              <a:t>Try to ensure these resources are more easily discoverable, ensure documentation stays up to date, and easy to use</a:t>
            </a:r>
            <a:endParaRPr lang="en-US" dirty="0"/>
          </a:p>
          <a:p>
            <a:pPr lvl="1"/>
            <a:endParaRPr lang="en-US" dirty="0"/>
          </a:p>
        </p:txBody>
      </p:sp>
    </p:spTree>
    <p:extLst>
      <p:ext uri="{BB962C8B-B14F-4D97-AF65-F5344CB8AC3E}">
        <p14:creationId xmlns:p14="http://schemas.microsoft.com/office/powerpoint/2010/main" val="36390238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a:t>
            </a:r>
            <a:br>
              <a:rPr lang="en-US" dirty="0" smtClean="0"/>
            </a:br>
            <a:r>
              <a:rPr lang="en-US" sz="3100" dirty="0" smtClean="0">
                <a:solidFill>
                  <a:srgbClr val="0070C0"/>
                </a:solidFill>
              </a:rPr>
              <a:t>Integrating Moses into Existing Workflows/Systems</a:t>
            </a:r>
            <a:endParaRPr lang="en-US" sz="3100" dirty="0">
              <a:solidFill>
                <a:srgbClr val="0070C0"/>
              </a:solidFill>
            </a:endParaRPr>
          </a:p>
        </p:txBody>
      </p:sp>
      <p:sp>
        <p:nvSpPr>
          <p:cNvPr id="3" name="Content Placeholder 2"/>
          <p:cNvSpPr>
            <a:spLocks noGrp="1"/>
          </p:cNvSpPr>
          <p:nvPr>
            <p:ph sz="quarter" idx="1"/>
          </p:nvPr>
        </p:nvSpPr>
        <p:spPr/>
        <p:txBody>
          <a:bodyPr/>
          <a:lstStyle/>
          <a:p>
            <a:r>
              <a:rPr lang="en-US" dirty="0" smtClean="0"/>
              <a:t>Integration into growing number of diverse systems</a:t>
            </a:r>
          </a:p>
          <a:p>
            <a:pPr lvl="1"/>
            <a:r>
              <a:rPr lang="en-US" dirty="0" smtClean="0"/>
              <a:t>TMS/</a:t>
            </a:r>
            <a:r>
              <a:rPr lang="en-US" dirty="0" err="1" smtClean="0"/>
              <a:t>CaT</a:t>
            </a:r>
            <a:r>
              <a:rPr lang="en-US" dirty="0" smtClean="0"/>
              <a:t>/</a:t>
            </a:r>
            <a:r>
              <a:rPr lang="en-US" dirty="0" err="1" smtClean="0"/>
              <a:t>TenT</a:t>
            </a:r>
            <a:endParaRPr lang="en-US" dirty="0" smtClean="0"/>
          </a:p>
          <a:p>
            <a:pPr lvl="1"/>
            <a:r>
              <a:rPr lang="en-US" dirty="0" smtClean="0"/>
              <a:t>Content Management Systems</a:t>
            </a:r>
          </a:p>
          <a:p>
            <a:pPr lvl="1"/>
            <a:r>
              <a:rPr lang="en-US" dirty="0" smtClean="0"/>
              <a:t>Automated Speech Recognition</a:t>
            </a:r>
          </a:p>
          <a:p>
            <a:pPr lvl="1"/>
            <a:r>
              <a:rPr lang="en-US" dirty="0" smtClean="0"/>
              <a:t>Dialog Systems</a:t>
            </a:r>
          </a:p>
          <a:p>
            <a:pPr lvl="1"/>
            <a:r>
              <a:rPr lang="en-US" dirty="0" smtClean="0"/>
              <a:t>…</a:t>
            </a:r>
          </a:p>
          <a:p>
            <a:r>
              <a:rPr lang="en-US" dirty="0" smtClean="0"/>
              <a:t>Recommendation</a:t>
            </a:r>
          </a:p>
          <a:p>
            <a:pPr lvl="1"/>
            <a:r>
              <a:rPr lang="en-US" dirty="0" smtClean="0"/>
              <a:t>Comprehensive, stable and well documented APIs to the decoder and data produced by it</a:t>
            </a:r>
          </a:p>
          <a:p>
            <a:pPr lvl="1"/>
            <a:r>
              <a:rPr lang="en-US" dirty="0" err="1" smtClean="0"/>
              <a:t>RESTful</a:t>
            </a:r>
            <a:r>
              <a:rPr lang="en-US" dirty="0" smtClean="0"/>
              <a:t> HTTP API (Google/Bing compatible?)</a:t>
            </a:r>
          </a:p>
          <a:p>
            <a:pPr lvl="1"/>
            <a:r>
              <a:rPr lang="en-US" dirty="0" smtClean="0"/>
              <a:t>Finish Okapi/M4Loc file format support</a:t>
            </a:r>
          </a:p>
          <a:p>
            <a:endParaRPr lang="en-US" dirty="0"/>
          </a:p>
        </p:txBody>
      </p:sp>
    </p:spTree>
    <p:extLst>
      <p:ext uri="{BB962C8B-B14F-4D97-AF65-F5344CB8AC3E}">
        <p14:creationId xmlns:p14="http://schemas.microsoft.com/office/powerpoint/2010/main" val="134815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4" name="Tijdelijke aanduiding voor inhoud 3"/>
          <p:cNvSpPr>
            <a:spLocks noGrp="1"/>
          </p:cNvSpPr>
          <p:nvPr>
            <p:ph sz="quarter" idx="1"/>
          </p:nvPr>
        </p:nvSpPr>
        <p:spPr/>
        <p:txBody>
          <a:bodyPr>
            <a:normAutofit fontScale="77500" lnSpcReduction="20000"/>
          </a:bodyPr>
          <a:lstStyle/>
          <a:p>
            <a:r>
              <a:rPr lang="nl-NL" dirty="0" smtClean="0"/>
              <a:t>Daniel </a:t>
            </a:r>
            <a:r>
              <a:rPr lang="nl-NL" dirty="0" err="1"/>
              <a:t>Rosàs</a:t>
            </a:r>
            <a:r>
              <a:rPr lang="nl-NL" dirty="0"/>
              <a:t>, </a:t>
            </a:r>
            <a:r>
              <a:rPr lang="nl-NL" dirty="0" err="1"/>
              <a:t>Pactera</a:t>
            </a:r>
            <a:endParaRPr lang="nl-NL" dirty="0"/>
          </a:p>
          <a:p>
            <a:r>
              <a:rPr lang="nl-NL" dirty="0"/>
              <a:t>Francis </a:t>
            </a:r>
            <a:r>
              <a:rPr lang="nl-NL" dirty="0" err="1"/>
              <a:t>Tyers</a:t>
            </a:r>
            <a:r>
              <a:rPr lang="nl-NL" dirty="0"/>
              <a:t>, </a:t>
            </a:r>
            <a:r>
              <a:rPr lang="nl-NL" dirty="0" err="1"/>
              <a:t>Prompsit</a:t>
            </a:r>
            <a:endParaRPr lang="nl-NL" dirty="0"/>
          </a:p>
          <a:p>
            <a:r>
              <a:rPr lang="nl-NL" dirty="0" err="1"/>
              <a:t>WonYoung</a:t>
            </a:r>
            <a:r>
              <a:rPr lang="nl-NL" dirty="0"/>
              <a:t> </a:t>
            </a:r>
            <a:r>
              <a:rPr lang="nl-NL" dirty="0" err="1"/>
              <a:t>Seo</a:t>
            </a:r>
            <a:r>
              <a:rPr lang="nl-NL" dirty="0"/>
              <a:t>, Samsung Electronics</a:t>
            </a:r>
          </a:p>
          <a:p>
            <a:r>
              <a:rPr lang="nl-NL" dirty="0" err="1"/>
              <a:t>SeungWook</a:t>
            </a:r>
            <a:r>
              <a:rPr lang="nl-NL" dirty="0"/>
              <a:t> Lee, Samsung Electronics</a:t>
            </a:r>
          </a:p>
          <a:p>
            <a:r>
              <a:rPr lang="nl-NL" dirty="0"/>
              <a:t>Falko </a:t>
            </a:r>
            <a:r>
              <a:rPr lang="nl-NL" dirty="0" err="1"/>
              <a:t>Schaefer</a:t>
            </a:r>
            <a:r>
              <a:rPr lang="nl-NL" dirty="0"/>
              <a:t>, SAP AG</a:t>
            </a:r>
          </a:p>
          <a:p>
            <a:r>
              <a:rPr lang="nl-NL" dirty="0"/>
              <a:t>Alexander </a:t>
            </a:r>
            <a:r>
              <a:rPr lang="nl-NL" dirty="0" err="1"/>
              <a:t>Semerenko</a:t>
            </a:r>
            <a:r>
              <a:rPr lang="nl-NL" dirty="0"/>
              <a:t>, </a:t>
            </a:r>
            <a:r>
              <a:rPr lang="nl-NL" dirty="0" err="1"/>
              <a:t>Seznam.cz</a:t>
            </a:r>
            <a:r>
              <a:rPr lang="nl-NL" dirty="0"/>
              <a:t>, a.s.</a:t>
            </a:r>
          </a:p>
          <a:p>
            <a:r>
              <a:rPr lang="nl-NL" dirty="0" err="1"/>
              <a:t>Jie</a:t>
            </a:r>
            <a:r>
              <a:rPr lang="nl-NL" dirty="0"/>
              <a:t> </a:t>
            </a:r>
            <a:r>
              <a:rPr lang="nl-NL" dirty="0" err="1"/>
              <a:t>Jiang</a:t>
            </a:r>
            <a:r>
              <a:rPr lang="nl-NL" dirty="0"/>
              <a:t>, Capita T&amp;I</a:t>
            </a:r>
          </a:p>
          <a:p>
            <a:r>
              <a:rPr lang="nl-NL" dirty="0"/>
              <a:t>Martin </a:t>
            </a:r>
            <a:r>
              <a:rPr lang="nl-NL" dirty="0" err="1"/>
              <a:t>Baumgärtner</a:t>
            </a:r>
            <a:r>
              <a:rPr lang="nl-NL" dirty="0"/>
              <a:t>, STAR </a:t>
            </a:r>
            <a:r>
              <a:rPr lang="nl-NL" dirty="0" err="1"/>
              <a:t>Langauge</a:t>
            </a:r>
            <a:r>
              <a:rPr lang="nl-NL" dirty="0"/>
              <a:t> Technology &amp; </a:t>
            </a:r>
            <a:r>
              <a:rPr lang="nl-NL" dirty="0" err="1"/>
              <a:t>Solutions</a:t>
            </a:r>
            <a:r>
              <a:rPr lang="nl-NL" dirty="0"/>
              <a:t> GmbH</a:t>
            </a:r>
          </a:p>
          <a:p>
            <a:r>
              <a:rPr lang="nl-NL" dirty="0"/>
              <a:t>Ronald Horsselenberg, </a:t>
            </a:r>
            <a:r>
              <a:rPr lang="nl-NL" dirty="0" err="1"/>
              <a:t>TransIT</a:t>
            </a:r>
            <a:r>
              <a:rPr lang="nl-NL" dirty="0"/>
              <a:t> BV</a:t>
            </a:r>
          </a:p>
          <a:p>
            <a:r>
              <a:rPr lang="nl-NL" dirty="0"/>
              <a:t>Ulrich </a:t>
            </a:r>
            <a:r>
              <a:rPr lang="nl-NL" dirty="0" err="1"/>
              <a:t>Germann</a:t>
            </a:r>
            <a:r>
              <a:rPr lang="nl-NL" dirty="0"/>
              <a:t>, University of Edinburgh</a:t>
            </a:r>
          </a:p>
          <a:p>
            <a:r>
              <a:rPr lang="nl-NL" dirty="0" err="1"/>
              <a:t>Varvara</a:t>
            </a:r>
            <a:r>
              <a:rPr lang="nl-NL" dirty="0"/>
              <a:t> </a:t>
            </a:r>
            <a:r>
              <a:rPr lang="nl-NL" dirty="0" err="1"/>
              <a:t>Logacheva</a:t>
            </a:r>
            <a:r>
              <a:rPr lang="nl-NL" dirty="0"/>
              <a:t>, USFD</a:t>
            </a:r>
          </a:p>
          <a:p>
            <a:r>
              <a:rPr lang="nl-NL" dirty="0" err="1"/>
              <a:t>Alex</a:t>
            </a:r>
            <a:r>
              <a:rPr lang="nl-NL" dirty="0"/>
              <a:t> </a:t>
            </a:r>
            <a:r>
              <a:rPr lang="nl-NL" dirty="0" err="1"/>
              <a:t>Yanishevsky</a:t>
            </a:r>
            <a:r>
              <a:rPr lang="nl-NL" dirty="0"/>
              <a:t>, </a:t>
            </a:r>
            <a:r>
              <a:rPr lang="nl-NL" dirty="0" err="1"/>
              <a:t>Welocalize</a:t>
            </a:r>
            <a:endParaRPr lang="nl-NL" dirty="0"/>
          </a:p>
          <a:p>
            <a:r>
              <a:rPr lang="nl-NL" dirty="0"/>
              <a:t>Andrzej </a:t>
            </a:r>
            <a:r>
              <a:rPr lang="nl-NL" dirty="0" err="1"/>
              <a:t>Zydroń</a:t>
            </a:r>
            <a:r>
              <a:rPr lang="nl-NL" dirty="0"/>
              <a:t>, XTM-INTL</a:t>
            </a:r>
          </a:p>
          <a:p>
            <a:endParaRPr lang="nl-NL" dirty="0"/>
          </a:p>
        </p:txBody>
      </p:sp>
    </p:spTree>
    <p:extLst>
      <p:ext uri="{BB962C8B-B14F-4D97-AF65-F5344CB8AC3E}">
        <p14:creationId xmlns:p14="http://schemas.microsoft.com/office/powerpoint/2010/main" val="164974008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a:t>
            </a:r>
            <a:br>
              <a:rPr lang="en-US" dirty="0" smtClean="0"/>
            </a:br>
            <a:r>
              <a:rPr lang="en-US" sz="3100" dirty="0" smtClean="0">
                <a:solidFill>
                  <a:srgbClr val="0070C0"/>
                </a:solidFill>
              </a:rPr>
              <a:t>Integrating Moses into Existing Workflows/Systems</a:t>
            </a:r>
            <a:endParaRPr lang="en-US" sz="3100" dirty="0">
              <a:solidFill>
                <a:srgbClr val="0070C0"/>
              </a:solidFill>
            </a:endParaRPr>
          </a:p>
        </p:txBody>
      </p:sp>
      <p:sp>
        <p:nvSpPr>
          <p:cNvPr id="3" name="Content Placeholder 2"/>
          <p:cNvSpPr>
            <a:spLocks noGrp="1"/>
          </p:cNvSpPr>
          <p:nvPr>
            <p:ph sz="quarter" idx="1"/>
          </p:nvPr>
        </p:nvSpPr>
        <p:spPr/>
        <p:txBody>
          <a:bodyPr/>
          <a:lstStyle/>
          <a:p>
            <a:r>
              <a:rPr lang="en-US" dirty="0" smtClean="0"/>
              <a:t>Conclusions during meeting:</a:t>
            </a:r>
          </a:p>
          <a:p>
            <a:endParaRPr lang="en-US" dirty="0"/>
          </a:p>
          <a:p>
            <a:pPr lvl="1"/>
            <a:r>
              <a:rPr lang="en-US" dirty="0" smtClean="0"/>
              <a:t>Main areas of cooperation (APIs and formatting) covered by current activity</a:t>
            </a:r>
          </a:p>
          <a:p>
            <a:pPr lvl="1"/>
            <a:r>
              <a:rPr lang="en-US" dirty="0" smtClean="0"/>
              <a:t>TAUS to help with next steps for Moses4Loc (Formatting) to help ensure there is thorough testing</a:t>
            </a:r>
          </a:p>
          <a:p>
            <a:endParaRPr lang="en-US" dirty="0"/>
          </a:p>
        </p:txBody>
      </p:sp>
    </p:spTree>
    <p:extLst>
      <p:ext uri="{BB962C8B-B14F-4D97-AF65-F5344CB8AC3E}">
        <p14:creationId xmlns:p14="http://schemas.microsoft.com/office/powerpoint/2010/main" val="2970117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a:t>
            </a:r>
            <a:br>
              <a:rPr lang="en-US" dirty="0" smtClean="0"/>
            </a:br>
            <a:r>
              <a:rPr lang="en-US" sz="3100" dirty="0" smtClean="0">
                <a:solidFill>
                  <a:srgbClr val="0070C0"/>
                </a:solidFill>
              </a:rPr>
              <a:t>Training and Translation Speed</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Users are aware that SMT requires a considerable amount of computing resources</a:t>
            </a:r>
          </a:p>
          <a:p>
            <a:r>
              <a:rPr lang="en-US" dirty="0" smtClean="0"/>
              <a:t>Request driven by management and user demands</a:t>
            </a:r>
          </a:p>
          <a:p>
            <a:pPr lvl="1"/>
            <a:r>
              <a:rPr lang="en-US" dirty="0" smtClean="0"/>
              <a:t>Fast-turn-around/online translation</a:t>
            </a:r>
          </a:p>
          <a:p>
            <a:pPr lvl="1"/>
            <a:r>
              <a:rPr lang="en-US" dirty="0" smtClean="0"/>
              <a:t>Frequent re-training of systems with new/updated data</a:t>
            </a:r>
          </a:p>
          <a:p>
            <a:r>
              <a:rPr lang="en-US" dirty="0" smtClean="0"/>
              <a:t>Recommendation</a:t>
            </a:r>
          </a:p>
          <a:p>
            <a:pPr lvl="1"/>
            <a:r>
              <a:rPr lang="en-US" dirty="0" smtClean="0"/>
              <a:t>Integrate recent training speed improvements into the training tool chain</a:t>
            </a:r>
          </a:p>
          <a:p>
            <a:pPr lvl="1"/>
            <a:r>
              <a:rPr lang="en-US" dirty="0" smtClean="0"/>
              <a:t>Document recommendations how to best use the training speed improvements</a:t>
            </a:r>
          </a:p>
          <a:p>
            <a:pPr lvl="1"/>
            <a:r>
              <a:rPr lang="en-US" dirty="0" smtClean="0"/>
              <a:t>Further optimize performance for multi-threaded decoding</a:t>
            </a:r>
          </a:p>
          <a:p>
            <a:endParaRPr lang="en-US" dirty="0"/>
          </a:p>
        </p:txBody>
      </p:sp>
    </p:spTree>
    <p:extLst>
      <p:ext uri="{BB962C8B-B14F-4D97-AF65-F5344CB8AC3E}">
        <p14:creationId xmlns:p14="http://schemas.microsoft.com/office/powerpoint/2010/main" val="34911074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a:t>
            </a:r>
            <a:br>
              <a:rPr lang="en-US" dirty="0" smtClean="0"/>
            </a:br>
            <a:r>
              <a:rPr lang="en-US" sz="3100" dirty="0" smtClean="0">
                <a:solidFill>
                  <a:srgbClr val="0070C0"/>
                </a:solidFill>
              </a:rPr>
              <a:t>Training and Translation Speed</a:t>
            </a:r>
            <a:endParaRPr lang="en-US" sz="3100"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Conclusions during meeting:</a:t>
            </a:r>
          </a:p>
          <a:p>
            <a:endParaRPr lang="en-US" dirty="0"/>
          </a:p>
          <a:p>
            <a:pPr lvl="1"/>
            <a:r>
              <a:rPr lang="en-US" dirty="0" smtClean="0"/>
              <a:t>Participants did not have any specific </a:t>
            </a:r>
            <a:r>
              <a:rPr lang="en-US" dirty="0" smtClean="0"/>
              <a:t>ideas beyond what the </a:t>
            </a:r>
            <a:r>
              <a:rPr lang="en-US" dirty="0" err="1" smtClean="0"/>
              <a:t>MosesCore</a:t>
            </a:r>
            <a:r>
              <a:rPr lang="en-US" dirty="0" smtClean="0"/>
              <a:t> consortium members are </a:t>
            </a:r>
            <a:r>
              <a:rPr lang="en-US" smtClean="0"/>
              <a:t>already doing</a:t>
            </a:r>
            <a:endParaRPr lang="en-US" dirty="0"/>
          </a:p>
        </p:txBody>
      </p:sp>
    </p:spTree>
    <p:extLst>
      <p:ext uri="{BB962C8B-B14F-4D97-AF65-F5344CB8AC3E}">
        <p14:creationId xmlns:p14="http://schemas.microsoft.com/office/powerpoint/2010/main" val="52471649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Issues/Ideas Raised</a:t>
            </a:r>
            <a:endParaRPr lang="en-US" dirty="0"/>
          </a:p>
        </p:txBody>
      </p:sp>
      <p:sp>
        <p:nvSpPr>
          <p:cNvPr id="3" name="Content Placeholder 2"/>
          <p:cNvSpPr>
            <a:spLocks noGrp="1"/>
          </p:cNvSpPr>
          <p:nvPr>
            <p:ph sz="quarter" idx="1"/>
          </p:nvPr>
        </p:nvSpPr>
        <p:spPr>
          <a:xfrm>
            <a:off x="457200" y="1219199"/>
            <a:ext cx="8229600" cy="5023945"/>
          </a:xfrm>
        </p:spPr>
        <p:txBody>
          <a:bodyPr>
            <a:normAutofit fontScale="92500"/>
          </a:bodyPr>
          <a:lstStyle/>
          <a:p>
            <a:r>
              <a:rPr lang="en-US" dirty="0" smtClean="0"/>
              <a:t>Lack of Data</a:t>
            </a:r>
          </a:p>
          <a:p>
            <a:pPr lvl="1"/>
            <a:r>
              <a:rPr lang="en-US" dirty="0" smtClean="0"/>
              <a:t>The TAUS Data repository was shown as a potential source of training data</a:t>
            </a:r>
          </a:p>
          <a:p>
            <a:r>
              <a:rPr lang="en-US" dirty="0" smtClean="0"/>
              <a:t>Interoperability</a:t>
            </a:r>
          </a:p>
          <a:p>
            <a:pPr lvl="1"/>
            <a:r>
              <a:rPr lang="en-US" dirty="0" smtClean="0"/>
              <a:t>Going forward it would be good to be able to share translation and language models</a:t>
            </a:r>
          </a:p>
          <a:p>
            <a:pPr lvl="1"/>
            <a:r>
              <a:rPr lang="en-US" dirty="0" smtClean="0"/>
              <a:t>Participants briefly discussed the complexity of the challenge</a:t>
            </a:r>
          </a:p>
          <a:p>
            <a:r>
              <a:rPr lang="en-US" dirty="0" smtClean="0"/>
              <a:t>Shared engines</a:t>
            </a:r>
          </a:p>
          <a:p>
            <a:pPr lvl="1"/>
            <a:r>
              <a:rPr lang="en-US" dirty="0" smtClean="0"/>
              <a:t>It was suggested that baseline language/industry/domain engines be made available</a:t>
            </a:r>
          </a:p>
          <a:p>
            <a:pPr lvl="1"/>
            <a:r>
              <a:rPr lang="en-US" dirty="0" smtClean="0"/>
              <a:t>Making the engines built as part of the TAUS Developing Talent project available may be a good start. TAUS will look into this.</a:t>
            </a:r>
          </a:p>
          <a:p>
            <a:pPr marL="0" indent="0">
              <a:buNone/>
            </a:pPr>
            <a:endParaRPr lang="en-US" dirty="0"/>
          </a:p>
        </p:txBody>
      </p:sp>
    </p:spTree>
    <p:extLst>
      <p:ext uri="{BB962C8B-B14F-4D97-AF65-F5344CB8AC3E}">
        <p14:creationId xmlns:p14="http://schemas.microsoft.com/office/powerpoint/2010/main" val="293580979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5544566" cy="2369880"/>
          </a:xfrm>
          <a:prstGeom prst="rect">
            <a:avLst/>
          </a:prstGeom>
        </p:spPr>
        <p:txBody>
          <a:bodyPr wrap="square">
            <a:spAutoFit/>
          </a:bodyPr>
          <a:lstStyle/>
          <a:p>
            <a:r>
              <a:rPr lang="en-US" sz="2800" dirty="0" smtClean="0">
                <a:latin typeface="Calibri" pitchFamily="34" charset="0"/>
                <a:cs typeface="Calibri" pitchFamily="34" charset="0"/>
              </a:rPr>
              <a:t>Thank you!</a:t>
            </a: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Achim Ruopp (</a:t>
            </a:r>
            <a:r>
              <a:rPr lang="en-US" sz="2400" dirty="0" smtClean="0">
                <a:latin typeface="Calibri" pitchFamily="34" charset="0"/>
                <a:cs typeface="Calibri" pitchFamily="34" charset="0"/>
                <a:hlinkClick r:id="rId4"/>
              </a:rPr>
              <a:t>achim@taus.net</a:t>
            </a:r>
            <a:r>
              <a:rPr lang="en-US" sz="2400" dirty="0" smtClean="0">
                <a:latin typeface="Calibri" pitchFamily="34" charset="0"/>
                <a:cs typeface="Calibri" pitchFamily="34" charset="0"/>
              </a:rPr>
              <a:t>)</a:t>
            </a:r>
          </a:p>
          <a:p>
            <a:r>
              <a:rPr lang="en-US" sz="2400" dirty="0" smtClean="0">
                <a:latin typeface="Calibri" pitchFamily="34" charset="0"/>
                <a:cs typeface="Calibri" pitchFamily="34" charset="0"/>
              </a:rPr>
              <a:t>Rahzeb Choudhury (</a:t>
            </a:r>
            <a:r>
              <a:rPr lang="en-US" sz="2400" dirty="0" smtClean="0">
                <a:latin typeface="Calibri" pitchFamily="34" charset="0"/>
                <a:cs typeface="Calibri" pitchFamily="34" charset="0"/>
                <a:hlinkClick r:id="rId5"/>
              </a:rPr>
              <a:t>rahzeb@taus.net</a:t>
            </a:r>
            <a:r>
              <a:rPr lang="en-US" sz="2400" dirty="0" smtClean="0">
                <a:latin typeface="Calibri" pitchFamily="34" charset="0"/>
                <a:cs typeface="Calibri" pitchFamily="34" charset="0"/>
              </a:rPr>
              <a:t> )</a:t>
            </a:r>
          </a:p>
          <a:p>
            <a:endParaRPr lang="en-US" sz="2400" dirty="0" smtClean="0">
              <a:latin typeface="Calibri" pitchFamily="34" charset="0"/>
              <a:cs typeface="Calibri" pitchFamily="34" charset="0"/>
            </a:endParaRPr>
          </a:p>
          <a:p>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7890" y="0"/>
            <a:ext cx="3069336" cy="2947416"/>
          </a:xfrm>
          <a:prstGeom prst="rect">
            <a:avLst/>
          </a:prstGeom>
        </p:spPr>
      </p:pic>
      <p:pic>
        <p:nvPicPr>
          <p:cNvPr id="3" name="Afbeelding 2" descr="mosescore-logo-trans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3131225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4" name="Tijdelijke aanduiding voor inhoud 3"/>
          <p:cNvSpPr>
            <a:spLocks noGrp="1"/>
          </p:cNvSpPr>
          <p:nvPr>
            <p:ph sz="quarter" idx="1"/>
          </p:nvPr>
        </p:nvSpPr>
        <p:spPr/>
        <p:txBody>
          <a:bodyPr>
            <a:normAutofit/>
          </a:bodyPr>
          <a:lstStyle/>
          <a:p>
            <a:pPr marL="0" indent="0">
              <a:buNone/>
            </a:pPr>
            <a:endParaRPr lang="nl-NL" dirty="0"/>
          </a:p>
          <a:p>
            <a:pPr marL="0" indent="0">
              <a:buNone/>
            </a:pPr>
            <a:r>
              <a:rPr lang="nl-NL" sz="2400" dirty="0" err="1"/>
              <a:t>Organisers</a:t>
            </a:r>
            <a:endParaRPr lang="nl-NL" sz="2400" dirty="0"/>
          </a:p>
          <a:p>
            <a:r>
              <a:rPr lang="nl-NL" sz="2400" dirty="0" err="1"/>
              <a:t>Ondrej</a:t>
            </a:r>
            <a:r>
              <a:rPr lang="nl-NL" sz="2400" dirty="0"/>
              <a:t> </a:t>
            </a:r>
            <a:r>
              <a:rPr lang="nl-NL" sz="2400" dirty="0" err="1"/>
              <a:t>Bojar</a:t>
            </a:r>
            <a:r>
              <a:rPr lang="nl-NL" sz="2400" dirty="0"/>
              <a:t>, </a:t>
            </a:r>
            <a:r>
              <a:rPr lang="nl-NL" sz="2400" dirty="0" err="1"/>
              <a:t>Charles</a:t>
            </a:r>
            <a:r>
              <a:rPr lang="nl-NL" sz="2400" dirty="0"/>
              <a:t> </a:t>
            </a:r>
            <a:r>
              <a:rPr lang="nl-NL" sz="2400" dirty="0" smtClean="0"/>
              <a:t>University</a:t>
            </a:r>
            <a:endParaRPr lang="nl-NL" sz="2400" dirty="0"/>
          </a:p>
          <a:p>
            <a:r>
              <a:rPr lang="nl-NL" sz="2400" dirty="0"/>
              <a:t>Philipp </a:t>
            </a:r>
            <a:r>
              <a:rPr lang="nl-NL" sz="2400" dirty="0" err="1"/>
              <a:t>Koehn</a:t>
            </a:r>
            <a:r>
              <a:rPr lang="nl-NL" sz="2400" dirty="0"/>
              <a:t>, University of Edinburgh</a:t>
            </a:r>
          </a:p>
          <a:p>
            <a:r>
              <a:rPr lang="nl-NL" sz="2400" dirty="0" err="1"/>
              <a:t>Barry</a:t>
            </a:r>
            <a:r>
              <a:rPr lang="nl-NL" sz="2400" dirty="0"/>
              <a:t> </a:t>
            </a:r>
            <a:r>
              <a:rPr lang="nl-NL" sz="2400" dirty="0" err="1"/>
              <a:t>Haddow</a:t>
            </a:r>
            <a:r>
              <a:rPr lang="nl-NL" sz="2400" dirty="0"/>
              <a:t>, University of Edinburgh</a:t>
            </a:r>
          </a:p>
          <a:p>
            <a:r>
              <a:rPr lang="nl-NL" sz="2400" dirty="0" err="1"/>
              <a:t>Hieu</a:t>
            </a:r>
            <a:r>
              <a:rPr lang="nl-NL" sz="2400" dirty="0"/>
              <a:t> </a:t>
            </a:r>
            <a:r>
              <a:rPr lang="nl-NL" sz="2400" dirty="0" err="1"/>
              <a:t>Hoang</a:t>
            </a:r>
            <a:r>
              <a:rPr lang="nl-NL" sz="2400" dirty="0"/>
              <a:t>, University of Edinburgh</a:t>
            </a:r>
          </a:p>
          <a:p>
            <a:endParaRPr lang="nl-NL" sz="2400" dirty="0"/>
          </a:p>
          <a:p>
            <a:r>
              <a:rPr lang="nl-NL" sz="2400" dirty="0" err="1"/>
              <a:t>Achim</a:t>
            </a:r>
            <a:r>
              <a:rPr lang="nl-NL" sz="2400" dirty="0"/>
              <a:t> </a:t>
            </a:r>
            <a:r>
              <a:rPr lang="nl-NL" sz="2400" dirty="0" err="1"/>
              <a:t>Ruopp</a:t>
            </a:r>
            <a:r>
              <a:rPr lang="nl-NL" sz="2400" dirty="0"/>
              <a:t>, TAUS</a:t>
            </a:r>
          </a:p>
          <a:p>
            <a:r>
              <a:rPr lang="nl-NL" sz="2400" dirty="0"/>
              <a:t>Rahzeb Choudhury, TAUS</a:t>
            </a:r>
          </a:p>
        </p:txBody>
      </p:sp>
    </p:spTree>
    <p:extLst>
      <p:ext uri="{BB962C8B-B14F-4D97-AF65-F5344CB8AC3E}">
        <p14:creationId xmlns:p14="http://schemas.microsoft.com/office/powerpoint/2010/main" val="16497400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268" y="994036"/>
            <a:ext cx="4330801" cy="584775"/>
          </a:xfrm>
          <a:prstGeom prst="rect">
            <a:avLst/>
          </a:prstGeom>
        </p:spPr>
        <p:txBody>
          <a:bodyPr wrap="none">
            <a:spAutoFit/>
          </a:bodyPr>
          <a:lstStyle/>
          <a:p>
            <a:r>
              <a:rPr lang="en-US" sz="3200" b="1" dirty="0" smtClean="0">
                <a:latin typeface="Calibri"/>
                <a:cs typeface="Calibri"/>
              </a:rPr>
              <a:t>TAUS Moses Roundtable</a:t>
            </a:r>
            <a:endParaRPr lang="en-US" sz="3200" b="1" dirty="0">
              <a:latin typeface="Calibri"/>
              <a:cs typeface="Calibri"/>
            </a:endParaRPr>
          </a:p>
        </p:txBody>
      </p:sp>
      <p:sp>
        <p:nvSpPr>
          <p:cNvPr id="2" name="TextBox 1"/>
          <p:cNvSpPr txBox="1"/>
          <p:nvPr/>
        </p:nvSpPr>
        <p:spPr>
          <a:xfrm>
            <a:off x="2138190" y="1334670"/>
            <a:ext cx="184666" cy="369332"/>
          </a:xfrm>
          <a:prstGeom prst="rect">
            <a:avLst/>
          </a:prstGeom>
          <a:noFill/>
        </p:spPr>
        <p:txBody>
          <a:bodyPr wrap="none" rtlCol="0">
            <a:spAutoFit/>
          </a:bodyPr>
          <a:lstStyle/>
          <a:p>
            <a:endParaRPr lang="en-US">
              <a:latin typeface="Calibri"/>
              <a:cs typeface="Calibri"/>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68" y="5342860"/>
            <a:ext cx="33035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383268" y="2190299"/>
            <a:ext cx="4572000" cy="2369880"/>
          </a:xfrm>
          <a:prstGeom prst="rect">
            <a:avLst/>
          </a:prstGeom>
        </p:spPr>
        <p:txBody>
          <a:bodyPr>
            <a:spAutoFit/>
          </a:bodyPr>
          <a:lstStyle/>
          <a:p>
            <a:r>
              <a:rPr lang="en-US" sz="2800" dirty="0" smtClean="0">
                <a:latin typeface="Calibri" pitchFamily="34" charset="0"/>
                <a:cs typeface="Calibri" pitchFamily="34" charset="0"/>
              </a:rPr>
              <a:t>MT @ Alpha CRC</a:t>
            </a: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CHATZITHEODOROU Konstantinos</a:t>
            </a:r>
          </a:p>
          <a:p>
            <a:r>
              <a:rPr lang="en-US" sz="2400" dirty="0" smtClean="0">
                <a:latin typeface="Calibri" pitchFamily="34" charset="0"/>
                <a:cs typeface="Calibri" pitchFamily="34" charset="0"/>
              </a:rPr>
              <a:t>Alpha CRC</a:t>
            </a:r>
          </a:p>
          <a:p>
            <a:endParaRPr lang="en-US" sz="2400" i="1" dirty="0">
              <a:latin typeface="Calibri" pitchFamily="34" charset="0"/>
              <a:cs typeface="Calibri" pitchFamily="34" charset="0"/>
            </a:endParaRPr>
          </a:p>
          <a:p>
            <a:r>
              <a:rPr lang="en-US" sz="2400" i="1" dirty="0" smtClean="0">
                <a:latin typeface="Calibri" pitchFamily="34" charset="0"/>
                <a:cs typeface="Calibri" pitchFamily="34" charset="0"/>
              </a:rPr>
              <a:t>11-Sep-2013</a:t>
            </a:r>
            <a:br>
              <a:rPr lang="en-US" sz="2400" i="1" dirty="0" smtClean="0">
                <a:latin typeface="Calibri" pitchFamily="34" charset="0"/>
                <a:cs typeface="Calibri" pitchFamily="34" charset="0"/>
              </a:rPr>
            </a:br>
            <a:r>
              <a:rPr lang="en-US" sz="2400" i="1" dirty="0" smtClean="0">
                <a:latin typeface="Calibri" pitchFamily="34" charset="0"/>
                <a:cs typeface="Calibri" pitchFamily="34" charset="0"/>
              </a:rPr>
              <a:t>Prague, Czech Republic</a:t>
            </a:r>
            <a:endParaRPr lang="en-US" sz="2400" i="1" dirty="0">
              <a:latin typeface="Calibri" pitchFamily="34" charset="0"/>
              <a:cs typeface="Calibri" pitchFamily="34" charset="0"/>
            </a:endParaRPr>
          </a:p>
        </p:txBody>
      </p:sp>
      <p:pic>
        <p:nvPicPr>
          <p:cNvPr id="8" name="Afbeelding 7" descr="enter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469" y="2243047"/>
            <a:ext cx="3069336" cy="2947416"/>
          </a:xfrm>
          <a:prstGeom prst="rect">
            <a:avLst/>
          </a:prstGeom>
        </p:spPr>
      </p:pic>
      <p:pic>
        <p:nvPicPr>
          <p:cNvPr id="3" name="Afbeelding 2" descr="mosescore-logo-trans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0" y="5487448"/>
            <a:ext cx="3416300" cy="561849"/>
          </a:xfrm>
          <a:prstGeom prst="rect">
            <a:avLst/>
          </a:prstGeom>
        </p:spPr>
      </p:pic>
    </p:spTree>
    <p:extLst>
      <p:ext uri="{BB962C8B-B14F-4D97-AF65-F5344CB8AC3E}">
        <p14:creationId xmlns:p14="http://schemas.microsoft.com/office/powerpoint/2010/main" val="875787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3500</Words>
  <Application>Microsoft Macintosh PowerPoint</Application>
  <PresentationFormat>Diavoorstelling (4:3)</PresentationFormat>
  <Paragraphs>1085</Paragraphs>
  <Slides>74</Slides>
  <Notes>33</Notes>
  <HiddenSlides>0</HiddenSlides>
  <MMClips>0</MMClips>
  <ScaleCrop>false</ScaleCrop>
  <HeadingPairs>
    <vt:vector size="4" baseType="variant">
      <vt:variant>
        <vt:lpstr>Thema</vt:lpstr>
      </vt:variant>
      <vt:variant>
        <vt:i4>2</vt:i4>
      </vt:variant>
      <vt:variant>
        <vt:lpstr>Diatitels</vt:lpstr>
      </vt:variant>
      <vt:variant>
        <vt:i4>74</vt:i4>
      </vt:variant>
    </vt:vector>
  </HeadingPairs>
  <TitlesOfParts>
    <vt:vector size="76" baseType="lpstr">
      <vt:lpstr>Origin</vt:lpstr>
      <vt:lpstr>Office Theme</vt:lpstr>
      <vt:lpstr>PowerPoint-presentatie</vt:lpstr>
      <vt:lpstr>Moses Users – Finding Common Ground</vt:lpstr>
      <vt:lpstr>Open/Proprietary</vt:lpstr>
      <vt:lpstr>Agenda</vt:lpstr>
      <vt:lpstr>PowerPoint-presentatie</vt:lpstr>
      <vt:lpstr>Introductions</vt:lpstr>
      <vt:lpstr>Introductions</vt:lpstr>
      <vt:lpstr>Introductions</vt:lpstr>
      <vt:lpstr>PowerPoint-presentatie</vt:lpstr>
      <vt:lpstr>MT @ Alpha CRC  </vt:lpstr>
      <vt:lpstr>Alpha MT flow  </vt:lpstr>
      <vt:lpstr>PowerPoint-presentatie</vt:lpstr>
      <vt:lpstr>&lt; My MTs and my CATs &gt; &lt;PC Translator&gt;</vt:lpstr>
      <vt:lpstr>Wordfast Classic in MS Word</vt:lpstr>
      <vt:lpstr>Wordfast Classic in MS Word</vt:lpstr>
      <vt:lpstr>Web translation services in my MT and CATs</vt:lpstr>
      <vt:lpstr>PowerPoint-presentatie</vt:lpstr>
      <vt:lpstr>Our experience with MT </vt:lpstr>
      <vt:lpstr>Moses related problems/areas to improve</vt:lpstr>
      <vt:lpstr>Other problems</vt:lpstr>
      <vt:lpstr>PowerPoint-presentatie</vt:lpstr>
      <vt:lpstr>Samsung Electronics Cooperation and Machine Translation</vt:lpstr>
      <vt:lpstr>PowerPoint-presentatie</vt:lpstr>
      <vt:lpstr>SMT Project at SLS </vt:lpstr>
      <vt:lpstr>PowerPoint-presentatie</vt:lpstr>
      <vt:lpstr>Company Intro </vt:lpstr>
      <vt:lpstr>Areas of Interest </vt:lpstr>
      <vt:lpstr>PowerPoint-presentatie</vt:lpstr>
      <vt:lpstr>Demographic Composition</vt:lpstr>
      <vt:lpstr>Ranking of Requested Moses Improvements</vt:lpstr>
      <vt:lpstr>#1 Requested Moses Improvement Training and Translation Speed</vt:lpstr>
      <vt:lpstr>#2 Requested Moses Improvement  Integrating Moses into Existing Workflows/Systems</vt:lpstr>
      <vt:lpstr>#3 Requested Moses Improvement Installing and Using Moses</vt:lpstr>
      <vt:lpstr>#4 Requested Moses Improvement Terminology Management</vt:lpstr>
      <vt:lpstr>#5 Requested Moses Improvement Evaluation</vt:lpstr>
      <vt:lpstr>#6 Requested Moses Improvement Language-Specific Issues</vt:lpstr>
      <vt:lpstr>#7 Requested Moses Improvement Advanced Features for Moses Commercialization</vt:lpstr>
      <vt:lpstr>#8 Requested Moses Improvement Customer Support</vt:lpstr>
      <vt:lpstr>Moses Open Source Project</vt:lpstr>
      <vt:lpstr>Moses Future</vt:lpstr>
      <vt:lpstr>PostgreSQL Object-relational database management system</vt:lpstr>
      <vt:lpstr>Discussion To Follow</vt:lpstr>
      <vt:lpstr>Open/Proprietary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Sharing Knowledge</vt:lpstr>
      <vt:lpstr>Sharing Code</vt:lpstr>
      <vt:lpstr>Industry Sharing</vt:lpstr>
      <vt:lpstr>Discussion: Ideas for Sharing</vt:lpstr>
      <vt:lpstr>Beginners -Installing and Using Moses</vt:lpstr>
      <vt:lpstr>Beginners - Installing and Using Moses</vt:lpstr>
      <vt:lpstr>Implementation Integrating Moses into Existing Workflows/Systems</vt:lpstr>
      <vt:lpstr>Implementation Integrating Moses into Existing Workflows/Systems</vt:lpstr>
      <vt:lpstr>Production Training and Translation Speed</vt:lpstr>
      <vt:lpstr>Production Training and Translation Speed</vt:lpstr>
      <vt:lpstr>Other Issues/Ideas Raised</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2013-08-26T17:59:23Z</dcterms:created>
  <dcterms:modified xsi:type="dcterms:W3CDTF">2013-09-16T10:15:06Z</dcterms:modified>
</cp:coreProperties>
</file>